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3" r:id="rId5"/>
    <p:sldMasterId id="2147483708" r:id="rId6"/>
  </p:sldMasterIdLst>
  <p:notesMasterIdLst>
    <p:notesMasterId r:id="rId41"/>
  </p:notesMasterIdLst>
  <p:handoutMasterIdLst>
    <p:handoutMasterId r:id="rId42"/>
  </p:handoutMasterIdLst>
  <p:sldIdLst>
    <p:sldId id="297" r:id="rId7"/>
    <p:sldId id="302" r:id="rId8"/>
    <p:sldId id="303" r:id="rId9"/>
    <p:sldId id="307" r:id="rId10"/>
    <p:sldId id="317" r:id="rId11"/>
    <p:sldId id="308" r:id="rId12"/>
    <p:sldId id="332" r:id="rId13"/>
    <p:sldId id="310" r:id="rId14"/>
    <p:sldId id="311" r:id="rId15"/>
    <p:sldId id="318" r:id="rId16"/>
    <p:sldId id="331" r:id="rId17"/>
    <p:sldId id="298" r:id="rId18"/>
    <p:sldId id="304" r:id="rId19"/>
    <p:sldId id="312" r:id="rId20"/>
    <p:sldId id="300" r:id="rId21"/>
    <p:sldId id="319" r:id="rId22"/>
    <p:sldId id="305" r:id="rId23"/>
    <p:sldId id="320" r:id="rId24"/>
    <p:sldId id="315" r:id="rId25"/>
    <p:sldId id="314" r:id="rId26"/>
    <p:sldId id="330" r:id="rId27"/>
    <p:sldId id="321" r:id="rId28"/>
    <p:sldId id="323" r:id="rId29"/>
    <p:sldId id="322" r:id="rId30"/>
    <p:sldId id="324" r:id="rId31"/>
    <p:sldId id="325" r:id="rId32"/>
    <p:sldId id="326" r:id="rId33"/>
    <p:sldId id="327" r:id="rId34"/>
    <p:sldId id="328" r:id="rId35"/>
    <p:sldId id="329" r:id="rId36"/>
    <p:sldId id="316" r:id="rId37"/>
    <p:sldId id="313" r:id="rId38"/>
    <p:sldId id="306" r:id="rId39"/>
    <p:sldId id="301" r:id="rId40"/>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2" userDrawn="1">
          <p15:clr>
            <a:srgbClr val="A4A3A4"/>
          </p15:clr>
        </p15:guide>
        <p15:guide id="2" pos="7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868"/>
    <a:srgbClr val="FFFFFF"/>
    <a:srgbClr val="98CA3E"/>
    <a:srgbClr val="336699"/>
    <a:srgbClr val="000099"/>
    <a:srgbClr val="660066"/>
    <a:srgbClr val="00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249" autoAdjust="0"/>
  </p:normalViewPr>
  <p:slideViewPr>
    <p:cSldViewPr>
      <p:cViewPr varScale="1">
        <p:scale>
          <a:sx n="107" d="100"/>
          <a:sy n="107" d="100"/>
        </p:scale>
        <p:origin x="414" y="78"/>
      </p:cViewPr>
      <p:guideLst>
        <p:guide orient="horz" pos="4202"/>
        <p:guide pos="7381"/>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A658D-36C9-43E9-A2E7-F224D75B8E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713A85-B3A2-4597-8ABB-6B9406DA219A}">
      <dgm:prSet/>
      <dgm:spPr>
        <a:noFill/>
        <a:ln>
          <a:solidFill>
            <a:schemeClr val="accent2"/>
          </a:solidFill>
        </a:ln>
      </dgm:spPr>
      <dgm:t>
        <a:bodyPr/>
        <a:lstStyle/>
        <a:p>
          <a:r>
            <a:rPr lang="en-US" dirty="0">
              <a:solidFill>
                <a:srgbClr val="215868"/>
              </a:solidFill>
            </a:rPr>
            <a:t>OBRA 1987 mandate established comprehensive, standardized assessment process</a:t>
          </a:r>
        </a:p>
      </dgm:t>
    </dgm:pt>
    <dgm:pt modelId="{E42843B8-94B8-4779-90D3-6378B37C91A6}" type="parTrans" cxnId="{2B824C7C-2B15-45AF-8305-A0558E16ABA0}">
      <dgm:prSet/>
      <dgm:spPr/>
      <dgm:t>
        <a:bodyPr/>
        <a:lstStyle/>
        <a:p>
          <a:endParaRPr lang="en-US"/>
        </a:p>
      </dgm:t>
    </dgm:pt>
    <dgm:pt modelId="{32651EAC-555C-4781-B8E3-5707314C7803}" type="sibTrans" cxnId="{2B824C7C-2B15-45AF-8305-A0558E16ABA0}">
      <dgm:prSet/>
      <dgm:spPr/>
      <dgm:t>
        <a:bodyPr/>
        <a:lstStyle/>
        <a:p>
          <a:endParaRPr lang="en-US"/>
        </a:p>
      </dgm:t>
    </dgm:pt>
    <dgm:pt modelId="{51D8C546-112A-4027-9082-17AC0C0512C8}">
      <dgm:prSet custT="1"/>
      <dgm:spPr>
        <a:noFill/>
        <a:ln>
          <a:solidFill>
            <a:schemeClr val="accent2"/>
          </a:solidFill>
        </a:ln>
      </dgm:spPr>
      <dgm:t>
        <a:bodyPr/>
        <a:lstStyle/>
        <a:p>
          <a:pPr marL="0" lvl="0" indent="0" algn="l" defTabSz="1289050">
            <a:lnSpc>
              <a:spcPct val="90000"/>
            </a:lnSpc>
            <a:spcBef>
              <a:spcPct val="0"/>
            </a:spcBef>
            <a:spcAft>
              <a:spcPct val="35000"/>
            </a:spcAft>
            <a:buNone/>
          </a:pPr>
          <a:r>
            <a:rPr lang="en-US" sz="2900" kern="1200" dirty="0">
              <a:solidFill>
                <a:srgbClr val="215868"/>
              </a:solidFill>
              <a:latin typeface="Calibri" panose="020F0502020204030204"/>
              <a:ea typeface="+mn-ea"/>
              <a:cs typeface="+mn-cs"/>
            </a:rPr>
            <a:t>Facilities must “provide necessary care &amp; services to help each resident attain or maintain the highest practicable well-being”</a:t>
          </a:r>
        </a:p>
      </dgm:t>
    </dgm:pt>
    <dgm:pt modelId="{BD10BB40-054A-4BF7-92D5-9BE0D2D3F73C}" type="parTrans" cxnId="{A5CFF3BF-DC0C-4C12-8D62-C84E7936D189}">
      <dgm:prSet/>
      <dgm:spPr/>
      <dgm:t>
        <a:bodyPr/>
        <a:lstStyle/>
        <a:p>
          <a:endParaRPr lang="en-US"/>
        </a:p>
      </dgm:t>
    </dgm:pt>
    <dgm:pt modelId="{727FE1C4-0D6F-44AF-BA48-58A957DBD873}" type="sibTrans" cxnId="{A5CFF3BF-DC0C-4C12-8D62-C84E7936D189}">
      <dgm:prSet/>
      <dgm:spPr/>
      <dgm:t>
        <a:bodyPr/>
        <a:lstStyle/>
        <a:p>
          <a:endParaRPr lang="en-US"/>
        </a:p>
      </dgm:t>
    </dgm:pt>
    <dgm:pt modelId="{A633555B-1C0A-4925-9FB4-AA62AD8DE115}">
      <dgm:prSet/>
      <dgm:spPr>
        <a:noFill/>
        <a:ln>
          <a:solidFill>
            <a:schemeClr val="accent2"/>
          </a:solidFill>
        </a:ln>
      </dgm:spPr>
      <dgm:t>
        <a:bodyPr/>
        <a:lstStyle/>
        <a:p>
          <a:r>
            <a:rPr lang="en-US" dirty="0">
              <a:solidFill>
                <a:srgbClr val="215868"/>
              </a:solidFill>
            </a:rPr>
            <a:t>Utilize assessment data to develop and revise a holistic &amp; comprehensive plan of care</a:t>
          </a:r>
        </a:p>
      </dgm:t>
    </dgm:pt>
    <dgm:pt modelId="{47272653-2788-46AB-8CB4-138C8A242086}" type="parTrans" cxnId="{3F198455-2B71-4F67-A019-2AED78ED7D60}">
      <dgm:prSet/>
      <dgm:spPr/>
      <dgm:t>
        <a:bodyPr/>
        <a:lstStyle/>
        <a:p>
          <a:endParaRPr lang="en-US"/>
        </a:p>
      </dgm:t>
    </dgm:pt>
    <dgm:pt modelId="{C9E2CFEE-C6D0-49FA-9F83-B2EAEF21F111}" type="sibTrans" cxnId="{3F198455-2B71-4F67-A019-2AED78ED7D60}">
      <dgm:prSet/>
      <dgm:spPr/>
      <dgm:t>
        <a:bodyPr/>
        <a:lstStyle/>
        <a:p>
          <a:endParaRPr lang="en-US"/>
        </a:p>
      </dgm:t>
    </dgm:pt>
    <dgm:pt modelId="{473F2B70-1BD4-4B56-9F24-43642BB2FE27}" type="pres">
      <dgm:prSet presAssocID="{E69A658D-36C9-43E9-A2E7-F224D75B8E55}" presName="linear" presStyleCnt="0">
        <dgm:presLayoutVars>
          <dgm:animLvl val="lvl"/>
          <dgm:resizeHandles val="exact"/>
        </dgm:presLayoutVars>
      </dgm:prSet>
      <dgm:spPr/>
    </dgm:pt>
    <dgm:pt modelId="{5B604D32-51E9-4857-9C0A-BD83E15AF7A5}" type="pres">
      <dgm:prSet presAssocID="{0A713A85-B3A2-4597-8ABB-6B9406DA219A}" presName="parentText" presStyleLbl="node1" presStyleIdx="0" presStyleCnt="3">
        <dgm:presLayoutVars>
          <dgm:chMax val="0"/>
          <dgm:bulletEnabled val="1"/>
        </dgm:presLayoutVars>
      </dgm:prSet>
      <dgm:spPr/>
    </dgm:pt>
    <dgm:pt modelId="{70C17F4F-7242-487D-B8F2-4FF817C5CF5B}" type="pres">
      <dgm:prSet presAssocID="{32651EAC-555C-4781-B8E3-5707314C7803}" presName="spacer" presStyleCnt="0"/>
      <dgm:spPr/>
    </dgm:pt>
    <dgm:pt modelId="{BAD9629A-F76D-4603-9ABC-BD9B5B5E6B40}" type="pres">
      <dgm:prSet presAssocID="{51D8C546-112A-4027-9082-17AC0C0512C8}" presName="parentText" presStyleLbl="node1" presStyleIdx="1" presStyleCnt="3">
        <dgm:presLayoutVars>
          <dgm:chMax val="0"/>
          <dgm:bulletEnabled val="1"/>
        </dgm:presLayoutVars>
      </dgm:prSet>
      <dgm:spPr/>
    </dgm:pt>
    <dgm:pt modelId="{2A47251C-D139-4F75-B574-DF0BACEF1CEC}" type="pres">
      <dgm:prSet presAssocID="{727FE1C4-0D6F-44AF-BA48-58A957DBD873}" presName="spacer" presStyleCnt="0"/>
      <dgm:spPr/>
    </dgm:pt>
    <dgm:pt modelId="{73A6F6C2-1D95-44DC-A575-7E34F6C70AFD}" type="pres">
      <dgm:prSet presAssocID="{A633555B-1C0A-4925-9FB4-AA62AD8DE115}" presName="parentText" presStyleLbl="node1" presStyleIdx="2" presStyleCnt="3">
        <dgm:presLayoutVars>
          <dgm:chMax val="0"/>
          <dgm:bulletEnabled val="1"/>
        </dgm:presLayoutVars>
      </dgm:prSet>
      <dgm:spPr/>
    </dgm:pt>
  </dgm:ptLst>
  <dgm:cxnLst>
    <dgm:cxn modelId="{087A2D32-F592-455E-8F06-704FE9367FEB}" type="presOf" srcId="{E69A658D-36C9-43E9-A2E7-F224D75B8E55}" destId="{473F2B70-1BD4-4B56-9F24-43642BB2FE27}" srcOrd="0" destOrd="0" presId="urn:microsoft.com/office/officeart/2005/8/layout/vList2"/>
    <dgm:cxn modelId="{90BC7034-6B1F-4095-9D8D-9E928E97650E}" type="presOf" srcId="{0A713A85-B3A2-4597-8ABB-6B9406DA219A}" destId="{5B604D32-51E9-4857-9C0A-BD83E15AF7A5}" srcOrd="0" destOrd="0" presId="urn:microsoft.com/office/officeart/2005/8/layout/vList2"/>
    <dgm:cxn modelId="{43ED5666-B540-493C-96F1-4C1829904DC2}" type="presOf" srcId="{A633555B-1C0A-4925-9FB4-AA62AD8DE115}" destId="{73A6F6C2-1D95-44DC-A575-7E34F6C70AFD}" srcOrd="0" destOrd="0" presId="urn:microsoft.com/office/officeart/2005/8/layout/vList2"/>
    <dgm:cxn modelId="{3F198455-2B71-4F67-A019-2AED78ED7D60}" srcId="{E69A658D-36C9-43E9-A2E7-F224D75B8E55}" destId="{A633555B-1C0A-4925-9FB4-AA62AD8DE115}" srcOrd="2" destOrd="0" parTransId="{47272653-2788-46AB-8CB4-138C8A242086}" sibTransId="{C9E2CFEE-C6D0-49FA-9F83-B2EAEF21F111}"/>
    <dgm:cxn modelId="{2B824C7C-2B15-45AF-8305-A0558E16ABA0}" srcId="{E69A658D-36C9-43E9-A2E7-F224D75B8E55}" destId="{0A713A85-B3A2-4597-8ABB-6B9406DA219A}" srcOrd="0" destOrd="0" parTransId="{E42843B8-94B8-4779-90D3-6378B37C91A6}" sibTransId="{32651EAC-555C-4781-B8E3-5707314C7803}"/>
    <dgm:cxn modelId="{F60FE4A2-142C-455A-84CD-9BA0C213BCF3}" type="presOf" srcId="{51D8C546-112A-4027-9082-17AC0C0512C8}" destId="{BAD9629A-F76D-4603-9ABC-BD9B5B5E6B40}" srcOrd="0" destOrd="0" presId="urn:microsoft.com/office/officeart/2005/8/layout/vList2"/>
    <dgm:cxn modelId="{A5CFF3BF-DC0C-4C12-8D62-C84E7936D189}" srcId="{E69A658D-36C9-43E9-A2E7-F224D75B8E55}" destId="{51D8C546-112A-4027-9082-17AC0C0512C8}" srcOrd="1" destOrd="0" parTransId="{BD10BB40-054A-4BF7-92D5-9BE0D2D3F73C}" sibTransId="{727FE1C4-0D6F-44AF-BA48-58A957DBD873}"/>
    <dgm:cxn modelId="{61D5E3A2-53FF-4D35-B5D6-112AD4F3BC0F}" type="presParOf" srcId="{473F2B70-1BD4-4B56-9F24-43642BB2FE27}" destId="{5B604D32-51E9-4857-9C0A-BD83E15AF7A5}" srcOrd="0" destOrd="0" presId="urn:microsoft.com/office/officeart/2005/8/layout/vList2"/>
    <dgm:cxn modelId="{62623467-AC57-49C5-9526-A647C253AE0C}" type="presParOf" srcId="{473F2B70-1BD4-4B56-9F24-43642BB2FE27}" destId="{70C17F4F-7242-487D-B8F2-4FF817C5CF5B}" srcOrd="1" destOrd="0" presId="urn:microsoft.com/office/officeart/2005/8/layout/vList2"/>
    <dgm:cxn modelId="{8696207E-54CC-473D-B095-7D9E93462343}" type="presParOf" srcId="{473F2B70-1BD4-4B56-9F24-43642BB2FE27}" destId="{BAD9629A-F76D-4603-9ABC-BD9B5B5E6B40}" srcOrd="2" destOrd="0" presId="urn:microsoft.com/office/officeart/2005/8/layout/vList2"/>
    <dgm:cxn modelId="{ECB88DEF-0EC8-47C7-A141-E8DEC610451F}" type="presParOf" srcId="{473F2B70-1BD4-4B56-9F24-43642BB2FE27}" destId="{2A47251C-D139-4F75-B574-DF0BACEF1CEC}" srcOrd="3" destOrd="0" presId="urn:microsoft.com/office/officeart/2005/8/layout/vList2"/>
    <dgm:cxn modelId="{B0EBFB04-5689-42AB-A96B-5D3E65815B40}" type="presParOf" srcId="{473F2B70-1BD4-4B56-9F24-43642BB2FE27}" destId="{73A6F6C2-1D95-44DC-A575-7E34F6C70AFD}" srcOrd="4"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90003-F238-47D1-A57A-2C975E92B3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D4F5C8-131C-44DA-A2C7-D69800D781BE}">
      <dgm:prSet/>
      <dgm:spPr>
        <a:noFill/>
        <a:ln>
          <a:solidFill>
            <a:schemeClr val="accent2"/>
          </a:solidFill>
        </a:ln>
      </dgm:spPr>
      <dgm:t>
        <a:bodyPr/>
        <a:lstStyle/>
        <a:p>
          <a:r>
            <a:rPr lang="en-US" dirty="0">
              <a:solidFill>
                <a:srgbClr val="215868"/>
              </a:solidFill>
            </a:rPr>
            <a:t>Critical analysis of MDS Data</a:t>
          </a:r>
        </a:p>
      </dgm:t>
    </dgm:pt>
    <dgm:pt modelId="{CEAC423F-22CD-44A9-8BCC-028A69C8AE7A}" type="parTrans" cxnId="{E692EC38-E462-442A-8486-261ACD70C8FB}">
      <dgm:prSet/>
      <dgm:spPr/>
      <dgm:t>
        <a:bodyPr/>
        <a:lstStyle/>
        <a:p>
          <a:endParaRPr lang="en-US"/>
        </a:p>
      </dgm:t>
    </dgm:pt>
    <dgm:pt modelId="{536C2ACA-850A-4087-81BE-09FE9F088086}" type="sibTrans" cxnId="{E692EC38-E462-442A-8486-261ACD70C8FB}">
      <dgm:prSet/>
      <dgm:spPr/>
      <dgm:t>
        <a:bodyPr/>
        <a:lstStyle/>
        <a:p>
          <a:endParaRPr lang="en-US"/>
        </a:p>
      </dgm:t>
    </dgm:pt>
    <dgm:pt modelId="{C8CE3F68-3CA7-4192-B769-930F3DE479AD}">
      <dgm:prSet/>
      <dgm:spPr>
        <a:noFill/>
        <a:ln>
          <a:solidFill>
            <a:schemeClr val="accent2"/>
          </a:solidFill>
        </a:ln>
      </dgm:spPr>
      <dgm:t>
        <a:bodyPr/>
        <a:lstStyle/>
        <a:p>
          <a:r>
            <a:rPr lang="en-US" dirty="0">
              <a:solidFill>
                <a:srgbClr val="215868"/>
              </a:solidFill>
            </a:rPr>
            <a:t>Triggered responses to MDS coded items</a:t>
          </a:r>
        </a:p>
      </dgm:t>
    </dgm:pt>
    <dgm:pt modelId="{BA597515-102D-43A7-A6B1-2D25226D0AFD}" type="parTrans" cxnId="{42FBBFAB-4104-46C1-AB7A-7703F5550015}">
      <dgm:prSet/>
      <dgm:spPr/>
      <dgm:t>
        <a:bodyPr/>
        <a:lstStyle/>
        <a:p>
          <a:endParaRPr lang="en-US"/>
        </a:p>
      </dgm:t>
    </dgm:pt>
    <dgm:pt modelId="{D78FC77B-D6CA-490C-95BB-EA8BA00F92C5}" type="sibTrans" cxnId="{42FBBFAB-4104-46C1-AB7A-7703F5550015}">
      <dgm:prSet/>
      <dgm:spPr/>
      <dgm:t>
        <a:bodyPr/>
        <a:lstStyle/>
        <a:p>
          <a:endParaRPr lang="en-US"/>
        </a:p>
      </dgm:t>
    </dgm:pt>
    <dgm:pt modelId="{5DE31A26-5E83-43C7-AAE8-5DDE1CAEECFA}">
      <dgm:prSet/>
      <dgm:spPr>
        <a:noFill/>
        <a:ln>
          <a:solidFill>
            <a:schemeClr val="accent2"/>
          </a:solidFill>
        </a:ln>
      </dgm:spPr>
      <dgm:t>
        <a:bodyPr/>
        <a:lstStyle/>
        <a:p>
          <a:r>
            <a:rPr lang="en-US" dirty="0">
              <a:solidFill>
                <a:srgbClr val="215868"/>
              </a:solidFill>
            </a:rPr>
            <a:t>Identifies conditions that “may” require further evaluation </a:t>
          </a:r>
        </a:p>
      </dgm:t>
    </dgm:pt>
    <dgm:pt modelId="{737BE590-EFC9-418B-BB44-37F0C7763A84}" type="parTrans" cxnId="{2529612E-844A-487A-BB08-69A41857FF47}">
      <dgm:prSet/>
      <dgm:spPr/>
      <dgm:t>
        <a:bodyPr/>
        <a:lstStyle/>
        <a:p>
          <a:endParaRPr lang="en-US"/>
        </a:p>
      </dgm:t>
    </dgm:pt>
    <dgm:pt modelId="{91DB470A-D101-4532-8CD1-9BFDB5CCAA62}" type="sibTrans" cxnId="{2529612E-844A-487A-BB08-69A41857FF47}">
      <dgm:prSet/>
      <dgm:spPr/>
      <dgm:t>
        <a:bodyPr/>
        <a:lstStyle/>
        <a:p>
          <a:endParaRPr lang="en-US"/>
        </a:p>
      </dgm:t>
    </dgm:pt>
    <dgm:pt modelId="{FB430FAD-46E4-4CA1-888E-0A8AF4ED680E}">
      <dgm:prSet/>
      <dgm:spPr>
        <a:noFill/>
        <a:ln>
          <a:solidFill>
            <a:schemeClr val="accent2"/>
          </a:solidFill>
        </a:ln>
      </dgm:spPr>
      <dgm:t>
        <a:bodyPr/>
        <a:lstStyle/>
        <a:p>
          <a:r>
            <a:rPr lang="en-US" dirty="0">
              <a:solidFill>
                <a:srgbClr val="215868"/>
              </a:solidFill>
            </a:rPr>
            <a:t>Each triggered CAA must be assessed further however, each Care Area Trigger (CAT) may not need to be addressed in the plan of care</a:t>
          </a:r>
        </a:p>
      </dgm:t>
    </dgm:pt>
    <dgm:pt modelId="{8FB7979E-0CF2-4BBF-9BCF-545F4ED9D52A}" type="parTrans" cxnId="{92CB8C4F-1A50-4EE6-AFE3-CC6908C521A1}">
      <dgm:prSet/>
      <dgm:spPr/>
      <dgm:t>
        <a:bodyPr/>
        <a:lstStyle/>
        <a:p>
          <a:endParaRPr lang="en-US"/>
        </a:p>
      </dgm:t>
    </dgm:pt>
    <dgm:pt modelId="{7AEB486E-9268-4DDD-B328-7E6F85938065}" type="sibTrans" cxnId="{92CB8C4F-1A50-4EE6-AFE3-CC6908C521A1}">
      <dgm:prSet/>
      <dgm:spPr/>
      <dgm:t>
        <a:bodyPr/>
        <a:lstStyle/>
        <a:p>
          <a:endParaRPr lang="en-US"/>
        </a:p>
      </dgm:t>
    </dgm:pt>
    <dgm:pt modelId="{605D7B55-F82A-44A2-84D2-47BF22C00924}">
      <dgm:prSet/>
      <dgm:spPr>
        <a:noFill/>
        <a:ln>
          <a:solidFill>
            <a:schemeClr val="accent2"/>
          </a:solidFill>
        </a:ln>
      </dgm:spPr>
      <dgm:t>
        <a:bodyPr/>
        <a:lstStyle/>
        <a:p>
          <a:r>
            <a:rPr lang="en-US" dirty="0">
              <a:solidFill>
                <a:srgbClr val="215868"/>
              </a:solidFill>
            </a:rPr>
            <a:t>Essentially, the CAT is evidence based “flags” that should be critically analyzed to determine if there is a risk or actual problem associated with the triggers (need for CP development)</a:t>
          </a:r>
        </a:p>
      </dgm:t>
    </dgm:pt>
    <dgm:pt modelId="{C7492A66-49AB-4A91-A934-74924E248162}" type="parTrans" cxnId="{893F9E8F-A9BF-4F34-8364-72070CFC2DDF}">
      <dgm:prSet/>
      <dgm:spPr/>
      <dgm:t>
        <a:bodyPr/>
        <a:lstStyle/>
        <a:p>
          <a:endParaRPr lang="en-US"/>
        </a:p>
      </dgm:t>
    </dgm:pt>
    <dgm:pt modelId="{7BB6D6A9-59B4-4C9E-8A3F-96800022FBC6}" type="sibTrans" cxnId="{893F9E8F-A9BF-4F34-8364-72070CFC2DDF}">
      <dgm:prSet/>
      <dgm:spPr/>
      <dgm:t>
        <a:bodyPr/>
        <a:lstStyle/>
        <a:p>
          <a:endParaRPr lang="en-US"/>
        </a:p>
      </dgm:t>
    </dgm:pt>
    <dgm:pt modelId="{F2E4E108-158E-45A4-840E-08C069C87F36}" type="pres">
      <dgm:prSet presAssocID="{D5690003-F238-47D1-A57A-2C975E92B3FA}" presName="linear" presStyleCnt="0">
        <dgm:presLayoutVars>
          <dgm:animLvl val="lvl"/>
          <dgm:resizeHandles val="exact"/>
        </dgm:presLayoutVars>
      </dgm:prSet>
      <dgm:spPr/>
    </dgm:pt>
    <dgm:pt modelId="{F372A501-2E82-4B5F-AF85-899ED9C4D359}" type="pres">
      <dgm:prSet presAssocID="{5AD4F5C8-131C-44DA-A2C7-D69800D781BE}" presName="parentText" presStyleLbl="node1" presStyleIdx="0" presStyleCnt="5">
        <dgm:presLayoutVars>
          <dgm:chMax val="0"/>
          <dgm:bulletEnabled val="1"/>
        </dgm:presLayoutVars>
      </dgm:prSet>
      <dgm:spPr/>
    </dgm:pt>
    <dgm:pt modelId="{D6BB6D51-0DA3-48B4-86E1-D3CB5A3F3883}" type="pres">
      <dgm:prSet presAssocID="{536C2ACA-850A-4087-81BE-09FE9F088086}" presName="spacer" presStyleCnt="0"/>
      <dgm:spPr/>
    </dgm:pt>
    <dgm:pt modelId="{C8B943BC-501B-477B-87E3-976E143576BF}" type="pres">
      <dgm:prSet presAssocID="{C8CE3F68-3CA7-4192-B769-930F3DE479AD}" presName="parentText" presStyleLbl="node1" presStyleIdx="1" presStyleCnt="5">
        <dgm:presLayoutVars>
          <dgm:chMax val="0"/>
          <dgm:bulletEnabled val="1"/>
        </dgm:presLayoutVars>
      </dgm:prSet>
      <dgm:spPr/>
    </dgm:pt>
    <dgm:pt modelId="{9A692E9C-B6C0-4EF5-9AB7-9DBD7873CA4D}" type="pres">
      <dgm:prSet presAssocID="{D78FC77B-D6CA-490C-95BB-EA8BA00F92C5}" presName="spacer" presStyleCnt="0"/>
      <dgm:spPr/>
    </dgm:pt>
    <dgm:pt modelId="{AF509512-E03D-4117-9201-6DCC06A2A29A}" type="pres">
      <dgm:prSet presAssocID="{5DE31A26-5E83-43C7-AAE8-5DDE1CAEECFA}" presName="parentText" presStyleLbl="node1" presStyleIdx="2" presStyleCnt="5">
        <dgm:presLayoutVars>
          <dgm:chMax val="0"/>
          <dgm:bulletEnabled val="1"/>
        </dgm:presLayoutVars>
      </dgm:prSet>
      <dgm:spPr/>
    </dgm:pt>
    <dgm:pt modelId="{5507D0BF-B1AE-44AA-84E0-650BA20C114E}" type="pres">
      <dgm:prSet presAssocID="{91DB470A-D101-4532-8CD1-9BFDB5CCAA62}" presName="spacer" presStyleCnt="0"/>
      <dgm:spPr/>
    </dgm:pt>
    <dgm:pt modelId="{2E5AC403-A738-4259-B2C9-05B8FD848091}" type="pres">
      <dgm:prSet presAssocID="{FB430FAD-46E4-4CA1-888E-0A8AF4ED680E}" presName="parentText" presStyleLbl="node1" presStyleIdx="3" presStyleCnt="5">
        <dgm:presLayoutVars>
          <dgm:chMax val="0"/>
          <dgm:bulletEnabled val="1"/>
        </dgm:presLayoutVars>
      </dgm:prSet>
      <dgm:spPr/>
    </dgm:pt>
    <dgm:pt modelId="{16981823-FD33-46FD-8053-4787C2492291}" type="pres">
      <dgm:prSet presAssocID="{7AEB486E-9268-4DDD-B328-7E6F85938065}" presName="spacer" presStyleCnt="0"/>
      <dgm:spPr/>
    </dgm:pt>
    <dgm:pt modelId="{7DE7F6EF-D08D-49D1-BA40-FA37205BB22D}" type="pres">
      <dgm:prSet presAssocID="{605D7B55-F82A-44A2-84D2-47BF22C00924}" presName="parentText" presStyleLbl="node1" presStyleIdx="4" presStyleCnt="5">
        <dgm:presLayoutVars>
          <dgm:chMax val="0"/>
          <dgm:bulletEnabled val="1"/>
        </dgm:presLayoutVars>
      </dgm:prSet>
      <dgm:spPr/>
    </dgm:pt>
  </dgm:ptLst>
  <dgm:cxnLst>
    <dgm:cxn modelId="{1248070B-3498-4633-A357-7BAB44EBA1A7}" type="presOf" srcId="{D5690003-F238-47D1-A57A-2C975E92B3FA}" destId="{F2E4E108-158E-45A4-840E-08C069C87F36}" srcOrd="0" destOrd="0" presId="urn:microsoft.com/office/officeart/2005/8/layout/vList2"/>
    <dgm:cxn modelId="{2529612E-844A-487A-BB08-69A41857FF47}" srcId="{D5690003-F238-47D1-A57A-2C975E92B3FA}" destId="{5DE31A26-5E83-43C7-AAE8-5DDE1CAEECFA}" srcOrd="2" destOrd="0" parTransId="{737BE590-EFC9-418B-BB44-37F0C7763A84}" sibTransId="{91DB470A-D101-4532-8CD1-9BFDB5CCAA62}"/>
    <dgm:cxn modelId="{E692EC38-E462-442A-8486-261ACD70C8FB}" srcId="{D5690003-F238-47D1-A57A-2C975E92B3FA}" destId="{5AD4F5C8-131C-44DA-A2C7-D69800D781BE}" srcOrd="0" destOrd="0" parTransId="{CEAC423F-22CD-44A9-8BCC-028A69C8AE7A}" sibTransId="{536C2ACA-850A-4087-81BE-09FE9F088086}"/>
    <dgm:cxn modelId="{92CB8C4F-1A50-4EE6-AFE3-CC6908C521A1}" srcId="{D5690003-F238-47D1-A57A-2C975E92B3FA}" destId="{FB430FAD-46E4-4CA1-888E-0A8AF4ED680E}" srcOrd="3" destOrd="0" parTransId="{8FB7979E-0CF2-4BBF-9BCF-545F4ED9D52A}" sibTransId="{7AEB486E-9268-4DDD-B328-7E6F85938065}"/>
    <dgm:cxn modelId="{627D3454-593F-49ED-9A44-85C46380B030}" type="presOf" srcId="{FB430FAD-46E4-4CA1-888E-0A8AF4ED680E}" destId="{2E5AC403-A738-4259-B2C9-05B8FD848091}" srcOrd="0" destOrd="0" presId="urn:microsoft.com/office/officeart/2005/8/layout/vList2"/>
    <dgm:cxn modelId="{893F9E8F-A9BF-4F34-8364-72070CFC2DDF}" srcId="{D5690003-F238-47D1-A57A-2C975E92B3FA}" destId="{605D7B55-F82A-44A2-84D2-47BF22C00924}" srcOrd="4" destOrd="0" parTransId="{C7492A66-49AB-4A91-A934-74924E248162}" sibTransId="{7BB6D6A9-59B4-4C9E-8A3F-96800022FBC6}"/>
    <dgm:cxn modelId="{2F8A2892-6B37-4A7C-A54F-E9BA77A224D3}" type="presOf" srcId="{5AD4F5C8-131C-44DA-A2C7-D69800D781BE}" destId="{F372A501-2E82-4B5F-AF85-899ED9C4D359}" srcOrd="0" destOrd="0" presId="urn:microsoft.com/office/officeart/2005/8/layout/vList2"/>
    <dgm:cxn modelId="{EC3F4396-9A64-4E74-B00B-4BC82FA64853}" type="presOf" srcId="{C8CE3F68-3CA7-4192-B769-930F3DE479AD}" destId="{C8B943BC-501B-477B-87E3-976E143576BF}" srcOrd="0" destOrd="0" presId="urn:microsoft.com/office/officeart/2005/8/layout/vList2"/>
    <dgm:cxn modelId="{42FBBFAB-4104-46C1-AB7A-7703F5550015}" srcId="{D5690003-F238-47D1-A57A-2C975E92B3FA}" destId="{C8CE3F68-3CA7-4192-B769-930F3DE479AD}" srcOrd="1" destOrd="0" parTransId="{BA597515-102D-43A7-A6B1-2D25226D0AFD}" sibTransId="{D78FC77B-D6CA-490C-95BB-EA8BA00F92C5}"/>
    <dgm:cxn modelId="{18A476E1-B7D8-46FA-BB96-D903FDF1A538}" type="presOf" srcId="{605D7B55-F82A-44A2-84D2-47BF22C00924}" destId="{7DE7F6EF-D08D-49D1-BA40-FA37205BB22D}" srcOrd="0" destOrd="0" presId="urn:microsoft.com/office/officeart/2005/8/layout/vList2"/>
    <dgm:cxn modelId="{B12E97EB-98AB-4FDD-8831-9FEE01165D9C}" type="presOf" srcId="{5DE31A26-5E83-43C7-AAE8-5DDE1CAEECFA}" destId="{AF509512-E03D-4117-9201-6DCC06A2A29A}" srcOrd="0" destOrd="0" presId="urn:microsoft.com/office/officeart/2005/8/layout/vList2"/>
    <dgm:cxn modelId="{4E1314D9-446E-4D79-A4DC-CB48A224CFAB}" type="presParOf" srcId="{F2E4E108-158E-45A4-840E-08C069C87F36}" destId="{F372A501-2E82-4B5F-AF85-899ED9C4D359}" srcOrd="0" destOrd="0" presId="urn:microsoft.com/office/officeart/2005/8/layout/vList2"/>
    <dgm:cxn modelId="{B35E670B-008F-449D-8F3B-409D8EB12683}" type="presParOf" srcId="{F2E4E108-158E-45A4-840E-08C069C87F36}" destId="{D6BB6D51-0DA3-48B4-86E1-D3CB5A3F3883}" srcOrd="1" destOrd="0" presId="urn:microsoft.com/office/officeart/2005/8/layout/vList2"/>
    <dgm:cxn modelId="{D708E20D-E8E8-42ED-B21F-494C2F03FF95}" type="presParOf" srcId="{F2E4E108-158E-45A4-840E-08C069C87F36}" destId="{C8B943BC-501B-477B-87E3-976E143576BF}" srcOrd="2" destOrd="0" presId="urn:microsoft.com/office/officeart/2005/8/layout/vList2"/>
    <dgm:cxn modelId="{20540FD2-96E9-482B-B839-E46AEC0DBBCA}" type="presParOf" srcId="{F2E4E108-158E-45A4-840E-08C069C87F36}" destId="{9A692E9C-B6C0-4EF5-9AB7-9DBD7873CA4D}" srcOrd="3" destOrd="0" presId="urn:microsoft.com/office/officeart/2005/8/layout/vList2"/>
    <dgm:cxn modelId="{3300D843-C96A-4A07-9C58-6DA2CB3B715E}" type="presParOf" srcId="{F2E4E108-158E-45A4-840E-08C069C87F36}" destId="{AF509512-E03D-4117-9201-6DCC06A2A29A}" srcOrd="4" destOrd="0" presId="urn:microsoft.com/office/officeart/2005/8/layout/vList2"/>
    <dgm:cxn modelId="{683AFBE0-A82E-41D5-8A5B-C46AC98EE2AA}" type="presParOf" srcId="{F2E4E108-158E-45A4-840E-08C069C87F36}" destId="{5507D0BF-B1AE-44AA-84E0-650BA20C114E}" srcOrd="5" destOrd="0" presId="urn:microsoft.com/office/officeart/2005/8/layout/vList2"/>
    <dgm:cxn modelId="{47614BFF-BD61-4218-9BEA-1063E89246F2}" type="presParOf" srcId="{F2E4E108-158E-45A4-840E-08C069C87F36}" destId="{2E5AC403-A738-4259-B2C9-05B8FD848091}" srcOrd="6" destOrd="0" presId="urn:microsoft.com/office/officeart/2005/8/layout/vList2"/>
    <dgm:cxn modelId="{E9579EDB-5621-41A8-A00D-27B054E89EFA}" type="presParOf" srcId="{F2E4E108-158E-45A4-840E-08C069C87F36}" destId="{16981823-FD33-46FD-8053-4787C2492291}" srcOrd="7" destOrd="0" presId="urn:microsoft.com/office/officeart/2005/8/layout/vList2"/>
    <dgm:cxn modelId="{F604744A-1215-4FAE-9D6D-CF4A25CAC4ED}" type="presParOf" srcId="{F2E4E108-158E-45A4-840E-08C069C87F36}" destId="{7DE7F6EF-D08D-49D1-BA40-FA37205BB2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EE78C-525A-4A7E-BBD1-9CB65D4EA94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97420A3-1970-4834-A9AF-6ACDB674749C}">
      <dgm:prSet/>
      <dgm:spPr/>
      <dgm:t>
        <a:bodyPr/>
        <a:lstStyle/>
        <a:p>
          <a:r>
            <a:rPr lang="en-US" dirty="0"/>
            <a:t>Identify the triggered CAA</a:t>
          </a:r>
        </a:p>
      </dgm:t>
    </dgm:pt>
    <dgm:pt modelId="{261C5E96-AF27-4D5A-BA8A-96DA6A28B6BF}" type="parTrans" cxnId="{DABA2C46-DBC8-4787-9CB5-E6516226C172}">
      <dgm:prSet/>
      <dgm:spPr/>
      <dgm:t>
        <a:bodyPr/>
        <a:lstStyle/>
        <a:p>
          <a:endParaRPr lang="en-US"/>
        </a:p>
      </dgm:t>
    </dgm:pt>
    <dgm:pt modelId="{F0F6F8A0-1180-45B9-B2AC-F54F5372E487}" type="sibTrans" cxnId="{DABA2C46-DBC8-4787-9CB5-E6516226C172}">
      <dgm:prSet/>
      <dgm:spPr/>
      <dgm:t>
        <a:bodyPr/>
        <a:lstStyle/>
        <a:p>
          <a:endParaRPr lang="en-US"/>
        </a:p>
      </dgm:t>
    </dgm:pt>
    <dgm:pt modelId="{50F37BA1-A219-4119-9ACD-23DC339E1190}">
      <dgm:prSet/>
      <dgm:spPr/>
      <dgm:t>
        <a:bodyPr/>
        <a:lstStyle/>
        <a:p>
          <a:r>
            <a:rPr lang="en-US"/>
            <a:t>Critical analysis of triggered CATs: in depth, resident specific assessment of the triggered condition(s)</a:t>
          </a:r>
        </a:p>
      </dgm:t>
    </dgm:pt>
    <dgm:pt modelId="{2A0772A0-C616-46B6-A8D4-17EBAFEE7801}" type="parTrans" cxnId="{960284C7-187E-4CE3-9AE7-5972372186D1}">
      <dgm:prSet/>
      <dgm:spPr/>
      <dgm:t>
        <a:bodyPr/>
        <a:lstStyle/>
        <a:p>
          <a:endParaRPr lang="en-US"/>
        </a:p>
      </dgm:t>
    </dgm:pt>
    <dgm:pt modelId="{21B729B1-22A7-4A40-A0EE-D83116388B6E}" type="sibTrans" cxnId="{960284C7-187E-4CE3-9AE7-5972372186D1}">
      <dgm:prSet/>
      <dgm:spPr/>
      <dgm:t>
        <a:bodyPr/>
        <a:lstStyle/>
        <a:p>
          <a:endParaRPr lang="en-US"/>
        </a:p>
      </dgm:t>
    </dgm:pt>
    <dgm:pt modelId="{7913DB0E-7D43-47E3-9224-7249D7CD7412}">
      <dgm:prSet/>
      <dgm:spPr/>
      <dgm:t>
        <a:bodyPr/>
        <a:lstStyle/>
        <a:p>
          <a:r>
            <a:rPr lang="en-US"/>
            <a:t>CAA documentation </a:t>
          </a:r>
        </a:p>
      </dgm:t>
    </dgm:pt>
    <dgm:pt modelId="{B6B17433-F61C-4257-A5EA-0BD0489813E5}" type="parTrans" cxnId="{5F31D656-CB7A-4EF6-AFB7-140A8A67FE94}">
      <dgm:prSet/>
      <dgm:spPr/>
      <dgm:t>
        <a:bodyPr/>
        <a:lstStyle/>
        <a:p>
          <a:endParaRPr lang="en-US"/>
        </a:p>
      </dgm:t>
    </dgm:pt>
    <dgm:pt modelId="{6077A41F-9424-475F-8E38-F1C5A37BD332}" type="sibTrans" cxnId="{5F31D656-CB7A-4EF6-AFB7-140A8A67FE94}">
      <dgm:prSet/>
      <dgm:spPr/>
      <dgm:t>
        <a:bodyPr/>
        <a:lstStyle/>
        <a:p>
          <a:endParaRPr lang="en-US"/>
        </a:p>
      </dgm:t>
    </dgm:pt>
    <dgm:pt modelId="{8B02B5B9-A71F-4BAA-AEA4-A8BC51CF7724}">
      <dgm:prSet/>
      <dgm:spPr/>
      <dgm:t>
        <a:bodyPr/>
        <a:lstStyle/>
        <a:p>
          <a:r>
            <a:rPr lang="en-US"/>
            <a:t>Decision making for care plan development 	</a:t>
          </a:r>
        </a:p>
      </dgm:t>
    </dgm:pt>
    <dgm:pt modelId="{D791F710-E7B8-4B5E-AC1A-D2EC7884CED3}" type="parTrans" cxnId="{21AC195B-D2BE-4DE1-A160-90A2E469A765}">
      <dgm:prSet/>
      <dgm:spPr/>
      <dgm:t>
        <a:bodyPr/>
        <a:lstStyle/>
        <a:p>
          <a:endParaRPr lang="en-US"/>
        </a:p>
      </dgm:t>
    </dgm:pt>
    <dgm:pt modelId="{C1C40242-2DC8-422B-A4F1-28699B8B0EDF}" type="sibTrans" cxnId="{21AC195B-D2BE-4DE1-A160-90A2E469A765}">
      <dgm:prSet/>
      <dgm:spPr/>
      <dgm:t>
        <a:bodyPr/>
        <a:lstStyle/>
        <a:p>
          <a:endParaRPr lang="en-US"/>
        </a:p>
      </dgm:t>
    </dgm:pt>
    <dgm:pt modelId="{7B40D928-95C7-490C-A5CC-152ED4C417E3}">
      <dgm:prSet/>
      <dgm:spPr/>
      <dgm:t>
        <a:bodyPr/>
        <a:lstStyle/>
        <a:p>
          <a:r>
            <a:rPr lang="en-US" i="1" dirty="0">
              <a:solidFill>
                <a:schemeClr val="accent2"/>
              </a:solidFill>
            </a:rPr>
            <a:t>RAI Manual </a:t>
          </a:r>
          <a:r>
            <a:rPr lang="en-US" i="1" dirty="0" err="1">
              <a:solidFill>
                <a:schemeClr val="accent2"/>
              </a:solidFill>
            </a:rPr>
            <a:t>pg</a:t>
          </a:r>
          <a:r>
            <a:rPr lang="en-US" i="1" dirty="0">
              <a:solidFill>
                <a:schemeClr val="accent2"/>
              </a:solidFill>
            </a:rPr>
            <a:t> 4‐15</a:t>
          </a:r>
          <a:endParaRPr lang="en-US" dirty="0">
            <a:solidFill>
              <a:schemeClr val="accent2"/>
            </a:solidFill>
          </a:endParaRPr>
        </a:p>
      </dgm:t>
    </dgm:pt>
    <dgm:pt modelId="{5FC0016B-1464-45A4-B7CF-B79B08CE5B2D}" type="parTrans" cxnId="{9DBFFF0C-0C40-4880-9E98-9EC7A23391EA}">
      <dgm:prSet/>
      <dgm:spPr/>
      <dgm:t>
        <a:bodyPr/>
        <a:lstStyle/>
        <a:p>
          <a:endParaRPr lang="en-US"/>
        </a:p>
      </dgm:t>
    </dgm:pt>
    <dgm:pt modelId="{A1AA7E1F-74C5-494D-BA7C-46FDE9BC6606}" type="sibTrans" cxnId="{9DBFFF0C-0C40-4880-9E98-9EC7A23391EA}">
      <dgm:prSet/>
      <dgm:spPr/>
      <dgm:t>
        <a:bodyPr/>
        <a:lstStyle/>
        <a:p>
          <a:endParaRPr lang="en-US"/>
        </a:p>
      </dgm:t>
    </dgm:pt>
    <dgm:pt modelId="{9586351E-9042-4DD4-AC63-595262E2DF08}" type="pres">
      <dgm:prSet presAssocID="{291EE78C-525A-4A7E-BBD1-9CB65D4EA945}" presName="vert0" presStyleCnt="0">
        <dgm:presLayoutVars>
          <dgm:dir/>
          <dgm:animOne val="branch"/>
          <dgm:animLvl val="lvl"/>
        </dgm:presLayoutVars>
      </dgm:prSet>
      <dgm:spPr/>
    </dgm:pt>
    <dgm:pt modelId="{78CC86E8-1C39-424B-A354-F16A7C00C013}" type="pres">
      <dgm:prSet presAssocID="{B97420A3-1970-4834-A9AF-6ACDB674749C}" presName="thickLine" presStyleLbl="alignNode1" presStyleIdx="0" presStyleCnt="5"/>
      <dgm:spPr/>
    </dgm:pt>
    <dgm:pt modelId="{E9AF9F72-B571-4500-83BB-805195FB97F1}" type="pres">
      <dgm:prSet presAssocID="{B97420A3-1970-4834-A9AF-6ACDB674749C}" presName="horz1" presStyleCnt="0"/>
      <dgm:spPr/>
    </dgm:pt>
    <dgm:pt modelId="{3A7AA41E-1361-4DFC-BDD7-4647F0295A1D}" type="pres">
      <dgm:prSet presAssocID="{B97420A3-1970-4834-A9AF-6ACDB674749C}" presName="tx1" presStyleLbl="revTx" presStyleIdx="0" presStyleCnt="5"/>
      <dgm:spPr/>
    </dgm:pt>
    <dgm:pt modelId="{13735F56-8255-4132-9726-08D815F39714}" type="pres">
      <dgm:prSet presAssocID="{B97420A3-1970-4834-A9AF-6ACDB674749C}" presName="vert1" presStyleCnt="0"/>
      <dgm:spPr/>
    </dgm:pt>
    <dgm:pt modelId="{58D11273-A146-4BF0-A719-DECF47186CF8}" type="pres">
      <dgm:prSet presAssocID="{50F37BA1-A219-4119-9ACD-23DC339E1190}" presName="thickLine" presStyleLbl="alignNode1" presStyleIdx="1" presStyleCnt="5"/>
      <dgm:spPr/>
    </dgm:pt>
    <dgm:pt modelId="{124B0A0B-9E7E-4C08-A022-76E0436C09C3}" type="pres">
      <dgm:prSet presAssocID="{50F37BA1-A219-4119-9ACD-23DC339E1190}" presName="horz1" presStyleCnt="0"/>
      <dgm:spPr/>
    </dgm:pt>
    <dgm:pt modelId="{888BD89D-7862-4686-AE6C-240B667B2053}" type="pres">
      <dgm:prSet presAssocID="{50F37BA1-A219-4119-9ACD-23DC339E1190}" presName="tx1" presStyleLbl="revTx" presStyleIdx="1" presStyleCnt="5"/>
      <dgm:spPr/>
    </dgm:pt>
    <dgm:pt modelId="{F401FB94-D01C-4689-9C25-550FA4479752}" type="pres">
      <dgm:prSet presAssocID="{50F37BA1-A219-4119-9ACD-23DC339E1190}" presName="vert1" presStyleCnt="0"/>
      <dgm:spPr/>
    </dgm:pt>
    <dgm:pt modelId="{E42CD6D4-32D9-4ECF-B68D-0281EC028253}" type="pres">
      <dgm:prSet presAssocID="{7913DB0E-7D43-47E3-9224-7249D7CD7412}" presName="thickLine" presStyleLbl="alignNode1" presStyleIdx="2" presStyleCnt="5"/>
      <dgm:spPr/>
    </dgm:pt>
    <dgm:pt modelId="{FB65CD76-7566-4AD7-B6F6-1A1A57A1CEF4}" type="pres">
      <dgm:prSet presAssocID="{7913DB0E-7D43-47E3-9224-7249D7CD7412}" presName="horz1" presStyleCnt="0"/>
      <dgm:spPr/>
    </dgm:pt>
    <dgm:pt modelId="{9971474E-4164-4E90-97FD-09BBE98B5CCE}" type="pres">
      <dgm:prSet presAssocID="{7913DB0E-7D43-47E3-9224-7249D7CD7412}" presName="tx1" presStyleLbl="revTx" presStyleIdx="2" presStyleCnt="5"/>
      <dgm:spPr/>
    </dgm:pt>
    <dgm:pt modelId="{4DF555F7-0D78-42BA-BB03-6E66394B1419}" type="pres">
      <dgm:prSet presAssocID="{7913DB0E-7D43-47E3-9224-7249D7CD7412}" presName="vert1" presStyleCnt="0"/>
      <dgm:spPr/>
    </dgm:pt>
    <dgm:pt modelId="{4CA132E7-5030-4B2E-B98D-3F5F5CF12FF4}" type="pres">
      <dgm:prSet presAssocID="{8B02B5B9-A71F-4BAA-AEA4-A8BC51CF7724}" presName="thickLine" presStyleLbl="alignNode1" presStyleIdx="3" presStyleCnt="5"/>
      <dgm:spPr/>
    </dgm:pt>
    <dgm:pt modelId="{1F0C76AD-FBD6-4A3D-A03C-3F1E26605A10}" type="pres">
      <dgm:prSet presAssocID="{8B02B5B9-A71F-4BAA-AEA4-A8BC51CF7724}" presName="horz1" presStyleCnt="0"/>
      <dgm:spPr/>
    </dgm:pt>
    <dgm:pt modelId="{D663BDD7-708E-4405-8BB1-2157FA8DF3D1}" type="pres">
      <dgm:prSet presAssocID="{8B02B5B9-A71F-4BAA-AEA4-A8BC51CF7724}" presName="tx1" presStyleLbl="revTx" presStyleIdx="3" presStyleCnt="5"/>
      <dgm:spPr/>
    </dgm:pt>
    <dgm:pt modelId="{3E354C27-F644-4CB6-A90B-59762482DC32}" type="pres">
      <dgm:prSet presAssocID="{8B02B5B9-A71F-4BAA-AEA4-A8BC51CF7724}" presName="vert1" presStyleCnt="0"/>
      <dgm:spPr/>
    </dgm:pt>
    <dgm:pt modelId="{7FEAD0F3-ECF4-4083-A57A-76EBFD520845}" type="pres">
      <dgm:prSet presAssocID="{7B40D928-95C7-490C-A5CC-152ED4C417E3}" presName="thickLine" presStyleLbl="alignNode1" presStyleIdx="4" presStyleCnt="5"/>
      <dgm:spPr/>
    </dgm:pt>
    <dgm:pt modelId="{9814284F-F7A9-4C59-A7E9-D66C64028B8A}" type="pres">
      <dgm:prSet presAssocID="{7B40D928-95C7-490C-A5CC-152ED4C417E3}" presName="horz1" presStyleCnt="0"/>
      <dgm:spPr/>
    </dgm:pt>
    <dgm:pt modelId="{59D7474C-F932-4D0A-8B22-A18CA5FE88E8}" type="pres">
      <dgm:prSet presAssocID="{7B40D928-95C7-490C-A5CC-152ED4C417E3}" presName="tx1" presStyleLbl="revTx" presStyleIdx="4" presStyleCnt="5"/>
      <dgm:spPr/>
    </dgm:pt>
    <dgm:pt modelId="{C05C9213-F711-4128-9F3A-8CC2EF0736FC}" type="pres">
      <dgm:prSet presAssocID="{7B40D928-95C7-490C-A5CC-152ED4C417E3}" presName="vert1" presStyleCnt="0"/>
      <dgm:spPr/>
    </dgm:pt>
  </dgm:ptLst>
  <dgm:cxnLst>
    <dgm:cxn modelId="{9DBFFF0C-0C40-4880-9E98-9EC7A23391EA}" srcId="{291EE78C-525A-4A7E-BBD1-9CB65D4EA945}" destId="{7B40D928-95C7-490C-A5CC-152ED4C417E3}" srcOrd="4" destOrd="0" parTransId="{5FC0016B-1464-45A4-B7CF-B79B08CE5B2D}" sibTransId="{A1AA7E1F-74C5-494D-BA7C-46FDE9BC6606}"/>
    <dgm:cxn modelId="{33225D3C-7C76-406C-8B49-C10FFFF8B0AD}" type="presOf" srcId="{50F37BA1-A219-4119-9ACD-23DC339E1190}" destId="{888BD89D-7862-4686-AE6C-240B667B2053}" srcOrd="0" destOrd="0" presId="urn:microsoft.com/office/officeart/2008/layout/LinedList"/>
    <dgm:cxn modelId="{21AC195B-D2BE-4DE1-A160-90A2E469A765}" srcId="{291EE78C-525A-4A7E-BBD1-9CB65D4EA945}" destId="{8B02B5B9-A71F-4BAA-AEA4-A8BC51CF7724}" srcOrd="3" destOrd="0" parTransId="{D791F710-E7B8-4B5E-AC1A-D2EC7884CED3}" sibTransId="{C1C40242-2DC8-422B-A4F1-28699B8B0EDF}"/>
    <dgm:cxn modelId="{E16D9F63-5B13-4727-85A9-1E35EC283896}" type="presOf" srcId="{B97420A3-1970-4834-A9AF-6ACDB674749C}" destId="{3A7AA41E-1361-4DFC-BDD7-4647F0295A1D}" srcOrd="0" destOrd="0" presId="urn:microsoft.com/office/officeart/2008/layout/LinedList"/>
    <dgm:cxn modelId="{DABA2C46-DBC8-4787-9CB5-E6516226C172}" srcId="{291EE78C-525A-4A7E-BBD1-9CB65D4EA945}" destId="{B97420A3-1970-4834-A9AF-6ACDB674749C}" srcOrd="0" destOrd="0" parTransId="{261C5E96-AF27-4D5A-BA8A-96DA6A28B6BF}" sibTransId="{F0F6F8A0-1180-45B9-B2AC-F54F5372E487}"/>
    <dgm:cxn modelId="{5F31D656-CB7A-4EF6-AFB7-140A8A67FE94}" srcId="{291EE78C-525A-4A7E-BBD1-9CB65D4EA945}" destId="{7913DB0E-7D43-47E3-9224-7249D7CD7412}" srcOrd="2" destOrd="0" parTransId="{B6B17433-F61C-4257-A5EA-0BD0489813E5}" sibTransId="{6077A41F-9424-475F-8E38-F1C5A37BD332}"/>
    <dgm:cxn modelId="{FACB059B-D634-4493-8736-261C1044CDAD}" type="presOf" srcId="{291EE78C-525A-4A7E-BBD1-9CB65D4EA945}" destId="{9586351E-9042-4DD4-AC63-595262E2DF08}" srcOrd="0" destOrd="0" presId="urn:microsoft.com/office/officeart/2008/layout/LinedList"/>
    <dgm:cxn modelId="{960284C7-187E-4CE3-9AE7-5972372186D1}" srcId="{291EE78C-525A-4A7E-BBD1-9CB65D4EA945}" destId="{50F37BA1-A219-4119-9ACD-23DC339E1190}" srcOrd="1" destOrd="0" parTransId="{2A0772A0-C616-46B6-A8D4-17EBAFEE7801}" sibTransId="{21B729B1-22A7-4A40-A0EE-D83116388B6E}"/>
    <dgm:cxn modelId="{856811D8-B91C-4DA4-9C95-67AEAC932CA2}" type="presOf" srcId="{7B40D928-95C7-490C-A5CC-152ED4C417E3}" destId="{59D7474C-F932-4D0A-8B22-A18CA5FE88E8}" srcOrd="0" destOrd="0" presId="urn:microsoft.com/office/officeart/2008/layout/LinedList"/>
    <dgm:cxn modelId="{C01D19EE-92FC-4115-8EDF-CF5EEF13FE23}" type="presOf" srcId="{8B02B5B9-A71F-4BAA-AEA4-A8BC51CF7724}" destId="{D663BDD7-708E-4405-8BB1-2157FA8DF3D1}" srcOrd="0" destOrd="0" presId="urn:microsoft.com/office/officeart/2008/layout/LinedList"/>
    <dgm:cxn modelId="{368CF4F0-5021-4015-B5E5-B6669FA5D7C8}" type="presOf" srcId="{7913DB0E-7D43-47E3-9224-7249D7CD7412}" destId="{9971474E-4164-4E90-97FD-09BBE98B5CCE}" srcOrd="0" destOrd="0" presId="urn:microsoft.com/office/officeart/2008/layout/LinedList"/>
    <dgm:cxn modelId="{1D9A20DD-9DE7-4CB6-9DBF-8E063FCB99DF}" type="presParOf" srcId="{9586351E-9042-4DD4-AC63-595262E2DF08}" destId="{78CC86E8-1C39-424B-A354-F16A7C00C013}" srcOrd="0" destOrd="0" presId="urn:microsoft.com/office/officeart/2008/layout/LinedList"/>
    <dgm:cxn modelId="{EBEEB2B1-293B-4381-8D01-AF724F4163D0}" type="presParOf" srcId="{9586351E-9042-4DD4-AC63-595262E2DF08}" destId="{E9AF9F72-B571-4500-83BB-805195FB97F1}" srcOrd="1" destOrd="0" presId="urn:microsoft.com/office/officeart/2008/layout/LinedList"/>
    <dgm:cxn modelId="{C8FE8E31-02F1-4F8D-8137-7286F240DFBC}" type="presParOf" srcId="{E9AF9F72-B571-4500-83BB-805195FB97F1}" destId="{3A7AA41E-1361-4DFC-BDD7-4647F0295A1D}" srcOrd="0" destOrd="0" presId="urn:microsoft.com/office/officeart/2008/layout/LinedList"/>
    <dgm:cxn modelId="{C1DB51E7-3471-494B-8E64-004E85889239}" type="presParOf" srcId="{E9AF9F72-B571-4500-83BB-805195FB97F1}" destId="{13735F56-8255-4132-9726-08D815F39714}" srcOrd="1" destOrd="0" presId="urn:microsoft.com/office/officeart/2008/layout/LinedList"/>
    <dgm:cxn modelId="{23DA770C-DA95-40E4-A5E6-9CECD0336E3A}" type="presParOf" srcId="{9586351E-9042-4DD4-AC63-595262E2DF08}" destId="{58D11273-A146-4BF0-A719-DECF47186CF8}" srcOrd="2" destOrd="0" presId="urn:microsoft.com/office/officeart/2008/layout/LinedList"/>
    <dgm:cxn modelId="{60DA33BA-D82E-434C-811B-07B40E5E5E0A}" type="presParOf" srcId="{9586351E-9042-4DD4-AC63-595262E2DF08}" destId="{124B0A0B-9E7E-4C08-A022-76E0436C09C3}" srcOrd="3" destOrd="0" presId="urn:microsoft.com/office/officeart/2008/layout/LinedList"/>
    <dgm:cxn modelId="{5F4F6C91-771E-4BB7-9C85-1CA5CF0625F1}" type="presParOf" srcId="{124B0A0B-9E7E-4C08-A022-76E0436C09C3}" destId="{888BD89D-7862-4686-AE6C-240B667B2053}" srcOrd="0" destOrd="0" presId="urn:microsoft.com/office/officeart/2008/layout/LinedList"/>
    <dgm:cxn modelId="{1C693107-3A34-4944-995C-7525499991CD}" type="presParOf" srcId="{124B0A0B-9E7E-4C08-A022-76E0436C09C3}" destId="{F401FB94-D01C-4689-9C25-550FA4479752}" srcOrd="1" destOrd="0" presId="urn:microsoft.com/office/officeart/2008/layout/LinedList"/>
    <dgm:cxn modelId="{3B7D424D-B406-42F2-B65E-4433DA4F88C5}" type="presParOf" srcId="{9586351E-9042-4DD4-AC63-595262E2DF08}" destId="{E42CD6D4-32D9-4ECF-B68D-0281EC028253}" srcOrd="4" destOrd="0" presId="urn:microsoft.com/office/officeart/2008/layout/LinedList"/>
    <dgm:cxn modelId="{BCF22A45-9368-4B29-8115-41B87587F67E}" type="presParOf" srcId="{9586351E-9042-4DD4-AC63-595262E2DF08}" destId="{FB65CD76-7566-4AD7-B6F6-1A1A57A1CEF4}" srcOrd="5" destOrd="0" presId="urn:microsoft.com/office/officeart/2008/layout/LinedList"/>
    <dgm:cxn modelId="{426BA285-4FA9-475C-8459-7DFC35917626}" type="presParOf" srcId="{FB65CD76-7566-4AD7-B6F6-1A1A57A1CEF4}" destId="{9971474E-4164-4E90-97FD-09BBE98B5CCE}" srcOrd="0" destOrd="0" presId="urn:microsoft.com/office/officeart/2008/layout/LinedList"/>
    <dgm:cxn modelId="{687B1DC1-D43F-4432-973F-12A62116E1FB}" type="presParOf" srcId="{FB65CD76-7566-4AD7-B6F6-1A1A57A1CEF4}" destId="{4DF555F7-0D78-42BA-BB03-6E66394B1419}" srcOrd="1" destOrd="0" presId="urn:microsoft.com/office/officeart/2008/layout/LinedList"/>
    <dgm:cxn modelId="{A431EDA8-2A59-4440-82C0-50FA7C00BD67}" type="presParOf" srcId="{9586351E-9042-4DD4-AC63-595262E2DF08}" destId="{4CA132E7-5030-4B2E-B98D-3F5F5CF12FF4}" srcOrd="6" destOrd="0" presId="urn:microsoft.com/office/officeart/2008/layout/LinedList"/>
    <dgm:cxn modelId="{60063A3C-EBF3-4931-9E52-417A67325C4B}" type="presParOf" srcId="{9586351E-9042-4DD4-AC63-595262E2DF08}" destId="{1F0C76AD-FBD6-4A3D-A03C-3F1E26605A10}" srcOrd="7" destOrd="0" presId="urn:microsoft.com/office/officeart/2008/layout/LinedList"/>
    <dgm:cxn modelId="{2B8A75DB-F0A6-484B-8ABF-70C43C7260DD}" type="presParOf" srcId="{1F0C76AD-FBD6-4A3D-A03C-3F1E26605A10}" destId="{D663BDD7-708E-4405-8BB1-2157FA8DF3D1}" srcOrd="0" destOrd="0" presId="urn:microsoft.com/office/officeart/2008/layout/LinedList"/>
    <dgm:cxn modelId="{420FE042-DA68-4639-AE9B-83736ABF5031}" type="presParOf" srcId="{1F0C76AD-FBD6-4A3D-A03C-3F1E26605A10}" destId="{3E354C27-F644-4CB6-A90B-59762482DC32}" srcOrd="1" destOrd="0" presId="urn:microsoft.com/office/officeart/2008/layout/LinedList"/>
    <dgm:cxn modelId="{97665FB4-7C88-4815-9649-2DB95FD9689C}" type="presParOf" srcId="{9586351E-9042-4DD4-AC63-595262E2DF08}" destId="{7FEAD0F3-ECF4-4083-A57A-76EBFD520845}" srcOrd="8" destOrd="0" presId="urn:microsoft.com/office/officeart/2008/layout/LinedList"/>
    <dgm:cxn modelId="{A70A3BE7-6E14-4A92-8825-98FA93BE694A}" type="presParOf" srcId="{9586351E-9042-4DD4-AC63-595262E2DF08}" destId="{9814284F-F7A9-4C59-A7E9-D66C64028B8A}" srcOrd="9" destOrd="0" presId="urn:microsoft.com/office/officeart/2008/layout/LinedList"/>
    <dgm:cxn modelId="{E05069AD-2A77-40FD-86C6-F0F8442FBBCB}" type="presParOf" srcId="{9814284F-F7A9-4C59-A7E9-D66C64028B8A}" destId="{59D7474C-F932-4D0A-8B22-A18CA5FE88E8}" srcOrd="0" destOrd="0" presId="urn:microsoft.com/office/officeart/2008/layout/LinedList"/>
    <dgm:cxn modelId="{4230D93E-B0E0-4EBB-8735-84374BB2B571}" type="presParOf" srcId="{9814284F-F7A9-4C59-A7E9-D66C64028B8A}" destId="{C05C9213-F711-4128-9F3A-8CC2EF0736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E91D3D-EA23-4D7D-93DD-893B661E301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BE911E8-E717-4595-BEF2-EE4873071E8B}">
      <dgm:prSet/>
      <dgm:spPr>
        <a:solidFill>
          <a:schemeClr val="bg1"/>
        </a:solidFill>
        <a:ln>
          <a:solidFill>
            <a:schemeClr val="accent2"/>
          </a:solidFill>
        </a:ln>
      </dgm:spPr>
      <dgm:t>
        <a:bodyPr/>
        <a:lstStyle/>
        <a:p>
          <a:r>
            <a:rPr lang="en-US" dirty="0">
              <a:solidFill>
                <a:srgbClr val="215868"/>
              </a:solidFill>
            </a:rPr>
            <a:t>IDT CAA completion</a:t>
          </a:r>
        </a:p>
      </dgm:t>
    </dgm:pt>
    <dgm:pt modelId="{BC9DD505-411E-4B5E-8374-86AC9C48E74F}" type="parTrans" cxnId="{A5197E5B-A252-4433-A5F2-7DF7211B1890}">
      <dgm:prSet/>
      <dgm:spPr/>
      <dgm:t>
        <a:bodyPr/>
        <a:lstStyle/>
        <a:p>
          <a:endParaRPr lang="en-US"/>
        </a:p>
      </dgm:t>
    </dgm:pt>
    <dgm:pt modelId="{142F006E-4254-4895-B459-ABE01B3F70EA}" type="sibTrans" cxnId="{A5197E5B-A252-4433-A5F2-7DF7211B1890}">
      <dgm:prSet/>
      <dgm:spPr/>
      <dgm:t>
        <a:bodyPr/>
        <a:lstStyle/>
        <a:p>
          <a:endParaRPr lang="en-US"/>
        </a:p>
      </dgm:t>
    </dgm:pt>
    <dgm:pt modelId="{D2424724-DE13-424D-B3A1-C86E5EB18947}">
      <dgm:prSet/>
      <dgm:spPr>
        <a:noFill/>
        <a:ln>
          <a:solidFill>
            <a:schemeClr val="accent2"/>
          </a:solidFill>
        </a:ln>
      </dgm:spPr>
      <dgm:t>
        <a:bodyPr/>
        <a:lstStyle/>
        <a:p>
          <a:r>
            <a:rPr lang="en-US"/>
            <a:t>Consider those completing care plans vs. those completing CAAs – are they the same individuals?  </a:t>
          </a:r>
        </a:p>
      </dgm:t>
    </dgm:pt>
    <dgm:pt modelId="{F2A40880-1A99-43B1-A3A1-936116FB84F2}" type="parTrans" cxnId="{3E36CC73-3382-490E-8BE5-ECB264B66820}">
      <dgm:prSet/>
      <dgm:spPr/>
      <dgm:t>
        <a:bodyPr/>
        <a:lstStyle/>
        <a:p>
          <a:endParaRPr lang="en-US"/>
        </a:p>
      </dgm:t>
    </dgm:pt>
    <dgm:pt modelId="{321CB7F8-732D-4E54-A177-93C3A00EE4B7}" type="sibTrans" cxnId="{3E36CC73-3382-490E-8BE5-ECB264B66820}">
      <dgm:prSet/>
      <dgm:spPr/>
      <dgm:t>
        <a:bodyPr/>
        <a:lstStyle/>
        <a:p>
          <a:endParaRPr lang="en-US"/>
        </a:p>
      </dgm:t>
    </dgm:pt>
    <dgm:pt modelId="{35953B76-8E37-43AD-B2CD-882C3C52801F}">
      <dgm:prSet/>
      <dgm:spPr>
        <a:noFill/>
        <a:ln>
          <a:solidFill>
            <a:schemeClr val="accent2"/>
          </a:solidFill>
        </a:ln>
      </dgm:spPr>
      <dgm:t>
        <a:bodyPr/>
        <a:lstStyle/>
        <a:p>
          <a:r>
            <a:rPr lang="en-US"/>
            <a:t>Determine who is responsible for each CAA</a:t>
          </a:r>
        </a:p>
      </dgm:t>
    </dgm:pt>
    <dgm:pt modelId="{FBAE0077-466B-47CF-A7FB-381B1AA3A271}" type="parTrans" cxnId="{99690DD4-4C24-47F2-9FC2-714D0FC4EFE9}">
      <dgm:prSet/>
      <dgm:spPr/>
      <dgm:t>
        <a:bodyPr/>
        <a:lstStyle/>
        <a:p>
          <a:endParaRPr lang="en-US"/>
        </a:p>
      </dgm:t>
    </dgm:pt>
    <dgm:pt modelId="{30C15A69-0FDD-4C2D-8280-2110634F7519}" type="sibTrans" cxnId="{99690DD4-4C24-47F2-9FC2-714D0FC4EFE9}">
      <dgm:prSet/>
      <dgm:spPr/>
      <dgm:t>
        <a:bodyPr/>
        <a:lstStyle/>
        <a:p>
          <a:endParaRPr lang="en-US"/>
        </a:p>
      </dgm:t>
    </dgm:pt>
    <dgm:pt modelId="{9DE416E8-4142-4B69-B491-AFF91DC09785}">
      <dgm:prSet/>
      <dgm:spPr>
        <a:noFill/>
        <a:ln>
          <a:solidFill>
            <a:schemeClr val="accent2"/>
          </a:solidFill>
        </a:ln>
      </dgm:spPr>
      <dgm:t>
        <a:bodyPr/>
        <a:lstStyle/>
        <a:p>
          <a:r>
            <a:rPr lang="en-US"/>
            <a:t>Who will &amp; how will you monitor for IDT CAA completion (comprehensive)</a:t>
          </a:r>
        </a:p>
      </dgm:t>
    </dgm:pt>
    <dgm:pt modelId="{C0D2839C-6189-4360-BD68-991151E77BDC}" type="parTrans" cxnId="{D103AD2C-D4A2-47C9-A753-EC6C87F40B64}">
      <dgm:prSet/>
      <dgm:spPr/>
      <dgm:t>
        <a:bodyPr/>
        <a:lstStyle/>
        <a:p>
          <a:endParaRPr lang="en-US"/>
        </a:p>
      </dgm:t>
    </dgm:pt>
    <dgm:pt modelId="{2198068F-590D-48C3-80B6-A1D1C51D6A26}" type="sibTrans" cxnId="{D103AD2C-D4A2-47C9-A753-EC6C87F40B64}">
      <dgm:prSet/>
      <dgm:spPr/>
      <dgm:t>
        <a:bodyPr/>
        <a:lstStyle/>
        <a:p>
          <a:endParaRPr lang="en-US"/>
        </a:p>
      </dgm:t>
    </dgm:pt>
    <dgm:pt modelId="{DD263CD0-B242-4638-A5AE-A4C05EB55B8B}">
      <dgm:prSet/>
      <dgm:spPr>
        <a:noFill/>
        <a:ln>
          <a:solidFill>
            <a:schemeClr val="accent2"/>
          </a:solidFill>
        </a:ln>
      </dgm:spPr>
      <dgm:t>
        <a:bodyPr/>
        <a:lstStyle/>
        <a:p>
          <a:r>
            <a:rPr lang="en-US"/>
            <a:t>Consider - how will you train new staff on the CAA process (RAI Ch. 4, formal training/orientation...)</a:t>
          </a:r>
        </a:p>
      </dgm:t>
    </dgm:pt>
    <dgm:pt modelId="{F349DF41-82E6-4EE5-8B12-D4F43AE819CD}" type="parTrans" cxnId="{CE5DA506-5E73-42A6-8443-7C0C24067E84}">
      <dgm:prSet/>
      <dgm:spPr/>
      <dgm:t>
        <a:bodyPr/>
        <a:lstStyle/>
        <a:p>
          <a:endParaRPr lang="en-US"/>
        </a:p>
      </dgm:t>
    </dgm:pt>
    <dgm:pt modelId="{44164873-6D2C-4E86-B989-E12CBF3C7989}" type="sibTrans" cxnId="{CE5DA506-5E73-42A6-8443-7C0C24067E84}">
      <dgm:prSet/>
      <dgm:spPr/>
      <dgm:t>
        <a:bodyPr/>
        <a:lstStyle/>
        <a:p>
          <a:endParaRPr lang="en-US"/>
        </a:p>
      </dgm:t>
    </dgm:pt>
    <dgm:pt modelId="{EBF7FF2F-5324-4398-88C9-3B1CFD71F647}" type="pres">
      <dgm:prSet presAssocID="{63E91D3D-EA23-4D7D-93DD-893B661E301B}" presName="linear" presStyleCnt="0">
        <dgm:presLayoutVars>
          <dgm:dir/>
          <dgm:animLvl val="lvl"/>
          <dgm:resizeHandles val="exact"/>
        </dgm:presLayoutVars>
      </dgm:prSet>
      <dgm:spPr/>
    </dgm:pt>
    <dgm:pt modelId="{A17910EC-163A-4237-84EC-0E3EEA2B5640}" type="pres">
      <dgm:prSet presAssocID="{BBE911E8-E717-4595-BEF2-EE4873071E8B}" presName="parentLin" presStyleCnt="0"/>
      <dgm:spPr/>
    </dgm:pt>
    <dgm:pt modelId="{965772FB-63A8-4705-AB91-32F8476822A1}" type="pres">
      <dgm:prSet presAssocID="{BBE911E8-E717-4595-BEF2-EE4873071E8B}" presName="parentLeftMargin" presStyleLbl="node1" presStyleIdx="0" presStyleCnt="1"/>
      <dgm:spPr/>
    </dgm:pt>
    <dgm:pt modelId="{CD349847-3BDE-4EDD-A17A-39F090BBF0EB}" type="pres">
      <dgm:prSet presAssocID="{BBE911E8-E717-4595-BEF2-EE4873071E8B}" presName="parentText" presStyleLbl="node1" presStyleIdx="0" presStyleCnt="1">
        <dgm:presLayoutVars>
          <dgm:chMax val="0"/>
          <dgm:bulletEnabled val="1"/>
        </dgm:presLayoutVars>
      </dgm:prSet>
      <dgm:spPr/>
    </dgm:pt>
    <dgm:pt modelId="{66F80B15-5733-4D95-A15F-F93CD10F5A5C}" type="pres">
      <dgm:prSet presAssocID="{BBE911E8-E717-4595-BEF2-EE4873071E8B}" presName="negativeSpace" presStyleCnt="0"/>
      <dgm:spPr/>
    </dgm:pt>
    <dgm:pt modelId="{F7A122AF-69F8-4DE8-937B-7A5741A0D7DD}" type="pres">
      <dgm:prSet presAssocID="{BBE911E8-E717-4595-BEF2-EE4873071E8B}" presName="childText" presStyleLbl="conFgAcc1" presStyleIdx="0" presStyleCnt="1">
        <dgm:presLayoutVars>
          <dgm:bulletEnabled val="1"/>
        </dgm:presLayoutVars>
      </dgm:prSet>
      <dgm:spPr/>
    </dgm:pt>
  </dgm:ptLst>
  <dgm:cxnLst>
    <dgm:cxn modelId="{CE5DA506-5E73-42A6-8443-7C0C24067E84}" srcId="{BBE911E8-E717-4595-BEF2-EE4873071E8B}" destId="{DD263CD0-B242-4638-A5AE-A4C05EB55B8B}" srcOrd="3" destOrd="0" parTransId="{F349DF41-82E6-4EE5-8B12-D4F43AE819CD}" sibTransId="{44164873-6D2C-4E86-B989-E12CBF3C7989}"/>
    <dgm:cxn modelId="{EDB9890F-5340-4AB2-B0FC-E725455338CE}" type="presOf" srcId="{9DE416E8-4142-4B69-B491-AFF91DC09785}" destId="{F7A122AF-69F8-4DE8-937B-7A5741A0D7DD}" srcOrd="0" destOrd="2" presId="urn:microsoft.com/office/officeart/2005/8/layout/list1"/>
    <dgm:cxn modelId="{A81F5016-CD48-4BEB-8C40-D23F7397105A}" type="presOf" srcId="{DD263CD0-B242-4638-A5AE-A4C05EB55B8B}" destId="{F7A122AF-69F8-4DE8-937B-7A5741A0D7DD}" srcOrd="0" destOrd="3" presId="urn:microsoft.com/office/officeart/2005/8/layout/list1"/>
    <dgm:cxn modelId="{D103AD2C-D4A2-47C9-A753-EC6C87F40B64}" srcId="{BBE911E8-E717-4595-BEF2-EE4873071E8B}" destId="{9DE416E8-4142-4B69-B491-AFF91DC09785}" srcOrd="2" destOrd="0" parTransId="{C0D2839C-6189-4360-BD68-991151E77BDC}" sibTransId="{2198068F-590D-48C3-80B6-A1D1C51D6A26}"/>
    <dgm:cxn modelId="{A5197E5B-A252-4433-A5F2-7DF7211B1890}" srcId="{63E91D3D-EA23-4D7D-93DD-893B661E301B}" destId="{BBE911E8-E717-4595-BEF2-EE4873071E8B}" srcOrd="0" destOrd="0" parTransId="{BC9DD505-411E-4B5E-8374-86AC9C48E74F}" sibTransId="{142F006E-4254-4895-B459-ABE01B3F70EA}"/>
    <dgm:cxn modelId="{18A14A46-BDF3-4CAE-B487-7D629AAA3B9D}" type="presOf" srcId="{BBE911E8-E717-4595-BEF2-EE4873071E8B}" destId="{CD349847-3BDE-4EDD-A17A-39F090BBF0EB}" srcOrd="1" destOrd="0" presId="urn:microsoft.com/office/officeart/2005/8/layout/list1"/>
    <dgm:cxn modelId="{3E36CC73-3382-490E-8BE5-ECB264B66820}" srcId="{BBE911E8-E717-4595-BEF2-EE4873071E8B}" destId="{D2424724-DE13-424D-B3A1-C86E5EB18947}" srcOrd="0" destOrd="0" parTransId="{F2A40880-1A99-43B1-A3A1-936116FB84F2}" sibTransId="{321CB7F8-732D-4E54-A177-93C3A00EE4B7}"/>
    <dgm:cxn modelId="{1C5E4256-A01C-4DD9-8F44-5085C0EDF131}" type="presOf" srcId="{35953B76-8E37-43AD-B2CD-882C3C52801F}" destId="{F7A122AF-69F8-4DE8-937B-7A5741A0D7DD}" srcOrd="0" destOrd="1" presId="urn:microsoft.com/office/officeart/2005/8/layout/list1"/>
    <dgm:cxn modelId="{9C58BD79-4539-4C7F-8FAE-C21DF944C14B}" type="presOf" srcId="{BBE911E8-E717-4595-BEF2-EE4873071E8B}" destId="{965772FB-63A8-4705-AB91-32F8476822A1}" srcOrd="0" destOrd="0" presId="urn:microsoft.com/office/officeart/2005/8/layout/list1"/>
    <dgm:cxn modelId="{6263AAB9-8D3A-4A5A-A661-3063B6B316EB}" type="presOf" srcId="{D2424724-DE13-424D-B3A1-C86E5EB18947}" destId="{F7A122AF-69F8-4DE8-937B-7A5741A0D7DD}" srcOrd="0" destOrd="0" presId="urn:microsoft.com/office/officeart/2005/8/layout/list1"/>
    <dgm:cxn modelId="{0C46B5C3-907E-48D6-AAB3-398A6C722856}" type="presOf" srcId="{63E91D3D-EA23-4D7D-93DD-893B661E301B}" destId="{EBF7FF2F-5324-4398-88C9-3B1CFD71F647}" srcOrd="0" destOrd="0" presId="urn:microsoft.com/office/officeart/2005/8/layout/list1"/>
    <dgm:cxn modelId="{99690DD4-4C24-47F2-9FC2-714D0FC4EFE9}" srcId="{BBE911E8-E717-4595-BEF2-EE4873071E8B}" destId="{35953B76-8E37-43AD-B2CD-882C3C52801F}" srcOrd="1" destOrd="0" parTransId="{FBAE0077-466B-47CF-A7FB-381B1AA3A271}" sibTransId="{30C15A69-0FDD-4C2D-8280-2110634F7519}"/>
    <dgm:cxn modelId="{542B16BF-18AC-47A3-AA33-1E9A03FE2863}" type="presParOf" srcId="{EBF7FF2F-5324-4398-88C9-3B1CFD71F647}" destId="{A17910EC-163A-4237-84EC-0E3EEA2B5640}" srcOrd="0" destOrd="0" presId="urn:microsoft.com/office/officeart/2005/8/layout/list1"/>
    <dgm:cxn modelId="{83544003-F7C4-4F33-AD22-AD9840109C11}" type="presParOf" srcId="{A17910EC-163A-4237-84EC-0E3EEA2B5640}" destId="{965772FB-63A8-4705-AB91-32F8476822A1}" srcOrd="0" destOrd="0" presId="urn:microsoft.com/office/officeart/2005/8/layout/list1"/>
    <dgm:cxn modelId="{E6EE653D-7782-4F4B-A4E5-EB97ABC458A2}" type="presParOf" srcId="{A17910EC-163A-4237-84EC-0E3EEA2B5640}" destId="{CD349847-3BDE-4EDD-A17A-39F090BBF0EB}" srcOrd="1" destOrd="0" presId="urn:microsoft.com/office/officeart/2005/8/layout/list1"/>
    <dgm:cxn modelId="{CF7DBA96-FFB3-4133-8F32-951C506BD180}" type="presParOf" srcId="{EBF7FF2F-5324-4398-88C9-3B1CFD71F647}" destId="{66F80B15-5733-4D95-A15F-F93CD10F5A5C}" srcOrd="1" destOrd="0" presId="urn:microsoft.com/office/officeart/2005/8/layout/list1"/>
    <dgm:cxn modelId="{78EE6B34-EBDB-4DF6-B9BD-E2A755F6D64E}" type="presParOf" srcId="{EBF7FF2F-5324-4398-88C9-3B1CFD71F647}" destId="{F7A122AF-69F8-4DE8-937B-7A5741A0D7D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04D32-51E9-4857-9C0A-BD83E15AF7A5}">
      <dsp:nvSpPr>
        <dsp:cNvPr id="0" name=""/>
        <dsp:cNvSpPr/>
      </dsp:nvSpPr>
      <dsp:spPr>
        <a:xfrm>
          <a:off x="0" y="28557"/>
          <a:ext cx="9756775" cy="1352520"/>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rgbClr val="215868"/>
              </a:solidFill>
            </a:rPr>
            <a:t>OBRA 1987 mandate established comprehensive, standardized assessment process</a:t>
          </a:r>
        </a:p>
      </dsp:txBody>
      <dsp:txXfrm>
        <a:off x="66025" y="94582"/>
        <a:ext cx="9624725" cy="1220470"/>
      </dsp:txXfrm>
    </dsp:sp>
    <dsp:sp modelId="{BAD9629A-F76D-4603-9ABC-BD9B5B5E6B40}">
      <dsp:nvSpPr>
        <dsp:cNvPr id="0" name=""/>
        <dsp:cNvSpPr/>
      </dsp:nvSpPr>
      <dsp:spPr>
        <a:xfrm>
          <a:off x="0" y="1478997"/>
          <a:ext cx="9756775" cy="1352520"/>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215868"/>
              </a:solidFill>
              <a:latin typeface="Calibri" panose="020F0502020204030204"/>
              <a:ea typeface="+mn-ea"/>
              <a:cs typeface="+mn-cs"/>
            </a:rPr>
            <a:t>Facilities must “provide necessary care &amp; services to help each resident attain or maintain the highest practicable well-being”</a:t>
          </a:r>
        </a:p>
      </dsp:txBody>
      <dsp:txXfrm>
        <a:off x="66025" y="1545022"/>
        <a:ext cx="9624725" cy="1220470"/>
      </dsp:txXfrm>
    </dsp:sp>
    <dsp:sp modelId="{73A6F6C2-1D95-44DC-A575-7E34F6C70AFD}">
      <dsp:nvSpPr>
        <dsp:cNvPr id="0" name=""/>
        <dsp:cNvSpPr/>
      </dsp:nvSpPr>
      <dsp:spPr>
        <a:xfrm>
          <a:off x="0" y="2929438"/>
          <a:ext cx="9756775" cy="1352520"/>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rgbClr val="215868"/>
              </a:solidFill>
            </a:rPr>
            <a:t>Utilize assessment data to develop and revise a holistic &amp; comprehensive plan of care</a:t>
          </a:r>
        </a:p>
      </dsp:txBody>
      <dsp:txXfrm>
        <a:off x="66025" y="2995463"/>
        <a:ext cx="9624725"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2A501-2E82-4B5F-AF85-899ED9C4D359}">
      <dsp:nvSpPr>
        <dsp:cNvPr id="0" name=""/>
        <dsp:cNvSpPr/>
      </dsp:nvSpPr>
      <dsp:spPr>
        <a:xfrm>
          <a:off x="0" y="375042"/>
          <a:ext cx="9756775" cy="794503"/>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15868"/>
              </a:solidFill>
            </a:rPr>
            <a:t>Critical analysis of MDS Data</a:t>
          </a:r>
        </a:p>
      </dsp:txBody>
      <dsp:txXfrm>
        <a:off x="38784" y="413826"/>
        <a:ext cx="9679207" cy="716935"/>
      </dsp:txXfrm>
    </dsp:sp>
    <dsp:sp modelId="{C8B943BC-501B-477B-87E3-976E143576BF}">
      <dsp:nvSpPr>
        <dsp:cNvPr id="0" name=""/>
        <dsp:cNvSpPr/>
      </dsp:nvSpPr>
      <dsp:spPr>
        <a:xfrm>
          <a:off x="0" y="1227145"/>
          <a:ext cx="9756775" cy="794503"/>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15868"/>
              </a:solidFill>
            </a:rPr>
            <a:t>Triggered responses to MDS coded items</a:t>
          </a:r>
        </a:p>
      </dsp:txBody>
      <dsp:txXfrm>
        <a:off x="38784" y="1265929"/>
        <a:ext cx="9679207" cy="716935"/>
      </dsp:txXfrm>
    </dsp:sp>
    <dsp:sp modelId="{AF509512-E03D-4117-9201-6DCC06A2A29A}">
      <dsp:nvSpPr>
        <dsp:cNvPr id="0" name=""/>
        <dsp:cNvSpPr/>
      </dsp:nvSpPr>
      <dsp:spPr>
        <a:xfrm>
          <a:off x="0" y="2079248"/>
          <a:ext cx="9756775" cy="794503"/>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15868"/>
              </a:solidFill>
            </a:rPr>
            <a:t>Identifies conditions that “may” require further evaluation </a:t>
          </a:r>
        </a:p>
      </dsp:txBody>
      <dsp:txXfrm>
        <a:off x="38784" y="2118032"/>
        <a:ext cx="9679207" cy="716935"/>
      </dsp:txXfrm>
    </dsp:sp>
    <dsp:sp modelId="{2E5AC403-A738-4259-B2C9-05B8FD848091}">
      <dsp:nvSpPr>
        <dsp:cNvPr id="0" name=""/>
        <dsp:cNvSpPr/>
      </dsp:nvSpPr>
      <dsp:spPr>
        <a:xfrm>
          <a:off x="0" y="2931351"/>
          <a:ext cx="9756775" cy="794503"/>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15868"/>
              </a:solidFill>
            </a:rPr>
            <a:t>Each triggered CAA must be assessed further however, each Care Area Trigger (CAT) may not need to be addressed in the plan of care</a:t>
          </a:r>
        </a:p>
      </dsp:txBody>
      <dsp:txXfrm>
        <a:off x="38784" y="2970135"/>
        <a:ext cx="9679207" cy="716935"/>
      </dsp:txXfrm>
    </dsp:sp>
    <dsp:sp modelId="{7DE7F6EF-D08D-49D1-BA40-FA37205BB22D}">
      <dsp:nvSpPr>
        <dsp:cNvPr id="0" name=""/>
        <dsp:cNvSpPr/>
      </dsp:nvSpPr>
      <dsp:spPr>
        <a:xfrm>
          <a:off x="0" y="3783454"/>
          <a:ext cx="9756775" cy="794503"/>
        </a:xfrm>
        <a:prstGeom prst="round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15868"/>
              </a:solidFill>
            </a:rPr>
            <a:t>Essentially, the CAT is evidence based “flags” that should be critically analyzed to determine if there is a risk or actual problem associated with the triggers (need for CP development)</a:t>
          </a:r>
        </a:p>
      </dsp:txBody>
      <dsp:txXfrm>
        <a:off x="38784" y="3822238"/>
        <a:ext cx="9679207"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C86E8-1C39-424B-A354-F16A7C00C013}">
      <dsp:nvSpPr>
        <dsp:cNvPr id="0" name=""/>
        <dsp:cNvSpPr/>
      </dsp:nvSpPr>
      <dsp:spPr>
        <a:xfrm>
          <a:off x="0" y="526"/>
          <a:ext cx="9756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AA41E-1361-4DFC-BDD7-4647F0295A1D}">
      <dsp:nvSpPr>
        <dsp:cNvPr id="0" name=""/>
        <dsp:cNvSpPr/>
      </dsp:nvSpPr>
      <dsp:spPr>
        <a:xfrm>
          <a:off x="0" y="526"/>
          <a:ext cx="9756775" cy="86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Identify the triggered CAA</a:t>
          </a:r>
        </a:p>
      </dsp:txBody>
      <dsp:txXfrm>
        <a:off x="0" y="526"/>
        <a:ext cx="9756775" cy="861892"/>
      </dsp:txXfrm>
    </dsp:sp>
    <dsp:sp modelId="{58D11273-A146-4BF0-A719-DECF47186CF8}">
      <dsp:nvSpPr>
        <dsp:cNvPr id="0" name=""/>
        <dsp:cNvSpPr/>
      </dsp:nvSpPr>
      <dsp:spPr>
        <a:xfrm>
          <a:off x="0" y="862418"/>
          <a:ext cx="9756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8BD89D-7862-4686-AE6C-240B667B2053}">
      <dsp:nvSpPr>
        <dsp:cNvPr id="0" name=""/>
        <dsp:cNvSpPr/>
      </dsp:nvSpPr>
      <dsp:spPr>
        <a:xfrm>
          <a:off x="0" y="862418"/>
          <a:ext cx="9756775" cy="86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Critical analysis of triggered CATs: in depth, resident specific assessment of the triggered condition(s)</a:t>
          </a:r>
        </a:p>
      </dsp:txBody>
      <dsp:txXfrm>
        <a:off x="0" y="862418"/>
        <a:ext cx="9756775" cy="861892"/>
      </dsp:txXfrm>
    </dsp:sp>
    <dsp:sp modelId="{E42CD6D4-32D9-4ECF-B68D-0281EC028253}">
      <dsp:nvSpPr>
        <dsp:cNvPr id="0" name=""/>
        <dsp:cNvSpPr/>
      </dsp:nvSpPr>
      <dsp:spPr>
        <a:xfrm>
          <a:off x="0" y="1724311"/>
          <a:ext cx="9756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1474E-4164-4E90-97FD-09BBE98B5CCE}">
      <dsp:nvSpPr>
        <dsp:cNvPr id="0" name=""/>
        <dsp:cNvSpPr/>
      </dsp:nvSpPr>
      <dsp:spPr>
        <a:xfrm>
          <a:off x="0" y="1724311"/>
          <a:ext cx="9756775" cy="86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CAA documentation </a:t>
          </a:r>
        </a:p>
      </dsp:txBody>
      <dsp:txXfrm>
        <a:off x="0" y="1724311"/>
        <a:ext cx="9756775" cy="861892"/>
      </dsp:txXfrm>
    </dsp:sp>
    <dsp:sp modelId="{4CA132E7-5030-4B2E-B98D-3F5F5CF12FF4}">
      <dsp:nvSpPr>
        <dsp:cNvPr id="0" name=""/>
        <dsp:cNvSpPr/>
      </dsp:nvSpPr>
      <dsp:spPr>
        <a:xfrm>
          <a:off x="0" y="2586204"/>
          <a:ext cx="9756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3BDD7-708E-4405-8BB1-2157FA8DF3D1}">
      <dsp:nvSpPr>
        <dsp:cNvPr id="0" name=""/>
        <dsp:cNvSpPr/>
      </dsp:nvSpPr>
      <dsp:spPr>
        <a:xfrm>
          <a:off x="0" y="2586204"/>
          <a:ext cx="9756775" cy="86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Decision making for care plan development 	</a:t>
          </a:r>
        </a:p>
      </dsp:txBody>
      <dsp:txXfrm>
        <a:off x="0" y="2586204"/>
        <a:ext cx="9756775" cy="861892"/>
      </dsp:txXfrm>
    </dsp:sp>
    <dsp:sp modelId="{7FEAD0F3-ECF4-4083-A57A-76EBFD520845}">
      <dsp:nvSpPr>
        <dsp:cNvPr id="0" name=""/>
        <dsp:cNvSpPr/>
      </dsp:nvSpPr>
      <dsp:spPr>
        <a:xfrm>
          <a:off x="0" y="3448097"/>
          <a:ext cx="9756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7474C-F932-4D0A-8B22-A18CA5FE88E8}">
      <dsp:nvSpPr>
        <dsp:cNvPr id="0" name=""/>
        <dsp:cNvSpPr/>
      </dsp:nvSpPr>
      <dsp:spPr>
        <a:xfrm>
          <a:off x="0" y="3448097"/>
          <a:ext cx="9756775" cy="86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i="1" kern="1200" dirty="0">
              <a:solidFill>
                <a:schemeClr val="accent2"/>
              </a:solidFill>
            </a:rPr>
            <a:t>RAI Manual </a:t>
          </a:r>
          <a:r>
            <a:rPr lang="en-US" sz="2400" i="1" kern="1200" dirty="0" err="1">
              <a:solidFill>
                <a:schemeClr val="accent2"/>
              </a:solidFill>
            </a:rPr>
            <a:t>pg</a:t>
          </a:r>
          <a:r>
            <a:rPr lang="en-US" sz="2400" i="1" kern="1200" dirty="0">
              <a:solidFill>
                <a:schemeClr val="accent2"/>
              </a:solidFill>
            </a:rPr>
            <a:t> 4‐15</a:t>
          </a:r>
          <a:endParaRPr lang="en-US" sz="2400" kern="1200" dirty="0">
            <a:solidFill>
              <a:schemeClr val="accent2"/>
            </a:solidFill>
          </a:endParaRPr>
        </a:p>
      </dsp:txBody>
      <dsp:txXfrm>
        <a:off x="0" y="3448097"/>
        <a:ext cx="9756775" cy="861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122AF-69F8-4DE8-937B-7A5741A0D7DD}">
      <dsp:nvSpPr>
        <dsp:cNvPr id="0" name=""/>
        <dsp:cNvSpPr/>
      </dsp:nvSpPr>
      <dsp:spPr>
        <a:xfrm>
          <a:off x="0" y="465598"/>
          <a:ext cx="9756775" cy="3792600"/>
        </a:xfrm>
        <a:prstGeom prst="rect">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7234" tIns="583184" rIns="757234"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Consider those completing care plans vs. those completing CAAs – are they the same individuals?  </a:t>
          </a:r>
        </a:p>
        <a:p>
          <a:pPr marL="285750" lvl="1" indent="-285750" algn="l" defTabSz="1244600">
            <a:lnSpc>
              <a:spcPct val="90000"/>
            </a:lnSpc>
            <a:spcBef>
              <a:spcPct val="0"/>
            </a:spcBef>
            <a:spcAft>
              <a:spcPct val="15000"/>
            </a:spcAft>
            <a:buChar char="•"/>
          </a:pPr>
          <a:r>
            <a:rPr lang="en-US" sz="2800" kern="1200"/>
            <a:t>Determine who is responsible for each CAA</a:t>
          </a:r>
        </a:p>
        <a:p>
          <a:pPr marL="285750" lvl="1" indent="-285750" algn="l" defTabSz="1244600">
            <a:lnSpc>
              <a:spcPct val="90000"/>
            </a:lnSpc>
            <a:spcBef>
              <a:spcPct val="0"/>
            </a:spcBef>
            <a:spcAft>
              <a:spcPct val="15000"/>
            </a:spcAft>
            <a:buChar char="•"/>
          </a:pPr>
          <a:r>
            <a:rPr lang="en-US" sz="2800" kern="1200"/>
            <a:t>Who will &amp; how will you monitor for IDT CAA completion (comprehensive)</a:t>
          </a:r>
        </a:p>
        <a:p>
          <a:pPr marL="285750" lvl="1" indent="-285750" algn="l" defTabSz="1244600">
            <a:lnSpc>
              <a:spcPct val="90000"/>
            </a:lnSpc>
            <a:spcBef>
              <a:spcPct val="0"/>
            </a:spcBef>
            <a:spcAft>
              <a:spcPct val="15000"/>
            </a:spcAft>
            <a:buChar char="•"/>
          </a:pPr>
          <a:r>
            <a:rPr lang="en-US" sz="2800" kern="1200"/>
            <a:t>Consider - how will you train new staff on the CAA process (RAI Ch. 4, formal training/orientation...)</a:t>
          </a:r>
        </a:p>
      </dsp:txBody>
      <dsp:txXfrm>
        <a:off x="0" y="465598"/>
        <a:ext cx="9756775" cy="3792600"/>
      </dsp:txXfrm>
    </dsp:sp>
    <dsp:sp modelId="{CD349847-3BDE-4EDD-A17A-39F090BBF0EB}">
      <dsp:nvSpPr>
        <dsp:cNvPr id="0" name=""/>
        <dsp:cNvSpPr/>
      </dsp:nvSpPr>
      <dsp:spPr>
        <a:xfrm>
          <a:off x="487838" y="52318"/>
          <a:ext cx="6829742" cy="826560"/>
        </a:xfrm>
        <a:prstGeom prst="roundRect">
          <a:avLst/>
        </a:prstGeom>
        <a:solidFill>
          <a:schemeClr val="bg1"/>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8148" tIns="0" rIns="258148"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215868"/>
              </a:solidFill>
            </a:rPr>
            <a:t>IDT CAA completion</a:t>
          </a:r>
        </a:p>
      </dsp:txBody>
      <dsp:txXfrm>
        <a:off x="528187" y="92667"/>
        <a:ext cx="6749044"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975" tIns="45988" rIns="91975" bIns="4598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1963"/>
          </a:xfrm>
          <a:prstGeom prst="rect">
            <a:avLst/>
          </a:prstGeom>
        </p:spPr>
        <p:txBody>
          <a:bodyPr vert="horz" lIns="91975" tIns="45988" rIns="91975" bIns="45988" rtlCol="0"/>
          <a:lstStyle>
            <a:lvl1pPr algn="r">
              <a:defRPr sz="1200"/>
            </a:lvl1pPr>
          </a:lstStyle>
          <a:p>
            <a:fld id="{71C688A1-F309-423D-8CDF-48C51D409F12}" type="datetimeFigureOut">
              <a:rPr lang="en-US" smtClean="0"/>
              <a:pPr/>
              <a:t>4/11/2023</a:t>
            </a:fld>
            <a:endParaRPr lang="en-US" dirty="0"/>
          </a:p>
        </p:txBody>
      </p:sp>
      <p:sp>
        <p:nvSpPr>
          <p:cNvPr id="4" name="Footer Placeholder 3"/>
          <p:cNvSpPr>
            <a:spLocks noGrp="1"/>
          </p:cNvSpPr>
          <p:nvPr>
            <p:ph type="ftr" sz="quarter" idx="2"/>
          </p:nvPr>
        </p:nvSpPr>
        <p:spPr>
          <a:xfrm>
            <a:off x="0" y="8775684"/>
            <a:ext cx="2971800" cy="461963"/>
          </a:xfrm>
          <a:prstGeom prst="rect">
            <a:avLst/>
          </a:prstGeom>
        </p:spPr>
        <p:txBody>
          <a:bodyPr vert="horz" lIns="91975" tIns="45988" rIns="91975" bIns="459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975" tIns="45988" rIns="91975" bIns="45988" rtlCol="0" anchor="b"/>
          <a:lstStyle>
            <a:lvl1pPr algn="r">
              <a:defRPr sz="1200"/>
            </a:lvl1pPr>
          </a:lstStyle>
          <a:p>
            <a:fld id="{526BA7ED-50B6-469B-8D81-A70F054132C6}" type="slidenum">
              <a:rPr lang="en-US" smtClean="0"/>
              <a:pPr/>
              <a:t>‹#›</a:t>
            </a:fld>
            <a:endParaRPr lang="en-US" dirty="0"/>
          </a:p>
        </p:txBody>
      </p:sp>
    </p:spTree>
    <p:extLst>
      <p:ext uri="{BB962C8B-B14F-4D97-AF65-F5344CB8AC3E}">
        <p14:creationId xmlns:p14="http://schemas.microsoft.com/office/powerpoint/2010/main" val="1305752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2279"/>
          </a:xfrm>
          <a:prstGeom prst="rect">
            <a:avLst/>
          </a:prstGeom>
        </p:spPr>
        <p:txBody>
          <a:bodyPr vert="horz" lIns="90260" tIns="45130" rIns="90260" bIns="45130" rtlCol="0"/>
          <a:lstStyle>
            <a:lvl1pPr algn="l">
              <a:defRPr sz="1200"/>
            </a:lvl1pPr>
          </a:lstStyle>
          <a:p>
            <a:endParaRPr lang="en-US" dirty="0"/>
          </a:p>
        </p:txBody>
      </p:sp>
      <p:sp>
        <p:nvSpPr>
          <p:cNvPr id="3" name="Date Placeholder 2"/>
          <p:cNvSpPr>
            <a:spLocks noGrp="1"/>
          </p:cNvSpPr>
          <p:nvPr>
            <p:ph type="dt" idx="1"/>
          </p:nvPr>
        </p:nvSpPr>
        <p:spPr>
          <a:xfrm>
            <a:off x="3884027" y="0"/>
            <a:ext cx="2972421" cy="462279"/>
          </a:xfrm>
          <a:prstGeom prst="rect">
            <a:avLst/>
          </a:prstGeom>
        </p:spPr>
        <p:txBody>
          <a:bodyPr vert="horz" lIns="90260" tIns="45130" rIns="90260" bIns="45130" rtlCol="0"/>
          <a:lstStyle>
            <a:lvl1pPr algn="r">
              <a:defRPr sz="1200"/>
            </a:lvl1pPr>
          </a:lstStyle>
          <a:p>
            <a:fld id="{142D8D41-A1BE-4FEA-8236-389D85C35AC8}" type="datetimeFigureOut">
              <a:rPr lang="en-US" smtClean="0"/>
              <a:pPr/>
              <a:t>4/11/2023</a:t>
            </a:fld>
            <a:endParaRPr lang="en-US" dirty="0"/>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90260" tIns="45130" rIns="90260" bIns="45130" rtlCol="0" anchor="ctr"/>
          <a:lstStyle/>
          <a:p>
            <a:endParaRPr lang="en-US" dirty="0"/>
          </a:p>
        </p:txBody>
      </p:sp>
      <p:sp>
        <p:nvSpPr>
          <p:cNvPr id="5" name="Notes Placeholder 4"/>
          <p:cNvSpPr>
            <a:spLocks noGrp="1"/>
          </p:cNvSpPr>
          <p:nvPr>
            <p:ph type="body" sz="quarter" idx="3"/>
          </p:nvPr>
        </p:nvSpPr>
        <p:spPr>
          <a:xfrm>
            <a:off x="686421" y="4389276"/>
            <a:ext cx="5485158" cy="4157347"/>
          </a:xfrm>
          <a:prstGeom prst="rect">
            <a:avLst/>
          </a:prstGeom>
        </p:spPr>
        <p:txBody>
          <a:bodyPr vert="horz" lIns="90260" tIns="45130" rIns="90260" bIns="451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394"/>
            <a:ext cx="2972421" cy="462279"/>
          </a:xfrm>
          <a:prstGeom prst="rect">
            <a:avLst/>
          </a:prstGeom>
        </p:spPr>
        <p:txBody>
          <a:bodyPr vert="horz" lIns="90260" tIns="45130" rIns="90260" bIns="451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775394"/>
            <a:ext cx="2972421" cy="462279"/>
          </a:xfrm>
          <a:prstGeom prst="rect">
            <a:avLst/>
          </a:prstGeom>
        </p:spPr>
        <p:txBody>
          <a:bodyPr vert="horz" lIns="90260" tIns="45130" rIns="90260" bIns="45130" rtlCol="0" anchor="b"/>
          <a:lstStyle>
            <a:lvl1pPr algn="r">
              <a:defRPr sz="1200"/>
            </a:lvl1pPr>
          </a:lstStyle>
          <a:p>
            <a:fld id="{2F0957AB-CB11-4937-9159-765C2A7174D9}" type="slidenum">
              <a:rPr lang="en-US" smtClean="0"/>
              <a:pPr/>
              <a:t>‹#›</a:t>
            </a:fld>
            <a:endParaRPr lang="en-US" dirty="0"/>
          </a:p>
        </p:txBody>
      </p:sp>
    </p:spTree>
    <p:extLst>
      <p:ext uri="{BB962C8B-B14F-4D97-AF65-F5344CB8AC3E}">
        <p14:creationId xmlns:p14="http://schemas.microsoft.com/office/powerpoint/2010/main" val="43887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9C8A6A-2DF8-4135-8158-25B2E1F7709A}" type="slidenum">
              <a:rPr lang="en-US" smtClean="0"/>
              <a:t>1</a:t>
            </a:fld>
            <a:endParaRPr lang="en-US" dirty="0"/>
          </a:p>
        </p:txBody>
      </p:sp>
    </p:spTree>
    <p:extLst>
      <p:ext uri="{BB962C8B-B14F-4D97-AF65-F5344CB8AC3E}">
        <p14:creationId xmlns:p14="http://schemas.microsoft.com/office/powerpoint/2010/main" val="392269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new psychotropic medication and decline in cognition and adl’s</a:t>
            </a:r>
          </a:p>
        </p:txBody>
      </p:sp>
      <p:sp>
        <p:nvSpPr>
          <p:cNvPr id="4" name="Slide Number Placeholder 3"/>
          <p:cNvSpPr>
            <a:spLocks noGrp="1"/>
          </p:cNvSpPr>
          <p:nvPr>
            <p:ph type="sldNum" sz="quarter" idx="5"/>
          </p:nvPr>
        </p:nvSpPr>
        <p:spPr/>
        <p:txBody>
          <a:bodyPr/>
          <a:lstStyle/>
          <a:p>
            <a:fld id="{2F0957AB-CB11-4937-9159-765C2A7174D9}" type="slidenum">
              <a:rPr lang="en-US" smtClean="0"/>
              <a:pPr/>
              <a:t>9</a:t>
            </a:fld>
            <a:endParaRPr lang="en-US" dirty="0"/>
          </a:p>
        </p:txBody>
      </p:sp>
    </p:spTree>
    <p:extLst>
      <p:ext uri="{BB962C8B-B14F-4D97-AF65-F5344CB8AC3E}">
        <p14:creationId xmlns:p14="http://schemas.microsoft.com/office/powerpoint/2010/main" val="425417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 all questions are not addressed, just decision to care plan </a:t>
            </a:r>
          </a:p>
        </p:txBody>
      </p:sp>
      <p:sp>
        <p:nvSpPr>
          <p:cNvPr id="4" name="Slide Number Placeholder 3"/>
          <p:cNvSpPr>
            <a:spLocks noGrp="1"/>
          </p:cNvSpPr>
          <p:nvPr>
            <p:ph type="sldNum" sz="quarter" idx="5"/>
          </p:nvPr>
        </p:nvSpPr>
        <p:spPr/>
        <p:txBody>
          <a:bodyPr/>
          <a:lstStyle/>
          <a:p>
            <a:fld id="{2F0957AB-CB11-4937-9159-765C2A7174D9}" type="slidenum">
              <a:rPr lang="en-US" smtClean="0"/>
              <a:pPr/>
              <a:t>10</a:t>
            </a:fld>
            <a:endParaRPr lang="en-US" dirty="0"/>
          </a:p>
        </p:txBody>
      </p:sp>
    </p:spTree>
    <p:extLst>
      <p:ext uri="{BB962C8B-B14F-4D97-AF65-F5344CB8AC3E}">
        <p14:creationId xmlns:p14="http://schemas.microsoft.com/office/powerpoint/2010/main" val="197263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required to utilize evidence-based process to examine CAT.  Worksheets and guides can be found in Appendix C of the RAI manual, but fortunately, we have this built into our emr such as PCC and Matrixcare</a:t>
            </a:r>
          </a:p>
        </p:txBody>
      </p:sp>
      <p:sp>
        <p:nvSpPr>
          <p:cNvPr id="4" name="Slide Number Placeholder 3"/>
          <p:cNvSpPr>
            <a:spLocks noGrp="1"/>
          </p:cNvSpPr>
          <p:nvPr>
            <p:ph type="sldNum" sz="quarter" idx="5"/>
          </p:nvPr>
        </p:nvSpPr>
        <p:spPr/>
        <p:txBody>
          <a:bodyPr/>
          <a:lstStyle/>
          <a:p>
            <a:fld id="{2F0957AB-CB11-4937-9159-765C2A7174D9}" type="slidenum">
              <a:rPr lang="en-US" smtClean="0"/>
              <a:pPr/>
              <a:t>17</a:t>
            </a:fld>
            <a:endParaRPr lang="en-US" dirty="0"/>
          </a:p>
        </p:txBody>
      </p:sp>
    </p:spTree>
    <p:extLst>
      <p:ext uri="{BB962C8B-B14F-4D97-AF65-F5344CB8AC3E}">
        <p14:creationId xmlns:p14="http://schemas.microsoft.com/office/powerpoint/2010/main" val="2953390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ari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B3F60-9F2A-4CFE-B210-7FAF73ED4477}"/>
              </a:ext>
            </a:extLst>
          </p:cNvPr>
          <p:cNvPicPr>
            <a:picLocks noChangeAspect="1"/>
          </p:cNvPicPr>
          <p:nvPr/>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5" name="Rectangle 4">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6" name="Footer Placeholder 5"/>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7" name="Title 6"/>
          <p:cNvSpPr>
            <a:spLocks noGrp="1"/>
          </p:cNvSpPr>
          <p:nvPr>
            <p:ph type="title"/>
          </p:nvPr>
        </p:nvSpPr>
        <p:spPr>
          <a:solidFill>
            <a:srgbClr val="004851"/>
          </a:solidFill>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838200" y="1862138"/>
            <a:ext cx="5332413" cy="4184650"/>
          </a:xfrm>
        </p:spPr>
        <p:txBody>
          <a:bodyPr>
            <a:normAutofit/>
          </a:bodyPr>
          <a:lstStyle>
            <a:lvl1pPr>
              <a:defRPr lang="en-US" sz="3800" kern="1200" dirty="0">
                <a:solidFill>
                  <a:schemeClr val="tx1"/>
                </a:solidFill>
                <a:latin typeface="+mn-lt"/>
                <a:ea typeface="+mn-ea"/>
                <a:cs typeface="+mn-cs"/>
              </a:defRPr>
            </a:lvl1pPr>
            <a:lvl2pPr>
              <a:defRPr lang="en-US" sz="3800" kern="1200" dirty="0">
                <a:solidFill>
                  <a:schemeClr val="tx1"/>
                </a:solidFill>
                <a:latin typeface="+mn-lt"/>
                <a:ea typeface="+mn-ea"/>
                <a:cs typeface="+mn-cs"/>
              </a:defRPr>
            </a:lvl2pPr>
            <a:lvl3pPr>
              <a:defRPr lang="en-US" sz="3800" kern="1200" dirty="0">
                <a:solidFill>
                  <a:schemeClr val="tx1"/>
                </a:solidFill>
                <a:latin typeface="+mn-lt"/>
                <a:ea typeface="+mn-ea"/>
                <a:cs typeface="+mn-cs"/>
              </a:defRPr>
            </a:lvl3pPr>
            <a:lvl4pPr>
              <a:defRPr lang="en-US" sz="3800" kern="1200" dirty="0">
                <a:solidFill>
                  <a:schemeClr val="tx1"/>
                </a:solidFill>
                <a:latin typeface="+mn-lt"/>
                <a:ea typeface="+mn-ea"/>
                <a:cs typeface="+mn-cs"/>
              </a:defRPr>
            </a:lvl4pPr>
            <a:lvl5pPr>
              <a:defRPr lang="en-US" sz="3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217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4" name="Table Placeholder 3"/>
          <p:cNvSpPr>
            <a:spLocks noGrp="1"/>
          </p:cNvSpPr>
          <p:nvPr>
            <p:ph type="tbl" sz="quarter" idx="11"/>
          </p:nvPr>
        </p:nvSpPr>
        <p:spPr>
          <a:xfrm>
            <a:off x="838200" y="1690688"/>
            <a:ext cx="9756775" cy="4310516"/>
          </a:xfrm>
        </p:spPr>
        <p:txBody>
          <a:bodyPr/>
          <a:lstStyle/>
          <a:p>
            <a:r>
              <a:rPr lang="en-US" dirty="0"/>
              <a:t>Click icon to add table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717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solidFill>
                  <a:schemeClr val="tx1"/>
                </a:solidFill>
              </a:defRPr>
            </a:lvl1pPr>
          </a:lstStyle>
          <a:p>
            <a:r>
              <a:rPr lang="en-US" spc="300" dirty="0"/>
              <a:t>COMPLIANCE &amp; RISK MANAGEMENT</a:t>
            </a:r>
          </a:p>
          <a:p>
            <a:endParaRPr lang="en-US" dirty="0"/>
          </a:p>
        </p:txBody>
      </p:sp>
      <p:pic>
        <p:nvPicPr>
          <p:cNvPr id="6" name="Picture 5" descr="Text&#10;&#10;Description automatically generated">
            <a:extLst>
              <a:ext uri="{FF2B5EF4-FFF2-40B4-BE49-F238E27FC236}">
                <a16:creationId xmlns:a16="http://schemas.microsoft.com/office/drawing/2014/main" id="{FB5B5856-DC0B-47F3-9F58-D01EB91B3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9928" y="5575836"/>
            <a:ext cx="1021334" cy="1090970"/>
          </a:xfrm>
          <a:prstGeom prst="rect">
            <a:avLst/>
          </a:prstGeom>
        </p:spPr>
      </p:pic>
    </p:spTree>
    <p:extLst>
      <p:ext uri="{BB962C8B-B14F-4D97-AF65-F5344CB8AC3E}">
        <p14:creationId xmlns:p14="http://schemas.microsoft.com/office/powerpoint/2010/main" val="316484044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ri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B3F60-9F2A-4CFE-B210-7FAF73ED4477}"/>
              </a:ext>
            </a:extLst>
          </p:cNvPr>
          <p:cNvPicPr>
            <a:picLocks noChangeAspect="1"/>
          </p:cNvPicPr>
          <p:nvPr userDrawn="1"/>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5" name="Rectangle 4">
            <a:extLst>
              <a:ext uri="{FF2B5EF4-FFF2-40B4-BE49-F238E27FC236}">
                <a16:creationId xmlns:a16="http://schemas.microsoft.com/office/drawing/2014/main" id="{A3719CE0-95D3-4E72-97D2-A6D670070C56}"/>
              </a:ext>
            </a:extLst>
          </p:cNvPr>
          <p:cNvSpPr/>
          <p:nvPr userDrawn="1"/>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6" name="Footer Placeholder 5"/>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7" name="Title 6"/>
          <p:cNvSpPr>
            <a:spLocks noGrp="1"/>
          </p:cNvSpPr>
          <p:nvPr>
            <p:ph type="title"/>
          </p:nvPr>
        </p:nvSpPr>
        <p:spPr>
          <a:solidFill>
            <a:srgbClr val="004851"/>
          </a:solidFill>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838200" y="1862138"/>
            <a:ext cx="5332413" cy="4184650"/>
          </a:xfrm>
        </p:spPr>
        <p:txBody>
          <a:bodyPr/>
          <a:lstStyle>
            <a:lvl1pPr>
              <a:defRPr lang="en-US" sz="3800" kern="1200" cap="none" baseline="0" dirty="0">
                <a:solidFill>
                  <a:schemeClr val="tx1"/>
                </a:solidFill>
                <a:latin typeface="+mn-lt"/>
                <a:ea typeface="+mn-ea"/>
                <a:cs typeface="+mn-cs"/>
              </a:defRPr>
            </a:lvl1pPr>
            <a:lvl2pPr>
              <a:defRPr lang="en-US" sz="3800" kern="1200" cap="none" baseline="0" dirty="0">
                <a:solidFill>
                  <a:schemeClr val="tx1"/>
                </a:solidFill>
                <a:latin typeface="+mn-lt"/>
                <a:ea typeface="+mn-ea"/>
                <a:cs typeface="+mn-cs"/>
              </a:defRPr>
            </a:lvl2pPr>
            <a:lvl3pPr>
              <a:defRPr lang="en-US" sz="3800" kern="1200" cap="none" baseline="0" dirty="0">
                <a:solidFill>
                  <a:schemeClr val="tx1"/>
                </a:solidFill>
                <a:latin typeface="+mn-lt"/>
                <a:ea typeface="+mn-ea"/>
                <a:cs typeface="+mn-cs"/>
              </a:defRPr>
            </a:lvl3pPr>
            <a:lvl4pPr>
              <a:defRPr lang="en-US" sz="3800" kern="1200" cap="none" baseline="0" dirty="0">
                <a:solidFill>
                  <a:schemeClr val="tx1"/>
                </a:solidFill>
                <a:latin typeface="+mn-lt"/>
                <a:ea typeface="+mn-ea"/>
                <a:cs typeface="+mn-cs"/>
              </a:defRPr>
            </a:lvl4pPr>
            <a:lvl5pPr>
              <a:defRPr lang="en-US" sz="3800" kern="1200" cap="none" baseline="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64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riation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6025243" y="1823244"/>
            <a:ext cx="5328558" cy="4221162"/>
          </a:xfrm>
        </p:spPr>
        <p:txBody>
          <a:bodyPr/>
          <a:lstStyle/>
          <a:p>
            <a:r>
              <a:rPr lang="en-US" dirty="0"/>
              <a:t>Click icon to add picture</a:t>
            </a:r>
          </a:p>
        </p:txBody>
      </p:sp>
      <p:sp>
        <p:nvSpPr>
          <p:cNvPr id="7" name="Text Placeholder 6"/>
          <p:cNvSpPr>
            <a:spLocks noGrp="1"/>
          </p:cNvSpPr>
          <p:nvPr>
            <p:ph type="body" sz="quarter" idx="12"/>
          </p:nvPr>
        </p:nvSpPr>
        <p:spPr>
          <a:xfrm>
            <a:off x="838200" y="1823245"/>
            <a:ext cx="5024438" cy="4221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58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4" name="Table Placeholder 3"/>
          <p:cNvSpPr>
            <a:spLocks noGrp="1"/>
          </p:cNvSpPr>
          <p:nvPr>
            <p:ph type="tbl" sz="quarter" idx="11"/>
          </p:nvPr>
        </p:nvSpPr>
        <p:spPr>
          <a:xfrm>
            <a:off x="838200" y="1690688"/>
            <a:ext cx="9756775" cy="4310516"/>
          </a:xfrm>
        </p:spPr>
        <p:txBody>
          <a:bodyPr/>
          <a:lstStyle/>
          <a:p>
            <a:r>
              <a:rPr lang="en-US" dirty="0"/>
              <a:t>Click icon to add table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140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Variation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6025243" y="1823244"/>
            <a:ext cx="5328558" cy="4221162"/>
          </a:xfrm>
        </p:spPr>
        <p:txBody>
          <a:bodyPr/>
          <a:lstStyle/>
          <a:p>
            <a:r>
              <a:rPr lang="en-US" dirty="0"/>
              <a:t>Click icon to add picture</a:t>
            </a:r>
          </a:p>
        </p:txBody>
      </p:sp>
      <p:sp>
        <p:nvSpPr>
          <p:cNvPr id="7" name="Text Placeholder 6"/>
          <p:cNvSpPr>
            <a:spLocks noGrp="1"/>
          </p:cNvSpPr>
          <p:nvPr>
            <p:ph type="body" sz="quarter" idx="12"/>
          </p:nvPr>
        </p:nvSpPr>
        <p:spPr>
          <a:xfrm>
            <a:off x="838200" y="1823245"/>
            <a:ext cx="5024438" cy="4221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86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4" name="Table Placeholder 3"/>
          <p:cNvSpPr>
            <a:spLocks noGrp="1"/>
          </p:cNvSpPr>
          <p:nvPr>
            <p:ph type="tbl" sz="quarter" idx="11"/>
          </p:nvPr>
        </p:nvSpPr>
        <p:spPr>
          <a:xfrm>
            <a:off x="838200" y="1690688"/>
            <a:ext cx="9756775" cy="4310516"/>
          </a:xfrm>
        </p:spPr>
        <p:txBody>
          <a:bodyPr/>
          <a:lstStyle/>
          <a:p>
            <a:r>
              <a:rPr lang="en-US" dirty="0"/>
              <a:t>Click icon to add table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086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4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_eggpl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8" name="Text Placeholder 7"/>
          <p:cNvSpPr>
            <a:spLocks noGrp="1"/>
          </p:cNvSpPr>
          <p:nvPr>
            <p:ph type="body" sz="quarter" idx="12" hasCustomPrompt="1"/>
          </p:nvPr>
        </p:nvSpPr>
        <p:spPr>
          <a:xfrm>
            <a:off x="868220" y="1840344"/>
            <a:ext cx="10464800" cy="4103256"/>
          </a:xfrm>
        </p:spPr>
        <p:txBody>
          <a:bodyPr/>
          <a:lstStyle>
            <a:lvl2pPr>
              <a:defRPr lang="en-US" sz="3800" kern="1200" cap="none" dirty="0">
                <a:solidFill>
                  <a:schemeClr val="tx1"/>
                </a:solidFill>
                <a:latin typeface="+mn-lt"/>
                <a:ea typeface="+mn-ea"/>
                <a:cs typeface="+mn-cs"/>
              </a:defRPr>
            </a:lvl2pPr>
            <a:lvl3pPr>
              <a:defRPr lang="en-US" sz="3800" kern="1200" dirty="0">
                <a:solidFill>
                  <a:schemeClr val="tx1"/>
                </a:solidFill>
                <a:latin typeface="+mn-lt"/>
                <a:ea typeface="+mn-ea"/>
                <a:cs typeface="+mn-cs"/>
              </a:defRPr>
            </a:lvl3pPr>
            <a:lvl4pPr>
              <a:defRPr lang="en-US" sz="3800" kern="1200" dirty="0">
                <a:solidFill>
                  <a:schemeClr val="tx1"/>
                </a:solidFill>
                <a:latin typeface="+mn-lt"/>
                <a:ea typeface="+mn-ea"/>
                <a:cs typeface="+mn-cs"/>
              </a:defRPr>
            </a:lvl4pPr>
            <a:lvl5pPr>
              <a:defRPr lang="en-US" sz="3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1765" y="415635"/>
            <a:ext cx="10548471" cy="809296"/>
          </a:xfrm>
        </p:spPr>
        <p:txBody>
          <a:bodyPr/>
          <a:lstStyle>
            <a:lvl1pPr algn="l">
              <a:defRPr cap="none">
                <a:solidFill>
                  <a:schemeClr val="bg1"/>
                </a:solidFill>
                <a:effectLst/>
                <a:latin typeface="Calibri" panose="020F0502020204030204" pitchFamily="34" charset="0"/>
              </a:defRPr>
            </a:lvl1pPr>
          </a:lstStyle>
          <a:p>
            <a:r>
              <a:rPr lang="en-US" dirty="0"/>
              <a:t>CLICK TO EDIT TITLE</a:t>
            </a:r>
          </a:p>
        </p:txBody>
      </p:sp>
      <p:sp>
        <p:nvSpPr>
          <p:cNvPr id="9" name="Text Placeholder 8"/>
          <p:cNvSpPr>
            <a:spLocks noGrp="1"/>
          </p:cNvSpPr>
          <p:nvPr>
            <p:ph type="body" sz="quarter" idx="13"/>
          </p:nvPr>
        </p:nvSpPr>
        <p:spPr>
          <a:xfrm>
            <a:off x="609600" y="1618675"/>
            <a:ext cx="10668000" cy="3505200"/>
          </a:xfrm>
        </p:spPr>
        <p:txBody>
          <a:bodyPr>
            <a:normAutofit/>
          </a:bodyPr>
          <a:lstStyle>
            <a:lvl1pPr marL="228600" indent="-228600" algn="l" defTabSz="914400" rtl="0" eaLnBrk="1" latinLnBrk="0" hangingPunct="1">
              <a:lnSpc>
                <a:spcPct val="90000"/>
              </a:lnSpc>
              <a:buClr>
                <a:srgbClr val="336699"/>
              </a:buClr>
              <a:buFont typeface="Arial" panose="020B0604020202020204" pitchFamily="34" charset="0"/>
              <a:buChar char="•"/>
              <a:defRPr lang="en-US" sz="3800" kern="1200" dirty="0">
                <a:solidFill>
                  <a:schemeClr val="tx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en-US" sz="3800" kern="1200" dirty="0">
                <a:solidFill>
                  <a:schemeClr val="tx1"/>
                </a:solidFill>
                <a:latin typeface="+mn-lt"/>
                <a:ea typeface="+mn-ea"/>
                <a:cs typeface="+mn-cs"/>
              </a:defRPr>
            </a:lvl2pPr>
            <a:lvl3pPr marL="1255713" indent="-228600" algn="l" defTabSz="914400" rtl="0" eaLnBrk="1" latinLnBrk="0" hangingPunct="1">
              <a:lnSpc>
                <a:spcPct val="90000"/>
              </a:lnSpc>
              <a:buClr>
                <a:srgbClr val="336699"/>
              </a:buClr>
              <a:buFont typeface="Arial" panose="020B0604020202020204" pitchFamily="34" charset="0"/>
              <a:buChar char="•"/>
              <a:defRPr lang="en-US" sz="3800" kern="1200" dirty="0">
                <a:solidFill>
                  <a:schemeClr val="tx1"/>
                </a:solidFill>
                <a:latin typeface="+mn-lt"/>
                <a:ea typeface="+mn-ea"/>
                <a:cs typeface="+mn-cs"/>
              </a:defRPr>
            </a:lvl3pPr>
            <a:lvl4pPr marL="1660525" indent="-228600" algn="l" defTabSz="914400" rtl="0" eaLnBrk="1" latinLnBrk="0" hangingPunct="1">
              <a:lnSpc>
                <a:spcPct val="90000"/>
              </a:lnSpc>
              <a:buFont typeface="Arial" panose="020B0604020202020204" pitchFamily="34" charset="0"/>
              <a:buChar char="•"/>
              <a:defRPr lang="en-US" sz="3800" kern="1200" dirty="0">
                <a:solidFill>
                  <a:schemeClr val="tx1"/>
                </a:solidFill>
                <a:latin typeface="+mn-lt"/>
                <a:ea typeface="+mn-ea"/>
                <a:cs typeface="+mn-cs"/>
              </a:defRPr>
            </a:lvl4pPr>
            <a:lvl5pPr marL="1995488" indent="-228600" algn="l" defTabSz="914400" rtl="0" eaLnBrk="1" latinLnBrk="0" hangingPunct="1">
              <a:lnSpc>
                <a:spcPct val="90000"/>
              </a:lnSpc>
              <a:buClr>
                <a:srgbClr val="336699"/>
              </a:buClr>
              <a:buFont typeface="Arial" panose="020B0604020202020204" pitchFamily="34" charset="0"/>
              <a:buChar char="•"/>
              <a:defRPr lang="en-US" sz="3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5D1B-4E49-4885-EB6F-D41AA486842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10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ri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4B3F60-9F2A-4CFE-B210-7FAF73ED4477}"/>
              </a:ext>
            </a:extLst>
          </p:cNvPr>
          <p:cNvPicPr>
            <a:picLocks noChangeAspect="1"/>
          </p:cNvPicPr>
          <p:nvPr userDrawn="1"/>
        </p:nvPicPr>
        <p:blipFill rotWithShape="1">
          <a:blip r:embed="rId2">
            <a:alphaModFix amt="13000"/>
            <a:duotone>
              <a:prstClr val="black"/>
              <a:schemeClr val="accent3">
                <a:tint val="45000"/>
                <a:satMod val="400000"/>
              </a:schemeClr>
            </a:duotone>
          </a:blip>
          <a:srcRect l="171" t="10043" r="11756" b="24056"/>
          <a:stretch/>
        </p:blipFill>
        <p:spPr>
          <a:xfrm>
            <a:off x="4917151" y="0"/>
            <a:ext cx="7274849" cy="6858000"/>
          </a:xfrm>
          <a:prstGeom prst="rect">
            <a:avLst/>
          </a:prstGeom>
        </p:spPr>
      </p:pic>
      <p:sp>
        <p:nvSpPr>
          <p:cNvPr id="5" name="Rectangle 4">
            <a:extLst>
              <a:ext uri="{FF2B5EF4-FFF2-40B4-BE49-F238E27FC236}">
                <a16:creationId xmlns:a16="http://schemas.microsoft.com/office/drawing/2014/main" id="{A3719CE0-95D3-4E72-97D2-A6D670070C56}"/>
              </a:ext>
            </a:extLst>
          </p:cNvPr>
          <p:cNvSpPr/>
          <p:nvPr userDrawn="1"/>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6" name="Footer Placeholder 5"/>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7" name="Title 6"/>
          <p:cNvSpPr>
            <a:spLocks noGrp="1"/>
          </p:cNvSpPr>
          <p:nvPr>
            <p:ph type="title"/>
          </p:nvPr>
        </p:nvSpPr>
        <p:spPr>
          <a:solidFill>
            <a:srgbClr val="004851"/>
          </a:solidFill>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1"/>
          </p:nvPr>
        </p:nvSpPr>
        <p:spPr>
          <a:xfrm>
            <a:off x="838200" y="1862138"/>
            <a:ext cx="5332413"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492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riation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z="1200" spc="300" dirty="0">
                <a:solidFill>
                  <a:schemeClr val="bg1">
                    <a:lumMod val="65000"/>
                  </a:schemeClr>
                </a:solidFill>
              </a:rPr>
              <a:t>COMPLIANCE &amp; RISK MANAGEMENT</a:t>
            </a:r>
          </a:p>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Picture Placeholder 4"/>
          <p:cNvSpPr>
            <a:spLocks noGrp="1"/>
          </p:cNvSpPr>
          <p:nvPr>
            <p:ph type="pic" sz="quarter" idx="11"/>
          </p:nvPr>
        </p:nvSpPr>
        <p:spPr>
          <a:xfrm>
            <a:off x="6025243" y="1823244"/>
            <a:ext cx="5328558" cy="4221162"/>
          </a:xfrm>
        </p:spPr>
        <p:txBody>
          <a:bodyPr/>
          <a:lstStyle/>
          <a:p>
            <a:r>
              <a:rPr lang="en-US" dirty="0"/>
              <a:t>Click icon to add picture</a:t>
            </a:r>
          </a:p>
        </p:txBody>
      </p:sp>
      <p:sp>
        <p:nvSpPr>
          <p:cNvPr id="7" name="Text Placeholder 6"/>
          <p:cNvSpPr>
            <a:spLocks noGrp="1"/>
          </p:cNvSpPr>
          <p:nvPr>
            <p:ph type="body" sz="quarter" idx="12"/>
          </p:nvPr>
        </p:nvSpPr>
        <p:spPr>
          <a:xfrm>
            <a:off x="838200" y="1823245"/>
            <a:ext cx="5024438" cy="4221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77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B3F60-9F2A-4CFE-B210-7FAF73ED4477}"/>
              </a:ext>
            </a:extLst>
          </p:cNvPr>
          <p:cNvPicPr>
            <a:picLocks noChangeAspect="1"/>
          </p:cNvPicPr>
          <p:nvPr/>
        </p:nvPicPr>
        <p:blipFill rotWithShape="1">
          <a:blip r:embed="rId9">
            <a:alphaModFix amt="13000"/>
            <a:duotone>
              <a:prstClr val="black"/>
              <a:schemeClr val="accent3">
                <a:tint val="45000"/>
                <a:satMod val="400000"/>
              </a:schemeClr>
            </a:duotone>
            <a:extLst>
              <a:ext uri="{BEBA8EAE-BF5A-486C-A8C5-ECC9F3942E4B}">
                <a14:imgProps xmlns:a14="http://schemas.microsoft.com/office/drawing/2010/main">
                  <a14:imgLayer r:embed="rId10">
                    <a14:imgEffect>
                      <a14:brightnessContrast contrast="56000"/>
                    </a14:imgEffect>
                  </a14:imgLayer>
                </a14:imgProps>
              </a:ext>
            </a:extLst>
          </a:blip>
          <a:srcRect l="171" t="10043" r="11756" b="24056"/>
          <a:stretch/>
        </p:blipFill>
        <p:spPr>
          <a:xfrm>
            <a:off x="4917151" y="0"/>
            <a:ext cx="7274849" cy="6858000"/>
          </a:xfrm>
          <a:prstGeom prst="rect">
            <a:avLst/>
          </a:prstGeom>
          <a:effectLst>
            <a:outerShdw blurRad="50800" dist="50800" dir="5400000" algn="ctr" rotWithShape="0">
              <a:srgbClr val="C4ED93"/>
            </a:outerShdw>
          </a:effectLst>
        </p:spPr>
      </p:pic>
      <p:pic>
        <p:nvPicPr>
          <p:cNvPr id="3" name="Picture 2" descr="Text&#10;&#10;Description automatically generated">
            <a:extLst>
              <a:ext uri="{FF2B5EF4-FFF2-40B4-BE49-F238E27FC236}">
                <a16:creationId xmlns:a16="http://schemas.microsoft.com/office/drawing/2014/main" id="{84D655BE-99C0-4A61-86FF-C29577ED69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37454" y="5583875"/>
            <a:ext cx="1013808" cy="1082931"/>
          </a:xfrm>
          <a:prstGeom prst="rect">
            <a:avLst/>
          </a:prstGeom>
        </p:spPr>
      </p:pic>
      <p:sp>
        <p:nvSpPr>
          <p:cNvPr id="9" name="Subtitle 2">
            <a:extLst>
              <a:ext uri="{FF2B5EF4-FFF2-40B4-BE49-F238E27FC236}">
                <a16:creationId xmlns:a16="http://schemas.microsoft.com/office/drawing/2014/main" id="{2B0E647B-667E-4477-A3DB-95BA224EAF98}"/>
              </a:ext>
            </a:extLst>
          </p:cNvPr>
          <p:cNvSpPr txBox="1">
            <a:spLocks/>
          </p:cNvSpPr>
          <p:nvPr/>
        </p:nvSpPr>
        <p:spPr>
          <a:xfrm rot="16200000">
            <a:off x="10098581" y="1863129"/>
            <a:ext cx="3270302" cy="23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spc="300" dirty="0">
                <a:solidFill>
                  <a:schemeClr val="bg1">
                    <a:lumMod val="75000"/>
                  </a:schemeClr>
                </a:solidFill>
              </a:rPr>
              <a:t>FSA ©2023</a:t>
            </a:r>
          </a:p>
        </p:txBody>
      </p:sp>
      <p:sp>
        <p:nvSpPr>
          <p:cNvPr id="10" name="Rectangle 9">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2" name="Text Placeholder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6"/>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spc="300" dirty="0">
                <a:solidFill>
                  <a:schemeClr val="bg1">
                    <a:lumMod val="65000"/>
                  </a:schemeClr>
                </a:solidFill>
              </a:rPr>
              <a:t>COMPLIANCE &amp; RISK MANAGEMENT</a:t>
            </a:r>
          </a:p>
          <a:p>
            <a:endParaRPr lang="en-US" dirty="0"/>
          </a:p>
        </p:txBody>
      </p:sp>
    </p:spTree>
    <p:extLst>
      <p:ext uri="{BB962C8B-B14F-4D97-AF65-F5344CB8AC3E}">
        <p14:creationId xmlns:p14="http://schemas.microsoft.com/office/powerpoint/2010/main" val="23719483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695" r:id="rId5"/>
    <p:sldLayoutId id="2147483694" r:id="rId6"/>
    <p:sldLayoutId id="2147483697" r:id="rId7"/>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B3F60-9F2A-4CFE-B210-7FAF73ED4477}"/>
              </a:ext>
            </a:extLst>
          </p:cNvPr>
          <p:cNvPicPr>
            <a:picLocks noChangeAspect="1"/>
          </p:cNvPicPr>
          <p:nvPr/>
        </p:nvPicPr>
        <p:blipFill rotWithShape="1">
          <a:blip r:embed="rId6">
            <a:alphaModFix amt="13000"/>
            <a:duotone>
              <a:prstClr val="black"/>
              <a:schemeClr val="accent3">
                <a:tint val="45000"/>
                <a:satMod val="400000"/>
              </a:schemeClr>
            </a:duotone>
            <a:extLst>
              <a:ext uri="{BEBA8EAE-BF5A-486C-A8C5-ECC9F3942E4B}">
                <a14:imgProps xmlns:a14="http://schemas.microsoft.com/office/drawing/2010/main">
                  <a14:imgLayer r:embed="rId7">
                    <a14:imgEffect>
                      <a14:brightnessContrast contrast="56000"/>
                    </a14:imgEffect>
                  </a14:imgLayer>
                </a14:imgProps>
              </a:ext>
            </a:extLst>
          </a:blip>
          <a:srcRect l="171" t="10043" r="11756" b="24056"/>
          <a:stretch/>
        </p:blipFill>
        <p:spPr>
          <a:xfrm>
            <a:off x="4917151" y="0"/>
            <a:ext cx="7274849" cy="6858000"/>
          </a:xfrm>
          <a:prstGeom prst="rect">
            <a:avLst/>
          </a:prstGeom>
          <a:effectLst>
            <a:outerShdw blurRad="50800" dist="50800" dir="5400000" algn="ctr" rotWithShape="0">
              <a:srgbClr val="C4ED93"/>
            </a:outerShdw>
          </a:effectLst>
        </p:spPr>
      </p:pic>
      <p:pic>
        <p:nvPicPr>
          <p:cNvPr id="3" name="Picture 2" descr="Text&#10;&#10;Description automatically generated">
            <a:extLst>
              <a:ext uri="{FF2B5EF4-FFF2-40B4-BE49-F238E27FC236}">
                <a16:creationId xmlns:a16="http://schemas.microsoft.com/office/drawing/2014/main" id="{84D655BE-99C0-4A61-86FF-C29577ED69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7454" y="5583875"/>
            <a:ext cx="1013808" cy="1082931"/>
          </a:xfrm>
          <a:prstGeom prst="rect">
            <a:avLst/>
          </a:prstGeom>
        </p:spPr>
      </p:pic>
      <p:sp>
        <p:nvSpPr>
          <p:cNvPr id="9" name="Subtitle 2">
            <a:extLst>
              <a:ext uri="{FF2B5EF4-FFF2-40B4-BE49-F238E27FC236}">
                <a16:creationId xmlns:a16="http://schemas.microsoft.com/office/drawing/2014/main" id="{2B0E647B-667E-4477-A3DB-95BA224EAF98}"/>
              </a:ext>
            </a:extLst>
          </p:cNvPr>
          <p:cNvSpPr txBox="1">
            <a:spLocks/>
          </p:cNvSpPr>
          <p:nvPr/>
        </p:nvSpPr>
        <p:spPr>
          <a:xfrm rot="16200000">
            <a:off x="10098581" y="1863129"/>
            <a:ext cx="3270302" cy="23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spc="300" dirty="0">
                <a:solidFill>
                  <a:schemeClr val="bg1">
                    <a:lumMod val="75000"/>
                  </a:schemeClr>
                </a:solidFill>
              </a:rPr>
              <a:t>FSA ©2023</a:t>
            </a:r>
          </a:p>
        </p:txBody>
      </p:sp>
      <p:sp>
        <p:nvSpPr>
          <p:cNvPr id="10" name="Rectangle 9">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2" name="Text Placeholder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a:solidFill>
            <a:srgbClr val="78BE20"/>
          </a:solidFill>
        </p:spPr>
        <p:txBody>
          <a:bodyPr vert="horz" lIns="91440" tIns="45720" rIns="91440" bIns="45720" rtlCol="0" anchor="ctr">
            <a:normAutofit/>
          </a:bodyPr>
          <a:lstStyle/>
          <a:p>
            <a:r>
              <a:rPr lang="en-US"/>
              <a:t>Click to edit Master title style</a:t>
            </a:r>
            <a:endParaRPr lang="en-US" dirty="0"/>
          </a:p>
        </p:txBody>
      </p:sp>
      <p:sp>
        <p:nvSpPr>
          <p:cNvPr id="7" name="Footer Placeholder 6"/>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spc="300" dirty="0">
                <a:solidFill>
                  <a:schemeClr val="bg1">
                    <a:lumMod val="65000"/>
                  </a:schemeClr>
                </a:solidFill>
              </a:rPr>
              <a:t>COMPLIANCE &amp; RISK MANAGEMENT</a:t>
            </a:r>
          </a:p>
          <a:p>
            <a:endParaRPr lang="en-US" dirty="0"/>
          </a:p>
        </p:txBody>
      </p:sp>
    </p:spTree>
    <p:extLst>
      <p:ext uri="{BB962C8B-B14F-4D97-AF65-F5344CB8AC3E}">
        <p14:creationId xmlns:p14="http://schemas.microsoft.com/office/powerpoint/2010/main" val="30404418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defTabSz="914400" rtl="0" eaLnBrk="1" latinLnBrk="0" hangingPunct="1">
        <a:lnSpc>
          <a:spcPct val="90000"/>
        </a:lnSpc>
        <a:spcBef>
          <a:spcPct val="0"/>
        </a:spcBef>
        <a:buNone/>
        <a:defRPr sz="5000" b="1" kern="1200">
          <a:solidFill>
            <a:srgbClr val="13064A"/>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4D655BE-99C0-4A61-86FF-C29577ED6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7454" y="5583875"/>
            <a:ext cx="1013808" cy="1082931"/>
          </a:xfrm>
          <a:prstGeom prst="rect">
            <a:avLst/>
          </a:prstGeom>
        </p:spPr>
      </p:pic>
      <p:sp>
        <p:nvSpPr>
          <p:cNvPr id="9" name="Subtitle 2">
            <a:extLst>
              <a:ext uri="{FF2B5EF4-FFF2-40B4-BE49-F238E27FC236}">
                <a16:creationId xmlns:a16="http://schemas.microsoft.com/office/drawing/2014/main" id="{2B0E647B-667E-4477-A3DB-95BA224EAF98}"/>
              </a:ext>
            </a:extLst>
          </p:cNvPr>
          <p:cNvSpPr txBox="1">
            <a:spLocks/>
          </p:cNvSpPr>
          <p:nvPr/>
        </p:nvSpPr>
        <p:spPr>
          <a:xfrm rot="16200000">
            <a:off x="10098581" y="1863129"/>
            <a:ext cx="3270302" cy="23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00" spc="300" dirty="0">
                <a:solidFill>
                  <a:schemeClr val="bg1">
                    <a:lumMod val="75000"/>
                  </a:schemeClr>
                </a:solidFill>
              </a:rPr>
              <a:t>FSA ©2023</a:t>
            </a:r>
          </a:p>
        </p:txBody>
      </p:sp>
      <p:sp>
        <p:nvSpPr>
          <p:cNvPr id="10" name="Rectangle 9">
            <a:extLst>
              <a:ext uri="{FF2B5EF4-FFF2-40B4-BE49-F238E27FC236}">
                <a16:creationId xmlns:a16="http://schemas.microsoft.com/office/drawing/2014/main" id="{A3719CE0-95D3-4E72-97D2-A6D670070C56}"/>
              </a:ext>
            </a:extLst>
          </p:cNvPr>
          <p:cNvSpPr/>
          <p:nvPr/>
        </p:nvSpPr>
        <p:spPr>
          <a:xfrm>
            <a:off x="-1" y="0"/>
            <a:ext cx="254001" cy="4064000"/>
          </a:xfrm>
          <a:prstGeom prst="rect">
            <a:avLst/>
          </a:prstGeom>
          <a:solidFill>
            <a:srgbClr val="00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51"/>
              </a:solidFill>
            </a:endParaRPr>
          </a:p>
        </p:txBody>
      </p:sp>
      <p:sp>
        <p:nvSpPr>
          <p:cNvPr id="2" name="Text Placeholder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Footer Placeholder 6"/>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spc="300" dirty="0">
                <a:solidFill>
                  <a:schemeClr val="bg1">
                    <a:lumMod val="65000"/>
                  </a:schemeClr>
                </a:solidFill>
              </a:rPr>
              <a:t>COMPLIANCE &amp; RISK MANAGEMENT</a:t>
            </a:r>
          </a:p>
          <a:p>
            <a:endParaRPr lang="en-US" dirty="0"/>
          </a:p>
        </p:txBody>
      </p:sp>
    </p:spTree>
    <p:extLst>
      <p:ext uri="{BB962C8B-B14F-4D97-AF65-F5344CB8AC3E}">
        <p14:creationId xmlns:p14="http://schemas.microsoft.com/office/powerpoint/2010/main" val="9247493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800" kern="1200" cap="none"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ppendix-pp-state-operations-manual.pdf" TargetMode="External"/><Relationship Id="rId2" Type="http://schemas.openxmlformats.org/officeDocument/2006/relationships/hyperlink" Target="https://www.cms.gov/Medicare/Quality-Initiatives-Patient-AssessmentInstruments/NursingHomeQualityInits/MDS30RAIManual"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8CFB2D-3D09-477B-AC58-9D3BD20DB9B8}"/>
              </a:ext>
            </a:extLst>
          </p:cNvPr>
          <p:cNvSpPr txBox="1">
            <a:spLocks/>
          </p:cNvSpPr>
          <p:nvPr/>
        </p:nvSpPr>
        <p:spPr>
          <a:xfrm>
            <a:off x="2213765" y="1689577"/>
            <a:ext cx="7764467" cy="8719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98CA3E"/>
                </a:solidFill>
                <a:latin typeface="Calibri" panose="020F0502020204030204" pitchFamily="34" charset="0"/>
                <a:cs typeface="Calibri" panose="020F0502020204030204" pitchFamily="34" charset="0"/>
              </a:rPr>
              <a:t>FSA MDS/Medicare Refresher Mini-Series </a:t>
            </a:r>
            <a:br>
              <a:rPr lang="en-US" sz="3200" b="1" dirty="0">
                <a:solidFill>
                  <a:srgbClr val="98CA3E"/>
                </a:solidFill>
                <a:latin typeface="Calibri" panose="020F0502020204030204" pitchFamily="34" charset="0"/>
                <a:cs typeface="Calibri" panose="020F0502020204030204" pitchFamily="34" charset="0"/>
              </a:rPr>
            </a:br>
            <a:r>
              <a:rPr lang="en-US" sz="3200" b="1" dirty="0">
                <a:solidFill>
                  <a:srgbClr val="98CA3E"/>
                </a:solidFill>
                <a:latin typeface="Calibri" panose="020F0502020204030204" pitchFamily="34" charset="0"/>
                <a:cs typeface="Calibri" panose="020F0502020204030204" pitchFamily="34" charset="0"/>
              </a:rPr>
              <a:t>Part 1:</a:t>
            </a:r>
            <a:br>
              <a:rPr lang="en-US" sz="3200" b="1" dirty="0">
                <a:solidFill>
                  <a:srgbClr val="98CA3E"/>
                </a:solidFill>
                <a:latin typeface="Calibri" panose="020F0502020204030204" pitchFamily="34" charset="0"/>
                <a:cs typeface="Calibri" panose="020F0502020204030204" pitchFamily="34" charset="0"/>
              </a:rPr>
            </a:br>
            <a:br>
              <a:rPr lang="en-US" sz="3200" b="1" dirty="0">
                <a:solidFill>
                  <a:srgbClr val="98CA3E"/>
                </a:solidFill>
                <a:latin typeface="Calibri" panose="020F0502020204030204" pitchFamily="34" charset="0"/>
                <a:cs typeface="Calibri" panose="020F0502020204030204" pitchFamily="34" charset="0"/>
              </a:rPr>
            </a:br>
            <a:r>
              <a:rPr lang="en-US" sz="3200" b="1" dirty="0">
                <a:solidFill>
                  <a:srgbClr val="98CA3E"/>
                </a:solidFill>
                <a:latin typeface="Calibri" panose="020F0502020204030204" pitchFamily="34" charset="0"/>
                <a:cs typeface="Calibri" panose="020F0502020204030204" pitchFamily="34" charset="0"/>
              </a:rPr>
              <a:t>Care Area Assessments (CAAs)</a:t>
            </a:r>
            <a:br>
              <a:rPr lang="en-US" sz="3200" b="1" dirty="0">
                <a:solidFill>
                  <a:srgbClr val="98CA3E"/>
                </a:solidFill>
                <a:latin typeface="Calibri" panose="020F0502020204030204" pitchFamily="34" charset="0"/>
                <a:cs typeface="Calibri" panose="020F0502020204030204" pitchFamily="34" charset="0"/>
              </a:rPr>
            </a:br>
            <a:r>
              <a:rPr lang="en-US" sz="3200" b="1" dirty="0">
                <a:solidFill>
                  <a:srgbClr val="98CA3E"/>
                </a:solidFill>
                <a:latin typeface="Calibri" panose="020F0502020204030204" pitchFamily="34" charset="0"/>
                <a:cs typeface="Calibri" panose="020F0502020204030204" pitchFamily="34" charset="0"/>
              </a:rPr>
              <a:t>Completion &amp; Care Planning Process</a:t>
            </a:r>
            <a:br>
              <a:rPr lang="en-US" sz="3200" b="1" dirty="0">
                <a:solidFill>
                  <a:srgbClr val="98CA3E"/>
                </a:solidFill>
                <a:latin typeface="Calibri" panose="020F0502020204030204" pitchFamily="34" charset="0"/>
                <a:cs typeface="Calibri" panose="020F0502020204030204" pitchFamily="34" charset="0"/>
              </a:rPr>
            </a:br>
            <a:endParaRPr lang="en-US" sz="3200" b="1" dirty="0">
              <a:solidFill>
                <a:srgbClr val="98CA3E"/>
              </a:solidFill>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DD492FAE-B092-4BFE-87FA-6D7FF4684BA4}"/>
              </a:ext>
            </a:extLst>
          </p:cNvPr>
          <p:cNvSpPr txBox="1">
            <a:spLocks/>
          </p:cNvSpPr>
          <p:nvPr/>
        </p:nvSpPr>
        <p:spPr>
          <a:xfrm>
            <a:off x="3098908" y="1143000"/>
            <a:ext cx="5994183" cy="340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spc="300" dirty="0"/>
              <a:t>FSA COMPLIANCE &amp; RISK MANAGEMENT</a:t>
            </a:r>
          </a:p>
        </p:txBody>
      </p:sp>
      <p:sp>
        <p:nvSpPr>
          <p:cNvPr id="10" name="TextBox 9">
            <a:extLst>
              <a:ext uri="{FF2B5EF4-FFF2-40B4-BE49-F238E27FC236}">
                <a16:creationId xmlns:a16="http://schemas.microsoft.com/office/drawing/2014/main" id="{199A760A-E7C4-4DEA-8558-0919EEE34C8F}"/>
              </a:ext>
            </a:extLst>
          </p:cNvPr>
          <p:cNvSpPr txBox="1"/>
          <p:nvPr/>
        </p:nvSpPr>
        <p:spPr>
          <a:xfrm>
            <a:off x="0" y="4572000"/>
            <a:ext cx="12192000" cy="1015663"/>
          </a:xfrm>
          <a:prstGeom prst="rect">
            <a:avLst/>
          </a:prstGeom>
          <a:noFill/>
        </p:spPr>
        <p:txBody>
          <a:bodyPr wrap="square">
            <a:spAutoFit/>
          </a:bodyPr>
          <a:lstStyle/>
          <a:p>
            <a:pPr algn="ctr"/>
            <a:r>
              <a:rPr lang="en-US" sz="2000" b="1" spc="300" dirty="0">
                <a:solidFill>
                  <a:srgbClr val="98CA3E"/>
                </a:solidFill>
                <a:latin typeface="+mn-lt"/>
              </a:rPr>
              <a:t>April 13, 2023</a:t>
            </a:r>
          </a:p>
          <a:p>
            <a:pPr algn="ctr"/>
            <a:r>
              <a:rPr lang="en-US" sz="2000" b="1" i="1" spc="300" dirty="0"/>
              <a:t>Julie Smith, BSN, RN, RAC-CT, QCP</a:t>
            </a:r>
          </a:p>
          <a:p>
            <a:pPr algn="ctr"/>
            <a:r>
              <a:rPr lang="en-US" sz="2000" b="1" i="1" spc="300" dirty="0"/>
              <a:t>Compliance Specialist </a:t>
            </a:r>
          </a:p>
        </p:txBody>
      </p:sp>
    </p:spTree>
    <p:extLst>
      <p:ext uri="{BB962C8B-B14F-4D97-AF65-F5344CB8AC3E}">
        <p14:creationId xmlns:p14="http://schemas.microsoft.com/office/powerpoint/2010/main" val="305814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10547350" cy="809625"/>
          </a:xfrm>
        </p:spPr>
        <p:txBody>
          <a:bodyPr>
            <a:normAutofit fontScale="90000"/>
          </a:bodyPr>
          <a:lstStyle/>
          <a:p>
            <a:r>
              <a:rPr lang="en-US" sz="5400" dirty="0"/>
              <a:t>*Overall CAA Content Requirements</a:t>
            </a:r>
          </a:p>
        </p:txBody>
      </p:sp>
      <p:sp>
        <p:nvSpPr>
          <p:cNvPr id="3" name="Text Placeholder 2"/>
          <p:cNvSpPr>
            <a:spLocks noGrp="1"/>
          </p:cNvSpPr>
          <p:nvPr>
            <p:ph type="body" sz="quarter" idx="4294967295"/>
          </p:nvPr>
        </p:nvSpPr>
        <p:spPr>
          <a:xfrm>
            <a:off x="473075" y="1405890"/>
            <a:ext cx="10972800" cy="4981575"/>
          </a:xfrm>
        </p:spPr>
        <p:txBody>
          <a:bodyPr>
            <a:noAutofit/>
          </a:bodyPr>
          <a:lstStyle/>
          <a:p>
            <a:pPr>
              <a:lnSpc>
                <a:spcPct val="80000"/>
              </a:lnSpc>
            </a:pPr>
            <a:r>
              <a:rPr lang="en-US" sz="3200" dirty="0"/>
              <a:t>*Give a description of </a:t>
            </a:r>
            <a:r>
              <a:rPr lang="en-US" sz="3200" b="1" i="1" dirty="0">
                <a:solidFill>
                  <a:schemeClr val="accent2"/>
                </a:solidFill>
              </a:rPr>
              <a:t>all</a:t>
            </a:r>
            <a:r>
              <a:rPr lang="en-US" sz="3200" dirty="0"/>
              <a:t> of the MDS item CATs &amp; explain why the CAA triggered </a:t>
            </a:r>
          </a:p>
          <a:p>
            <a:pPr lvl="1">
              <a:lnSpc>
                <a:spcPct val="80000"/>
              </a:lnSpc>
            </a:pPr>
            <a:r>
              <a:rPr lang="en-US" sz="3200" dirty="0"/>
              <a:t>Consider history of present problem or potential problem </a:t>
            </a:r>
          </a:p>
          <a:p>
            <a:pPr>
              <a:lnSpc>
                <a:spcPct val="80000"/>
              </a:lnSpc>
            </a:pPr>
            <a:r>
              <a:rPr lang="en-US" sz="3200" dirty="0"/>
              <a:t>In each section of the individual CAA, include a summary of your evaluation.  Tell the story. Show your comprehensive analysis</a:t>
            </a:r>
          </a:p>
          <a:p>
            <a:pPr>
              <a:lnSpc>
                <a:spcPct val="80000"/>
              </a:lnSpc>
            </a:pPr>
            <a:r>
              <a:rPr lang="en-US" sz="3200" dirty="0"/>
              <a:t>Note the location, date, and source (if applicable) of the information supporting the trigger (Section V). Referring to portion of medical record, interviews, etc.</a:t>
            </a:r>
          </a:p>
          <a:p>
            <a:pPr>
              <a:lnSpc>
                <a:spcPct val="80000"/>
              </a:lnSpc>
            </a:pPr>
            <a:r>
              <a:rPr lang="en-US" sz="3200" dirty="0"/>
              <a:t>Note any risk factors associated with the MDS CATs</a:t>
            </a:r>
          </a:p>
          <a:p>
            <a:pPr marL="0" indent="0">
              <a:lnSpc>
                <a:spcPct val="80000"/>
              </a:lnSpc>
              <a:buNone/>
            </a:pPr>
            <a:endParaRPr lang="en-US" sz="2600" dirty="0"/>
          </a:p>
        </p:txBody>
      </p:sp>
    </p:spTree>
    <p:extLst>
      <p:ext uri="{BB962C8B-B14F-4D97-AF65-F5344CB8AC3E}">
        <p14:creationId xmlns:p14="http://schemas.microsoft.com/office/powerpoint/2010/main" val="181696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C64-8D89-9D42-359D-C95E63F2DBF6}"/>
              </a:ext>
            </a:extLst>
          </p:cNvPr>
          <p:cNvSpPr>
            <a:spLocks noGrp="1"/>
          </p:cNvSpPr>
          <p:nvPr>
            <p:ph type="title"/>
          </p:nvPr>
        </p:nvSpPr>
        <p:spPr/>
        <p:txBody>
          <a:bodyPr/>
          <a:lstStyle/>
          <a:p>
            <a:r>
              <a:rPr lang="en-US" dirty="0"/>
              <a:t>*Overall CAA Content Requirements</a:t>
            </a:r>
          </a:p>
        </p:txBody>
      </p:sp>
      <p:sp>
        <p:nvSpPr>
          <p:cNvPr id="3" name="Text Placeholder 2">
            <a:extLst>
              <a:ext uri="{FF2B5EF4-FFF2-40B4-BE49-F238E27FC236}">
                <a16:creationId xmlns:a16="http://schemas.microsoft.com/office/drawing/2014/main" id="{010CC5BE-E722-CC0F-0970-486594758284}"/>
              </a:ext>
            </a:extLst>
          </p:cNvPr>
          <p:cNvSpPr>
            <a:spLocks noGrp="1"/>
          </p:cNvSpPr>
          <p:nvPr>
            <p:ph type="body" sz="quarter" idx="12"/>
          </p:nvPr>
        </p:nvSpPr>
        <p:spPr/>
        <p:txBody>
          <a:bodyPr>
            <a:normAutofit fontScale="92500" lnSpcReduction="10000"/>
          </a:bodyPr>
          <a:lstStyle/>
          <a:p>
            <a:r>
              <a:rPr lang="en-US" sz="3500" dirty="0"/>
              <a:t>Obtain and document input from resident, family or resident representatives </a:t>
            </a:r>
          </a:p>
          <a:p>
            <a:r>
              <a:rPr lang="en-US" sz="3500" dirty="0"/>
              <a:t>Discuss impact of triggers on resident and resident goals</a:t>
            </a:r>
          </a:p>
          <a:p>
            <a:r>
              <a:rPr lang="en-US" sz="3500" dirty="0"/>
              <a:t>Explain why a care plan will be developed </a:t>
            </a:r>
          </a:p>
          <a:p>
            <a:r>
              <a:rPr lang="en-US" sz="3500" dirty="0"/>
              <a:t>What are the goals you intend to establish for the resident or explain why a care plan is </a:t>
            </a:r>
            <a:r>
              <a:rPr lang="en-US" sz="3500" i="1" dirty="0">
                <a:solidFill>
                  <a:schemeClr val="accent2"/>
                </a:solidFill>
              </a:rPr>
              <a:t>not</a:t>
            </a:r>
            <a:r>
              <a:rPr lang="en-US" sz="3500" dirty="0"/>
              <a:t> needed</a:t>
            </a:r>
          </a:p>
          <a:p>
            <a:r>
              <a:rPr lang="en-US" sz="3500" dirty="0"/>
              <a:t>Address need and initiate referral request as needed (therapy, urologist etc.)</a:t>
            </a:r>
          </a:p>
          <a:p>
            <a:endParaRPr lang="en-US" dirty="0"/>
          </a:p>
        </p:txBody>
      </p:sp>
    </p:spTree>
    <p:extLst>
      <p:ext uri="{BB962C8B-B14F-4D97-AF65-F5344CB8AC3E}">
        <p14:creationId xmlns:p14="http://schemas.microsoft.com/office/powerpoint/2010/main" val="399463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F5414040-FD43-E62D-D43B-FD79A6A549D8}"/>
              </a:ext>
            </a:extLst>
          </p:cNvPr>
          <p:cNvSpPr>
            <a:spLocks noGrp="1"/>
          </p:cNvSpPr>
          <p:nvPr>
            <p:ph type="tbl" sz="quarter" idx="11"/>
          </p:nvPr>
        </p:nvSpPr>
        <p:spPr/>
      </p:sp>
      <p:sp>
        <p:nvSpPr>
          <p:cNvPr id="2" name="Title 1"/>
          <p:cNvSpPr>
            <a:spLocks noGrp="1"/>
          </p:cNvSpPr>
          <p:nvPr>
            <p:ph type="title"/>
          </p:nvPr>
        </p:nvSpPr>
        <p:spPr/>
        <p:txBody>
          <a:bodyPr>
            <a:normAutofit/>
          </a:bodyPr>
          <a:lstStyle/>
          <a:p>
            <a:r>
              <a:rPr lang="en-US" sz="5400" dirty="0"/>
              <a:t>20 CAAs</a:t>
            </a:r>
          </a:p>
        </p:txBody>
      </p:sp>
      <p:graphicFrame>
        <p:nvGraphicFramePr>
          <p:cNvPr id="10" name="Table 10">
            <a:extLst>
              <a:ext uri="{FF2B5EF4-FFF2-40B4-BE49-F238E27FC236}">
                <a16:creationId xmlns:a16="http://schemas.microsoft.com/office/drawing/2014/main" id="{9AD8F0BF-D740-33F5-CAA9-ED6CA6A14530}"/>
              </a:ext>
            </a:extLst>
          </p:cNvPr>
          <p:cNvGraphicFramePr>
            <a:graphicFrameLocks noGrp="1"/>
          </p:cNvGraphicFramePr>
          <p:nvPr>
            <p:extLst>
              <p:ext uri="{D42A27DB-BD31-4B8C-83A1-F6EECF244321}">
                <p14:modId xmlns:p14="http://schemas.microsoft.com/office/powerpoint/2010/main" val="2116127802"/>
              </p:ext>
            </p:extLst>
          </p:nvPr>
        </p:nvGraphicFramePr>
        <p:xfrm>
          <a:off x="685800" y="1447800"/>
          <a:ext cx="10058400" cy="4876798"/>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692661689"/>
                    </a:ext>
                  </a:extLst>
                </a:gridCol>
                <a:gridCol w="5029200">
                  <a:extLst>
                    <a:ext uri="{9D8B030D-6E8A-4147-A177-3AD203B41FA5}">
                      <a16:colId xmlns:a16="http://schemas.microsoft.com/office/drawing/2014/main" val="3793515711"/>
                    </a:ext>
                  </a:extLst>
                </a:gridCol>
              </a:tblGrid>
              <a:tr h="512618">
                <a:tc>
                  <a:txBody>
                    <a:bodyPr/>
                    <a:lstStyle/>
                    <a:p>
                      <a:r>
                        <a:rPr lang="en-US" dirty="0"/>
                        <a:t>Care Areas</a:t>
                      </a:r>
                    </a:p>
                  </a:txBody>
                  <a:tcPr>
                    <a:solidFill>
                      <a:schemeClr val="accent2"/>
                    </a:solidFill>
                  </a:tcPr>
                </a:tc>
                <a:tc>
                  <a:txBody>
                    <a:bodyPr/>
                    <a:lstStyle/>
                    <a:p>
                      <a:endParaRPr lang="en-US" dirty="0"/>
                    </a:p>
                  </a:txBody>
                  <a:tcPr>
                    <a:solidFill>
                      <a:schemeClr val="accent2"/>
                    </a:solidFill>
                  </a:tcPr>
                </a:tc>
                <a:extLst>
                  <a:ext uri="{0D108BD9-81ED-4DB2-BD59-A6C34878D82A}">
                    <a16:rowId xmlns:a16="http://schemas.microsoft.com/office/drawing/2014/main" val="1586038947"/>
                  </a:ext>
                </a:extLst>
              </a:tr>
              <a:tr h="436418">
                <a:tc>
                  <a:txBody>
                    <a:bodyPr/>
                    <a:lstStyle/>
                    <a:p>
                      <a:r>
                        <a:rPr lang="en-US" dirty="0"/>
                        <a:t>Delirium</a:t>
                      </a:r>
                    </a:p>
                  </a:txBody>
                  <a:tcPr/>
                </a:tc>
                <a:tc>
                  <a:txBody>
                    <a:bodyPr/>
                    <a:lstStyle/>
                    <a:p>
                      <a:r>
                        <a:rPr lang="en-US" dirty="0"/>
                        <a:t>Falls</a:t>
                      </a:r>
                    </a:p>
                  </a:txBody>
                  <a:tcPr/>
                </a:tc>
                <a:extLst>
                  <a:ext uri="{0D108BD9-81ED-4DB2-BD59-A6C34878D82A}">
                    <a16:rowId xmlns:a16="http://schemas.microsoft.com/office/drawing/2014/main" val="2226947671"/>
                  </a:ext>
                </a:extLst>
              </a:tr>
              <a:tr h="436418">
                <a:tc>
                  <a:txBody>
                    <a:bodyPr/>
                    <a:lstStyle/>
                    <a:p>
                      <a:r>
                        <a:rPr lang="en-US" dirty="0"/>
                        <a:t>Cognitive Loss/Dementia</a:t>
                      </a:r>
                    </a:p>
                  </a:txBody>
                  <a:tcPr/>
                </a:tc>
                <a:tc>
                  <a:txBody>
                    <a:bodyPr/>
                    <a:lstStyle/>
                    <a:p>
                      <a:r>
                        <a:rPr lang="en-US" dirty="0"/>
                        <a:t>Nutritional Status</a:t>
                      </a:r>
                    </a:p>
                  </a:txBody>
                  <a:tcPr/>
                </a:tc>
                <a:extLst>
                  <a:ext uri="{0D108BD9-81ED-4DB2-BD59-A6C34878D82A}">
                    <a16:rowId xmlns:a16="http://schemas.microsoft.com/office/drawing/2014/main" val="3187216096"/>
                  </a:ext>
                </a:extLst>
              </a:tr>
              <a:tr h="436418">
                <a:tc>
                  <a:txBody>
                    <a:bodyPr/>
                    <a:lstStyle/>
                    <a:p>
                      <a:r>
                        <a:rPr lang="en-US" dirty="0"/>
                        <a:t>Visual Function</a:t>
                      </a:r>
                    </a:p>
                  </a:txBody>
                  <a:tcPr/>
                </a:tc>
                <a:tc>
                  <a:txBody>
                    <a:bodyPr/>
                    <a:lstStyle/>
                    <a:p>
                      <a:r>
                        <a:rPr lang="en-US" dirty="0"/>
                        <a:t>Feeding Tubes</a:t>
                      </a:r>
                    </a:p>
                  </a:txBody>
                  <a:tcPr/>
                </a:tc>
                <a:extLst>
                  <a:ext uri="{0D108BD9-81ED-4DB2-BD59-A6C34878D82A}">
                    <a16:rowId xmlns:a16="http://schemas.microsoft.com/office/drawing/2014/main" val="3508584528"/>
                  </a:ext>
                </a:extLst>
              </a:tr>
              <a:tr h="436418">
                <a:tc>
                  <a:txBody>
                    <a:bodyPr/>
                    <a:lstStyle/>
                    <a:p>
                      <a:r>
                        <a:rPr lang="en-US" dirty="0"/>
                        <a:t>Communication</a:t>
                      </a:r>
                    </a:p>
                  </a:txBody>
                  <a:tcPr/>
                </a:tc>
                <a:tc>
                  <a:txBody>
                    <a:bodyPr/>
                    <a:lstStyle/>
                    <a:p>
                      <a:r>
                        <a:rPr lang="en-US" dirty="0"/>
                        <a:t>Dehydration/Fluid Maintenance</a:t>
                      </a:r>
                    </a:p>
                  </a:txBody>
                  <a:tcPr/>
                </a:tc>
                <a:extLst>
                  <a:ext uri="{0D108BD9-81ED-4DB2-BD59-A6C34878D82A}">
                    <a16:rowId xmlns:a16="http://schemas.microsoft.com/office/drawing/2014/main" val="3148254561"/>
                  </a:ext>
                </a:extLst>
              </a:tr>
              <a:tr h="436418">
                <a:tc>
                  <a:txBody>
                    <a:bodyPr/>
                    <a:lstStyle/>
                    <a:p>
                      <a:r>
                        <a:rPr lang="en-US" dirty="0"/>
                        <a:t>ADL Functional/Rehab Potential</a:t>
                      </a:r>
                    </a:p>
                  </a:txBody>
                  <a:tcPr/>
                </a:tc>
                <a:tc>
                  <a:txBody>
                    <a:bodyPr/>
                    <a:lstStyle/>
                    <a:p>
                      <a:r>
                        <a:rPr lang="en-US" dirty="0"/>
                        <a:t>Dental Care</a:t>
                      </a:r>
                    </a:p>
                  </a:txBody>
                  <a:tcPr/>
                </a:tc>
                <a:extLst>
                  <a:ext uri="{0D108BD9-81ED-4DB2-BD59-A6C34878D82A}">
                    <a16:rowId xmlns:a16="http://schemas.microsoft.com/office/drawing/2014/main" val="1692587877"/>
                  </a:ext>
                </a:extLst>
              </a:tr>
              <a:tr h="436418">
                <a:tc>
                  <a:txBody>
                    <a:bodyPr/>
                    <a:lstStyle/>
                    <a:p>
                      <a:r>
                        <a:rPr lang="en-US" dirty="0"/>
                        <a:t>Urinary Incontinence &amp; Indwelling Cath</a:t>
                      </a:r>
                    </a:p>
                  </a:txBody>
                  <a:tcPr/>
                </a:tc>
                <a:tc>
                  <a:txBody>
                    <a:bodyPr/>
                    <a:lstStyle/>
                    <a:p>
                      <a:r>
                        <a:rPr lang="en-US" dirty="0"/>
                        <a:t>Pressure Ulcer</a:t>
                      </a:r>
                    </a:p>
                  </a:txBody>
                  <a:tcPr/>
                </a:tc>
                <a:extLst>
                  <a:ext uri="{0D108BD9-81ED-4DB2-BD59-A6C34878D82A}">
                    <a16:rowId xmlns:a16="http://schemas.microsoft.com/office/drawing/2014/main" val="3545061095"/>
                  </a:ext>
                </a:extLst>
              </a:tr>
              <a:tr h="436418">
                <a:tc>
                  <a:txBody>
                    <a:bodyPr/>
                    <a:lstStyle/>
                    <a:p>
                      <a:r>
                        <a:rPr lang="en-US" dirty="0"/>
                        <a:t>Psychosocial Well-Being</a:t>
                      </a:r>
                    </a:p>
                  </a:txBody>
                  <a:tcPr/>
                </a:tc>
                <a:tc>
                  <a:txBody>
                    <a:bodyPr/>
                    <a:lstStyle/>
                    <a:p>
                      <a:r>
                        <a:rPr lang="en-US" dirty="0"/>
                        <a:t>Psychotropic Drug Use</a:t>
                      </a:r>
                    </a:p>
                  </a:txBody>
                  <a:tcPr/>
                </a:tc>
                <a:extLst>
                  <a:ext uri="{0D108BD9-81ED-4DB2-BD59-A6C34878D82A}">
                    <a16:rowId xmlns:a16="http://schemas.microsoft.com/office/drawing/2014/main" val="801583912"/>
                  </a:ext>
                </a:extLst>
              </a:tr>
              <a:tr h="436418">
                <a:tc>
                  <a:txBody>
                    <a:bodyPr/>
                    <a:lstStyle/>
                    <a:p>
                      <a:r>
                        <a:rPr lang="en-US" dirty="0"/>
                        <a:t>Mood State</a:t>
                      </a:r>
                    </a:p>
                  </a:txBody>
                  <a:tcPr/>
                </a:tc>
                <a:tc>
                  <a:txBody>
                    <a:bodyPr/>
                    <a:lstStyle/>
                    <a:p>
                      <a:r>
                        <a:rPr lang="en-US" dirty="0"/>
                        <a:t>Restraints</a:t>
                      </a:r>
                    </a:p>
                  </a:txBody>
                  <a:tcPr/>
                </a:tc>
                <a:extLst>
                  <a:ext uri="{0D108BD9-81ED-4DB2-BD59-A6C34878D82A}">
                    <a16:rowId xmlns:a16="http://schemas.microsoft.com/office/drawing/2014/main" val="2906970826"/>
                  </a:ext>
                </a:extLst>
              </a:tr>
              <a:tr h="436418">
                <a:tc>
                  <a:txBody>
                    <a:bodyPr/>
                    <a:lstStyle/>
                    <a:p>
                      <a:r>
                        <a:rPr lang="en-US" dirty="0"/>
                        <a:t>Behavioral Symptoms</a:t>
                      </a:r>
                    </a:p>
                  </a:txBody>
                  <a:tcPr/>
                </a:tc>
                <a:tc>
                  <a:txBody>
                    <a:bodyPr/>
                    <a:lstStyle/>
                    <a:p>
                      <a:r>
                        <a:rPr lang="en-US" dirty="0"/>
                        <a:t>Pain</a:t>
                      </a:r>
                    </a:p>
                  </a:txBody>
                  <a:tcPr/>
                </a:tc>
                <a:extLst>
                  <a:ext uri="{0D108BD9-81ED-4DB2-BD59-A6C34878D82A}">
                    <a16:rowId xmlns:a16="http://schemas.microsoft.com/office/drawing/2014/main" val="3928474542"/>
                  </a:ext>
                </a:extLst>
              </a:tr>
              <a:tr h="436418">
                <a:tc>
                  <a:txBody>
                    <a:bodyPr/>
                    <a:lstStyle/>
                    <a:p>
                      <a:r>
                        <a:rPr lang="en-US" dirty="0"/>
                        <a:t>Activities</a:t>
                      </a:r>
                    </a:p>
                  </a:txBody>
                  <a:tcPr/>
                </a:tc>
                <a:tc>
                  <a:txBody>
                    <a:bodyPr/>
                    <a:lstStyle/>
                    <a:p>
                      <a:r>
                        <a:rPr lang="en-US" dirty="0"/>
                        <a:t>Return to Community Referral</a:t>
                      </a:r>
                    </a:p>
                  </a:txBody>
                  <a:tcPr/>
                </a:tc>
                <a:extLst>
                  <a:ext uri="{0D108BD9-81ED-4DB2-BD59-A6C34878D82A}">
                    <a16:rowId xmlns:a16="http://schemas.microsoft.com/office/drawing/2014/main" val="3676704838"/>
                  </a:ext>
                </a:extLst>
              </a:tr>
            </a:tbl>
          </a:graphicData>
        </a:graphic>
      </p:graphicFrame>
    </p:spTree>
    <p:extLst>
      <p:ext uri="{BB962C8B-B14F-4D97-AF65-F5344CB8AC3E}">
        <p14:creationId xmlns:p14="http://schemas.microsoft.com/office/powerpoint/2010/main" val="348105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10515600" cy="1325563"/>
          </a:xfrm>
        </p:spPr>
        <p:txBody>
          <a:bodyPr>
            <a:normAutofit/>
          </a:bodyPr>
          <a:lstStyle/>
          <a:p>
            <a:r>
              <a:rPr lang="en-US" sz="5400" dirty="0"/>
              <a:t>MDS Section V- CAA Summary </a:t>
            </a:r>
          </a:p>
        </p:txBody>
      </p:sp>
      <p:pic>
        <p:nvPicPr>
          <p:cNvPr id="4" name="Picture 3">
            <a:extLst>
              <a:ext uri="{FF2B5EF4-FFF2-40B4-BE49-F238E27FC236}">
                <a16:creationId xmlns:a16="http://schemas.microsoft.com/office/drawing/2014/main" id="{B6A66E94-7726-25FF-16C2-60FE23719B80}"/>
              </a:ext>
            </a:extLst>
          </p:cNvPr>
          <p:cNvPicPr>
            <a:picLocks noChangeAspect="1"/>
          </p:cNvPicPr>
          <p:nvPr/>
        </p:nvPicPr>
        <p:blipFill>
          <a:blip r:embed="rId2"/>
          <a:stretch>
            <a:fillRect/>
          </a:stretch>
        </p:blipFill>
        <p:spPr>
          <a:xfrm>
            <a:off x="1447800" y="1205174"/>
            <a:ext cx="8686801" cy="5287701"/>
          </a:xfrm>
          <a:prstGeom prst="rect">
            <a:avLst/>
          </a:prstGeom>
        </p:spPr>
      </p:pic>
    </p:spTree>
    <p:extLst>
      <p:ext uri="{BB962C8B-B14F-4D97-AF65-F5344CB8AC3E}">
        <p14:creationId xmlns:p14="http://schemas.microsoft.com/office/powerpoint/2010/main" val="371126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10547350" cy="809625"/>
          </a:xfrm>
        </p:spPr>
        <p:txBody>
          <a:bodyPr>
            <a:normAutofit fontScale="90000"/>
          </a:bodyPr>
          <a:lstStyle/>
          <a:p>
            <a:r>
              <a:rPr lang="en-US" sz="5400" dirty="0"/>
              <a:t>MDS Section V- CAA Summary</a:t>
            </a:r>
          </a:p>
        </p:txBody>
      </p:sp>
      <p:sp>
        <p:nvSpPr>
          <p:cNvPr id="3" name="Text Placeholder 2"/>
          <p:cNvSpPr>
            <a:spLocks noGrp="1"/>
          </p:cNvSpPr>
          <p:nvPr>
            <p:ph type="body" sz="quarter" idx="4294967295"/>
          </p:nvPr>
        </p:nvSpPr>
        <p:spPr>
          <a:xfrm>
            <a:off x="473075" y="1319579"/>
            <a:ext cx="10347325" cy="4476750"/>
          </a:xfrm>
        </p:spPr>
        <p:txBody>
          <a:bodyPr>
            <a:noAutofit/>
          </a:bodyPr>
          <a:lstStyle/>
          <a:p>
            <a:pPr>
              <a:lnSpc>
                <a:spcPct val="80000"/>
              </a:lnSpc>
            </a:pPr>
            <a:r>
              <a:rPr lang="en-US" sz="3000" dirty="0"/>
              <a:t>Key points</a:t>
            </a:r>
          </a:p>
          <a:p>
            <a:pPr lvl="1">
              <a:lnSpc>
                <a:spcPct val="80000"/>
              </a:lnSpc>
            </a:pPr>
            <a:r>
              <a:rPr lang="en-US" sz="3000" dirty="0"/>
              <a:t>Instructions in Section V0200, </a:t>
            </a:r>
          </a:p>
          <a:p>
            <a:pPr lvl="2">
              <a:lnSpc>
                <a:spcPct val="80000"/>
              </a:lnSpc>
            </a:pPr>
            <a:r>
              <a:rPr lang="en-US" sz="3000" dirty="0"/>
              <a:t>“Indicate the location and date of CAA documentation where information related to the CAA trigger(s) can be found  </a:t>
            </a:r>
          </a:p>
          <a:p>
            <a:pPr lvl="2">
              <a:lnSpc>
                <a:spcPct val="80000"/>
              </a:lnSpc>
            </a:pPr>
            <a:r>
              <a:rPr lang="en-US" sz="3000" dirty="0"/>
              <a:t>“CAA documentation should include information on the complicating factors, risk and any referrals for the resident for this care area”</a:t>
            </a:r>
          </a:p>
          <a:p>
            <a:pPr lvl="1">
              <a:lnSpc>
                <a:spcPct val="80000"/>
              </a:lnSpc>
            </a:pPr>
            <a:r>
              <a:rPr lang="en-US" sz="3000" dirty="0"/>
              <a:t>Documentation regarding the triggered CAA may be anywhere in the medical record</a:t>
            </a:r>
          </a:p>
          <a:p>
            <a:pPr lvl="1">
              <a:lnSpc>
                <a:spcPct val="80000"/>
              </a:lnSpc>
            </a:pPr>
            <a:r>
              <a:rPr lang="en-US" sz="3000" dirty="0"/>
              <a:t>May refer to CAA assessment worksheet summary since your critical analysis would address all items noted above</a:t>
            </a:r>
          </a:p>
        </p:txBody>
      </p:sp>
    </p:spTree>
    <p:extLst>
      <p:ext uri="{BB962C8B-B14F-4D97-AF65-F5344CB8AC3E}">
        <p14:creationId xmlns:p14="http://schemas.microsoft.com/office/powerpoint/2010/main" val="197692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10547350" cy="809625"/>
          </a:xfrm>
        </p:spPr>
        <p:txBody>
          <a:bodyPr>
            <a:normAutofit fontScale="90000"/>
          </a:bodyPr>
          <a:lstStyle/>
          <a:p>
            <a:r>
              <a:rPr lang="en-US" sz="5400" dirty="0"/>
              <a:t>Future CAAs  </a:t>
            </a:r>
          </a:p>
        </p:txBody>
      </p:sp>
      <p:sp>
        <p:nvSpPr>
          <p:cNvPr id="3" name="Text Placeholder 2"/>
          <p:cNvSpPr>
            <a:spLocks noGrp="1"/>
          </p:cNvSpPr>
          <p:nvPr>
            <p:ph type="body" sz="quarter" idx="4294967295"/>
          </p:nvPr>
        </p:nvSpPr>
        <p:spPr>
          <a:xfrm>
            <a:off x="609600" y="2286000"/>
            <a:ext cx="10972800" cy="3429000"/>
          </a:xfrm>
        </p:spPr>
        <p:txBody>
          <a:bodyPr>
            <a:noAutofit/>
          </a:bodyPr>
          <a:lstStyle/>
          <a:p>
            <a:pPr marL="228600" indent="-228600">
              <a:lnSpc>
                <a:spcPct val="80000"/>
              </a:lnSpc>
              <a:spcBef>
                <a:spcPts val="0"/>
              </a:spcBef>
              <a:buFont typeface="Arial" panose="020B0604020202020204" pitchFamily="34" charset="0"/>
              <a:buChar char="•"/>
            </a:pPr>
            <a:r>
              <a:rPr lang="en-US" sz="3200" dirty="0"/>
              <a:t> It is	 </a:t>
            </a:r>
            <a:r>
              <a:rPr lang="en-US" sz="3200" dirty="0">
                <a:solidFill>
                  <a:schemeClr val="accent2"/>
                </a:solidFill>
              </a:rPr>
              <a:t>NOT</a:t>
            </a:r>
            <a:r>
              <a:rPr lang="en-US" sz="3200" dirty="0"/>
              <a:t> necessary to complete CAAs and document findings</a:t>
            </a:r>
          </a:p>
          <a:p>
            <a:pPr marL="0" indent="0">
              <a:lnSpc>
                <a:spcPct val="80000"/>
              </a:lnSpc>
              <a:spcBef>
                <a:spcPts val="0"/>
              </a:spcBef>
              <a:buNone/>
            </a:pPr>
            <a:r>
              <a:rPr lang="en-US" sz="3200" dirty="0"/>
              <a:t>   on subsequent	 comprehensive assessments (as completed</a:t>
            </a:r>
          </a:p>
          <a:p>
            <a:pPr marL="0" indent="0">
              <a:lnSpc>
                <a:spcPct val="80000"/>
              </a:lnSpc>
              <a:spcBef>
                <a:spcPts val="0"/>
              </a:spcBef>
              <a:buNone/>
            </a:pPr>
            <a:r>
              <a:rPr lang="en-US" sz="3200" dirty="0"/>
              <a:t>   on the initial assessment (S/C, Annual)), but you </a:t>
            </a:r>
            <a:r>
              <a:rPr lang="en-US" sz="3200" i="1" dirty="0">
                <a:solidFill>
                  <a:schemeClr val="accent2"/>
                </a:solidFill>
              </a:rPr>
              <a:t>must</a:t>
            </a:r>
            <a:r>
              <a:rPr lang="en-US" sz="3200" dirty="0"/>
              <a:t> validate </a:t>
            </a:r>
          </a:p>
          <a:p>
            <a:pPr marL="0" indent="0">
              <a:lnSpc>
                <a:spcPct val="80000"/>
              </a:lnSpc>
              <a:spcBef>
                <a:spcPts val="0"/>
              </a:spcBef>
              <a:buNone/>
            </a:pPr>
            <a:r>
              <a:rPr lang="en-US" sz="3200" dirty="0"/>
              <a:t>   that the status has not changed as compared to the initial  </a:t>
            </a:r>
          </a:p>
          <a:p>
            <a:pPr marL="0" indent="0">
              <a:lnSpc>
                <a:spcPct val="80000"/>
              </a:lnSpc>
              <a:spcBef>
                <a:spcPts val="0"/>
              </a:spcBef>
              <a:buNone/>
            </a:pPr>
            <a:r>
              <a:rPr lang="en-US" sz="3200" dirty="0"/>
              <a:t>   comprehensive assessment and document this.</a:t>
            </a:r>
          </a:p>
        </p:txBody>
      </p:sp>
    </p:spTree>
    <p:extLst>
      <p:ext uri="{BB962C8B-B14F-4D97-AF65-F5344CB8AC3E}">
        <p14:creationId xmlns:p14="http://schemas.microsoft.com/office/powerpoint/2010/main" val="150352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sz="4300"/>
              <a:t>Summary – Using the CAA Worksheets/</a:t>
            </a:r>
            <a:br>
              <a:rPr lang="en-US" sz="4300"/>
            </a:br>
            <a:r>
              <a:rPr lang="en-US" sz="4300"/>
              <a:t>Assessments</a:t>
            </a:r>
          </a:p>
        </p:txBody>
      </p:sp>
      <p:graphicFrame>
        <p:nvGraphicFramePr>
          <p:cNvPr id="5" name="Text Placeholder 2">
            <a:extLst>
              <a:ext uri="{FF2B5EF4-FFF2-40B4-BE49-F238E27FC236}">
                <a16:creationId xmlns:a16="http://schemas.microsoft.com/office/drawing/2014/main" id="{00E9F1BD-90FD-3157-AD41-3A06B08CFEF4}"/>
              </a:ext>
            </a:extLst>
          </p:cNvPr>
          <p:cNvGraphicFramePr/>
          <p:nvPr>
            <p:extLst>
              <p:ext uri="{D42A27DB-BD31-4B8C-83A1-F6EECF244321}">
                <p14:modId xmlns:p14="http://schemas.microsoft.com/office/powerpoint/2010/main" val="2616591439"/>
              </p:ext>
            </p:extLst>
          </p:nvPr>
        </p:nvGraphicFramePr>
        <p:xfrm>
          <a:off x="838200" y="1690688"/>
          <a:ext cx="9756775" cy="431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17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11125200" cy="809625"/>
          </a:xfrm>
        </p:spPr>
        <p:txBody>
          <a:bodyPr>
            <a:noAutofit/>
          </a:bodyPr>
          <a:lstStyle/>
          <a:p>
            <a:r>
              <a:rPr lang="en-US" sz="4900" dirty="0"/>
              <a:t>Case study – Urinary Incontinence &amp; Indwelling Cath CAA</a:t>
            </a:r>
          </a:p>
        </p:txBody>
      </p:sp>
      <p:sp>
        <p:nvSpPr>
          <p:cNvPr id="3" name="Text Placeholder 2"/>
          <p:cNvSpPr>
            <a:spLocks noGrp="1"/>
          </p:cNvSpPr>
          <p:nvPr>
            <p:ph type="body" sz="quarter" idx="4294967295"/>
          </p:nvPr>
        </p:nvSpPr>
        <p:spPr>
          <a:xfrm>
            <a:off x="206375" y="1562686"/>
            <a:ext cx="11506200" cy="4724400"/>
          </a:xfrm>
        </p:spPr>
        <p:txBody>
          <a:bodyPr>
            <a:noAutofit/>
          </a:bodyPr>
          <a:lstStyle/>
          <a:p>
            <a:pPr lvl="1">
              <a:lnSpc>
                <a:spcPct val="80000"/>
              </a:lnSpc>
              <a:spcBef>
                <a:spcPts val="0"/>
              </a:spcBef>
            </a:pPr>
            <a:r>
              <a:rPr lang="en-US" sz="2800" dirty="0"/>
              <a:t>Industry trends reveal significant gaps/omissions in the CAA worksheet/assessments</a:t>
            </a:r>
          </a:p>
          <a:p>
            <a:pPr lvl="1">
              <a:lnSpc>
                <a:spcPct val="80000"/>
              </a:lnSpc>
              <a:spcBef>
                <a:spcPts val="0"/>
              </a:spcBef>
            </a:pPr>
            <a:r>
              <a:rPr lang="en-US" sz="2800" dirty="0"/>
              <a:t>Common to see only the last question answered “</a:t>
            </a:r>
            <a:r>
              <a:rPr lang="en-US" sz="2800" i="1" dirty="0"/>
              <a:t>decision to proceed to care plan with the triggered item” </a:t>
            </a:r>
          </a:p>
          <a:p>
            <a:pPr lvl="1">
              <a:lnSpc>
                <a:spcPct val="80000"/>
              </a:lnSpc>
              <a:spcBef>
                <a:spcPts val="0"/>
              </a:spcBef>
            </a:pPr>
            <a:r>
              <a:rPr lang="en-US" sz="2800" dirty="0"/>
              <a:t>Occasionally, a sentence or two describing the primary condition for which the resident has been admitted is observed</a:t>
            </a:r>
          </a:p>
          <a:p>
            <a:pPr marL="457200" lvl="1" indent="0">
              <a:lnSpc>
                <a:spcPct val="80000"/>
              </a:lnSpc>
              <a:spcBef>
                <a:spcPts val="0"/>
              </a:spcBef>
              <a:buNone/>
            </a:pPr>
            <a:endParaRPr lang="en-US" sz="2800" dirty="0"/>
          </a:p>
          <a:p>
            <a:pPr marL="457200" lvl="1" indent="0">
              <a:lnSpc>
                <a:spcPct val="80000"/>
              </a:lnSpc>
              <a:spcBef>
                <a:spcPts val="0"/>
              </a:spcBef>
              <a:buNone/>
            </a:pPr>
            <a:r>
              <a:rPr lang="en-US" sz="2800" dirty="0"/>
              <a:t>**When assessment worksheets are not completed as intended, our critical analysis and comprehensive care planning is limited</a:t>
            </a:r>
          </a:p>
          <a:p>
            <a:pPr marL="457200" lvl="1" indent="0">
              <a:lnSpc>
                <a:spcPct val="80000"/>
              </a:lnSpc>
              <a:spcBef>
                <a:spcPts val="0"/>
              </a:spcBef>
              <a:buNone/>
            </a:pPr>
            <a:r>
              <a:rPr lang="en-US" sz="2800" dirty="0"/>
              <a:t>  </a:t>
            </a:r>
          </a:p>
          <a:p>
            <a:pPr marL="457200" lvl="1" indent="0">
              <a:lnSpc>
                <a:spcPct val="80000"/>
              </a:lnSpc>
              <a:spcBef>
                <a:spcPts val="1000"/>
              </a:spcBef>
              <a:buNone/>
            </a:pPr>
            <a:r>
              <a:rPr lang="en-US" sz="2800" b="1" i="1" dirty="0">
                <a:solidFill>
                  <a:schemeClr val="accent2"/>
                </a:solidFill>
              </a:rPr>
              <a:t>Let’s take a look at a comprehensive CAA and work through </a:t>
            </a:r>
          </a:p>
          <a:p>
            <a:pPr marL="457200" lvl="1" indent="0">
              <a:lnSpc>
                <a:spcPct val="80000"/>
              </a:lnSpc>
              <a:spcBef>
                <a:spcPts val="1000"/>
              </a:spcBef>
              <a:buNone/>
            </a:pPr>
            <a:r>
              <a:rPr lang="en-US" sz="2800" b="1" i="1" dirty="0">
                <a:solidFill>
                  <a:schemeClr val="accent2"/>
                </a:solidFill>
              </a:rPr>
              <a:t>some of the process as outlined in the RAI manual…</a:t>
            </a:r>
          </a:p>
        </p:txBody>
      </p:sp>
    </p:spTree>
    <p:extLst>
      <p:ext uri="{BB962C8B-B14F-4D97-AF65-F5344CB8AC3E}">
        <p14:creationId xmlns:p14="http://schemas.microsoft.com/office/powerpoint/2010/main" val="123330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300"/>
              <a:t>Case Study – Urinary Incontinence &amp; Indwelling Cath CAA</a:t>
            </a:r>
          </a:p>
        </p:txBody>
      </p:sp>
      <p:sp>
        <p:nvSpPr>
          <p:cNvPr id="3" name="Text Placeholder 2"/>
          <p:cNvSpPr>
            <a:spLocks noGrp="1"/>
          </p:cNvSpPr>
          <p:nvPr>
            <p:ph type="body" sz="quarter" idx="4294967295"/>
          </p:nvPr>
        </p:nvSpPr>
        <p:spPr>
          <a:xfrm>
            <a:off x="685800" y="1690688"/>
            <a:ext cx="8382000" cy="4435474"/>
          </a:xfrm>
        </p:spPr>
        <p:txBody>
          <a:bodyPr>
            <a:noAutofit/>
          </a:bodyPr>
          <a:lstStyle/>
          <a:p>
            <a:pPr lvl="1">
              <a:spcBef>
                <a:spcPts val="1000"/>
              </a:spcBef>
            </a:pPr>
            <a:r>
              <a:rPr lang="en-US" sz="1800" dirty="0"/>
              <a:t>Jay Smith is an 84 year old male admitted to your facility on 3/1/23 after falling at home and fracturing his left hip.  He lived with his wife prior to hospitalization and was completely independent.  </a:t>
            </a:r>
          </a:p>
          <a:p>
            <a:pPr lvl="1">
              <a:spcBef>
                <a:spcPts val="1000"/>
              </a:spcBef>
            </a:pPr>
            <a:r>
              <a:rPr lang="en-US" sz="1800" dirty="0"/>
              <a:t>He has the following additional diagnosis(s):  CHF, Diabetes, HTN, History of CVA (no residual), and insomnia.</a:t>
            </a:r>
          </a:p>
          <a:p>
            <a:pPr lvl="1">
              <a:spcBef>
                <a:spcPts val="1000"/>
              </a:spcBef>
            </a:pPr>
            <a:r>
              <a:rPr lang="en-US" sz="1800" dirty="0"/>
              <a:t>He has been experiencing significant hip pain and is taking Percocet PRN.  He has had occasional constipation.  He needs maximal/dependent assistance with all ADLs.</a:t>
            </a:r>
          </a:p>
          <a:p>
            <a:pPr lvl="1">
              <a:spcBef>
                <a:spcPts val="1000"/>
              </a:spcBef>
            </a:pPr>
            <a:r>
              <a:rPr lang="en-US" sz="1800" dirty="0"/>
              <a:t>He has been frequently incontinent of bladder (with no prior history) however, hospital records noted a history of bladder cancer (remission).  He is wearing diapers and is assisted to the toilet q 2 hours as a standard of care intervention.</a:t>
            </a:r>
          </a:p>
          <a:p>
            <a:pPr lvl="1">
              <a:spcBef>
                <a:spcPts val="1000"/>
              </a:spcBef>
            </a:pPr>
            <a:r>
              <a:rPr lang="en-US" sz="1800" dirty="0"/>
              <a:t>He takes Lasix, Metformin, ASA, Norvasc and Benadryl PRN (for sleep and allergies).</a:t>
            </a:r>
          </a:p>
          <a:p>
            <a:pPr lvl="1">
              <a:spcBef>
                <a:spcPts val="1000"/>
              </a:spcBef>
            </a:pPr>
            <a:r>
              <a:rPr lang="en-US" sz="1800" dirty="0"/>
              <a:t>Today is March 14</a:t>
            </a:r>
            <a:r>
              <a:rPr lang="en-US" sz="1800" baseline="30000" dirty="0"/>
              <a:t>th</a:t>
            </a:r>
            <a:r>
              <a:rPr lang="en-US" sz="1800" dirty="0"/>
              <a:t> and your CAAs are due (Care Plan must be fully developed by 3/21 (21</a:t>
            </a:r>
            <a:r>
              <a:rPr lang="en-US" sz="1800" baseline="30000" dirty="0"/>
              <a:t>st</a:t>
            </a:r>
            <a:r>
              <a:rPr lang="en-US" sz="1800" dirty="0"/>
              <a:t> day).</a:t>
            </a:r>
          </a:p>
        </p:txBody>
      </p:sp>
      <p:pic>
        <p:nvPicPr>
          <p:cNvPr id="9" name="Graphic 8" descr="List outline">
            <a:extLst>
              <a:ext uri="{FF2B5EF4-FFF2-40B4-BE49-F238E27FC236}">
                <a16:creationId xmlns:a16="http://schemas.microsoft.com/office/drawing/2014/main" id="{E3A806A1-470F-8195-086D-89E4424734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3600" y="1447800"/>
            <a:ext cx="2133600" cy="1676400"/>
          </a:xfrm>
          <a:prstGeom prst="rect">
            <a:avLst/>
          </a:prstGeom>
        </p:spPr>
      </p:pic>
    </p:spTree>
    <p:extLst>
      <p:ext uri="{BB962C8B-B14F-4D97-AF65-F5344CB8AC3E}">
        <p14:creationId xmlns:p14="http://schemas.microsoft.com/office/powerpoint/2010/main" val="3398998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81000" y="914400"/>
            <a:ext cx="10972800" cy="5181600"/>
          </a:xfrm>
        </p:spPr>
        <p:txBody>
          <a:bodyPr>
            <a:noAutofit/>
          </a:bodyPr>
          <a:lstStyle/>
          <a:p>
            <a:pPr marL="457200" lvl="1" indent="0" algn="ctr">
              <a:lnSpc>
                <a:spcPct val="80000"/>
              </a:lnSpc>
              <a:spcBef>
                <a:spcPts val="1000"/>
              </a:spcBef>
              <a:buNone/>
            </a:pPr>
            <a:r>
              <a:rPr lang="en-US" sz="4800" dirty="0"/>
              <a:t>Urinary Incontinence &amp; Indwelling Catheter CAA:</a:t>
            </a:r>
          </a:p>
          <a:p>
            <a:pPr marL="457200" lvl="1" indent="0" algn="ctr">
              <a:lnSpc>
                <a:spcPct val="80000"/>
              </a:lnSpc>
              <a:spcBef>
                <a:spcPts val="1000"/>
              </a:spcBef>
              <a:buNone/>
            </a:pPr>
            <a:endParaRPr lang="en-US" sz="4800" dirty="0"/>
          </a:p>
          <a:p>
            <a:pPr marL="457200" lvl="1" indent="0" algn="ctr">
              <a:lnSpc>
                <a:spcPct val="80000"/>
              </a:lnSpc>
              <a:spcBef>
                <a:spcPts val="1000"/>
              </a:spcBef>
              <a:buNone/>
            </a:pPr>
            <a:r>
              <a:rPr lang="en-US" sz="4800" dirty="0"/>
              <a:t>Review of Indicators of Urinary Incontinence and Indwelling Catheter </a:t>
            </a:r>
          </a:p>
          <a:p>
            <a:pPr marL="457200" lvl="1" indent="0" algn="ctr">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br>
              <a:rPr lang="en-US" sz="3200" dirty="0">
                <a:solidFill>
                  <a:schemeClr val="accent2"/>
                </a:solidFill>
              </a:rPr>
            </a:br>
            <a:r>
              <a:rPr lang="en-US" sz="2400" i="1" dirty="0">
                <a:solidFill>
                  <a:schemeClr val="accent2"/>
                </a:solidFill>
              </a:rPr>
              <a:t>(example adopted from MatrixCare)</a:t>
            </a:r>
            <a:endParaRPr lang="en-US" sz="3200" i="1" dirty="0">
              <a:solidFill>
                <a:schemeClr val="accent2"/>
              </a:solidFill>
            </a:endParaRPr>
          </a:p>
        </p:txBody>
      </p:sp>
    </p:spTree>
    <p:extLst>
      <p:ext uri="{BB962C8B-B14F-4D97-AF65-F5344CB8AC3E}">
        <p14:creationId xmlns:p14="http://schemas.microsoft.com/office/powerpoint/2010/main" val="65287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2286000"/>
            <a:ext cx="12202886" cy="1325563"/>
          </a:xfrm>
        </p:spPr>
        <p:txBody>
          <a:bodyPr>
            <a:normAutofit fontScale="90000"/>
          </a:bodyPr>
          <a:lstStyle/>
          <a:p>
            <a:pPr algn="ctr"/>
            <a:r>
              <a:rPr lang="en-US" sz="5400" dirty="0"/>
              <a:t>Care Area Assessments (CAAs)</a:t>
            </a:r>
            <a:br>
              <a:rPr lang="en-US" sz="5400" dirty="0"/>
            </a:br>
            <a:r>
              <a:rPr lang="en-US" sz="5400" dirty="0"/>
              <a:t>Completion &amp; Care Planning Process</a:t>
            </a:r>
          </a:p>
        </p:txBody>
      </p:sp>
    </p:spTree>
    <p:extLst>
      <p:ext uri="{BB962C8B-B14F-4D97-AF65-F5344CB8AC3E}">
        <p14:creationId xmlns:p14="http://schemas.microsoft.com/office/powerpoint/2010/main" val="7491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376" y="989082"/>
            <a:ext cx="10547350" cy="303422"/>
          </a:xfrm>
        </p:spPr>
        <p:txBody>
          <a:bodyPr>
            <a:noAutofit/>
          </a:bodyPr>
          <a:lstStyle/>
          <a:p>
            <a:pPr marL="0" marR="0" lvl="0" indent="0" defTabSz="914400" rtl="0" eaLnBrk="0" fontAlgn="base" latinLnBrk="0" hangingPunct="0">
              <a:lnSpc>
                <a:spcPct val="100000"/>
              </a:lnSpc>
              <a:spcBef>
                <a:spcPct val="0"/>
              </a:spcBef>
              <a:spcAft>
                <a:spcPct val="0"/>
              </a:spcAft>
              <a:tabLst/>
              <a:defRPr/>
            </a:pPr>
            <a:br>
              <a:rPr kumimoji="0" lang="en-US" altLang="en-US" sz="1800" b="0" i="0" u="none" strike="noStrike" kern="1200" cap="none" spc="0" normalizeH="0" baseline="0" noProof="0" dirty="0">
                <a:ln>
                  <a:noFill/>
                </a:ln>
                <a:solidFill>
                  <a:srgbClr val="004851"/>
                </a:solidFill>
                <a:effectLst/>
                <a:uLnTx/>
                <a:uFillTx/>
                <a:latin typeface="Calibri" panose="020F0502020204030204"/>
                <a:ea typeface="+mn-ea"/>
                <a:cs typeface="+mn-cs"/>
              </a:rPr>
            </a:br>
            <a:endParaRPr lang="en-US" sz="8000" dirty="0"/>
          </a:p>
        </p:txBody>
      </p:sp>
      <p:graphicFrame>
        <p:nvGraphicFramePr>
          <p:cNvPr id="4" name="Table 3">
            <a:extLst>
              <a:ext uri="{FF2B5EF4-FFF2-40B4-BE49-F238E27FC236}">
                <a16:creationId xmlns:a16="http://schemas.microsoft.com/office/drawing/2014/main" id="{F0C61EE0-4F4F-ABAF-C101-029EB7AC074C}"/>
              </a:ext>
            </a:extLst>
          </p:cNvPr>
          <p:cNvGraphicFramePr>
            <a:graphicFrameLocks noGrp="1"/>
          </p:cNvGraphicFramePr>
          <p:nvPr>
            <p:extLst>
              <p:ext uri="{D42A27DB-BD31-4B8C-83A1-F6EECF244321}">
                <p14:modId xmlns:p14="http://schemas.microsoft.com/office/powerpoint/2010/main" val="3051495077"/>
              </p:ext>
            </p:extLst>
          </p:nvPr>
        </p:nvGraphicFramePr>
        <p:xfrm>
          <a:off x="495300" y="1507502"/>
          <a:ext cx="11201400" cy="3551718"/>
        </p:xfrm>
        <a:graphic>
          <a:graphicData uri="http://schemas.openxmlformats.org/drawingml/2006/table">
            <a:tbl>
              <a:tblPr firstRow="1" firstCol="1" bandRow="1"/>
              <a:tblGrid>
                <a:gridCol w="6376297">
                  <a:extLst>
                    <a:ext uri="{9D8B030D-6E8A-4147-A177-3AD203B41FA5}">
                      <a16:colId xmlns:a16="http://schemas.microsoft.com/office/drawing/2014/main" val="213282961"/>
                    </a:ext>
                  </a:extLst>
                </a:gridCol>
                <a:gridCol w="4825103">
                  <a:extLst>
                    <a:ext uri="{9D8B030D-6E8A-4147-A177-3AD203B41FA5}">
                      <a16:colId xmlns:a16="http://schemas.microsoft.com/office/drawing/2014/main" val="2816103829"/>
                    </a:ext>
                  </a:extLst>
                </a:gridCol>
              </a:tblGrid>
              <a:tr h="55703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Delirium (C1310, V0200A01A) (See Delirium CAA)</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Excessive fluid intake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93267"/>
                  </a:ext>
                </a:extLst>
              </a:tr>
              <a:tr h="557034">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mn-lt"/>
                          <a:ea typeface="Calibri" panose="020F0502020204030204" pitchFamily="34" charset="0"/>
                          <a:cs typeface="Times New Roman" panose="02020603050405020304" pitchFamily="18" charset="0"/>
                        </a:rPr>
                        <a:t>X</a:t>
                      </a:r>
                      <a:r>
                        <a:rPr lang="en-US" sz="1800" dirty="0">
                          <a:effectLst/>
                          <a:highlight>
                            <a:srgbClr val="FFFF00"/>
                          </a:highligh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Pain (J0300, J0800) </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mn-lt"/>
                          <a:ea typeface="Calibri" panose="020F0502020204030204" pitchFamily="34" charset="0"/>
                          <a:cs typeface="Times New Roman" panose="02020603050405020304" pitchFamily="18" charset="0"/>
                        </a:rPr>
                        <a:t>X</a:t>
                      </a:r>
                      <a:r>
                        <a:rPr lang="en-US" sz="1800" dirty="0">
                          <a:effectLst/>
                          <a:latin typeface="+mn-lt"/>
                          <a:ea typeface="Calibri" panose="020F0502020204030204" pitchFamily="34" charset="0"/>
                          <a:cs typeface="Times New Roman" panose="02020603050405020304" pitchFamily="18" charset="0"/>
                        </a:rPr>
                        <a:t>  Restricted mobility (G0110A1-F1 = 2, 3, 4) </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(G0110A2-F2 = 2, 3) (See ADL CAA)</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53792"/>
                  </a:ext>
                </a:extLst>
              </a:tr>
              <a:tr h="557034">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mn-lt"/>
                          <a:ea typeface="Calibri" panose="020F0502020204030204" pitchFamily="34" charset="0"/>
                          <a:cs typeface="Times New Roman" panose="02020603050405020304" pitchFamily="18" charset="0"/>
                        </a:rPr>
                        <a:t>X</a:t>
                      </a:r>
                      <a:r>
                        <a:rPr lang="en-US" sz="1800" dirty="0">
                          <a:effectLst/>
                          <a:latin typeface="+mn-lt"/>
                          <a:ea typeface="Calibri" panose="020F0502020204030204" pitchFamily="34" charset="0"/>
                          <a:cs typeface="Times New Roman" panose="02020603050405020304" pitchFamily="18" charset="0"/>
                        </a:rPr>
                        <a:t> Medications (see below)</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Psychological or psychiatric problems (I5700- I6100)</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099383"/>
                  </a:ext>
                </a:extLst>
              </a:tr>
              <a:tr h="557034">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mn-lt"/>
                          <a:ea typeface="Calibri" panose="020F0502020204030204" pitchFamily="34" charset="0"/>
                          <a:cs typeface="Times New Roman" panose="02020603050405020304" pitchFamily="18" charset="0"/>
                        </a:rPr>
                        <a:t>X</a:t>
                      </a:r>
                      <a:r>
                        <a:rPr lang="en-US" sz="1800" dirty="0">
                          <a:effectLst/>
                          <a:highlight>
                            <a:srgbClr val="FFFF00"/>
                          </a:highligh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Other environmental barriers (such as pads or briefs) [Environmental factors]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mn-lt"/>
                          <a:ea typeface="Calibri" panose="020F0502020204030204" pitchFamily="34" charset="0"/>
                          <a:cs typeface="Times New Roman" panose="02020603050405020304" pitchFamily="18" charset="0"/>
                        </a:rPr>
                        <a:t>X</a:t>
                      </a:r>
                      <a:r>
                        <a:rPr lang="en-US" sz="1800" dirty="0">
                          <a:effectLst/>
                          <a:latin typeface="+mn-lt"/>
                          <a:ea typeface="Calibri" panose="020F0502020204030204" pitchFamily="34" charset="0"/>
                          <a:cs typeface="Times New Roman" panose="02020603050405020304" pitchFamily="18" charset="0"/>
                        </a:rPr>
                        <a:t> Constipation/impaction (H0600 and clinical </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record)</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35373"/>
                  </a:ext>
                </a:extLst>
              </a:tr>
              <a:tr h="418296">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Restraints (P0100) [Environmental factors]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Caffeine use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174139"/>
                  </a:ext>
                </a:extLst>
              </a:tr>
              <a:tr h="555647">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Atrophic vaginitis in postmenopausal women  </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(I8000)</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Lack of access to a toilet [Environmental factors]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387988"/>
                  </a:ext>
                </a:extLst>
              </a:tr>
              <a:tr h="272173">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Urinary Tract Infection (I2300)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 None of the above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008719"/>
                  </a:ext>
                </a:extLst>
              </a:tr>
            </a:tbl>
          </a:graphicData>
        </a:graphic>
      </p:graphicFrame>
      <p:sp>
        <p:nvSpPr>
          <p:cNvPr id="8" name="TextBox 7">
            <a:extLst>
              <a:ext uri="{FF2B5EF4-FFF2-40B4-BE49-F238E27FC236}">
                <a16:creationId xmlns:a16="http://schemas.microsoft.com/office/drawing/2014/main" id="{5C66C9A4-E736-16CE-696E-64A001204128}"/>
              </a:ext>
            </a:extLst>
          </p:cNvPr>
          <p:cNvSpPr txBox="1"/>
          <p:nvPr/>
        </p:nvSpPr>
        <p:spPr>
          <a:xfrm>
            <a:off x="419051" y="215286"/>
            <a:ext cx="10668000" cy="1077218"/>
          </a:xfrm>
          <a:prstGeom prst="rect">
            <a:avLst/>
          </a:prstGeom>
          <a:noFill/>
        </p:spPr>
        <p:txBody>
          <a:bodyPr wrap="square" rtlCol="0">
            <a:spAutoFit/>
          </a:bodyPr>
          <a:lstStyle/>
          <a:p>
            <a:r>
              <a:rPr lang="en-US" sz="3200" b="1" dirty="0">
                <a:latin typeface="+mj-lt"/>
              </a:rPr>
              <a:t>Modifiable factors contributing to transitory urinary incontinence </a:t>
            </a:r>
            <a:br>
              <a:rPr lang="en-US" sz="3200" b="1" dirty="0">
                <a:latin typeface="+mj-lt"/>
              </a:rPr>
            </a:br>
            <a:r>
              <a:rPr lang="en-US" sz="3200" b="1" dirty="0">
                <a:latin typeface="+mj-lt"/>
              </a:rPr>
              <a:t>Check all that apply: </a:t>
            </a:r>
          </a:p>
        </p:txBody>
      </p:sp>
      <p:sp>
        <p:nvSpPr>
          <p:cNvPr id="10" name="TextBox 9">
            <a:extLst>
              <a:ext uri="{FF2B5EF4-FFF2-40B4-BE49-F238E27FC236}">
                <a16:creationId xmlns:a16="http://schemas.microsoft.com/office/drawing/2014/main" id="{9580FA49-AC43-C6F2-E865-4512F277DB14}"/>
              </a:ext>
            </a:extLst>
          </p:cNvPr>
          <p:cNvSpPr txBox="1"/>
          <p:nvPr/>
        </p:nvSpPr>
        <p:spPr>
          <a:xfrm>
            <a:off x="544489" y="5202172"/>
            <a:ext cx="10417124" cy="1477328"/>
          </a:xfrm>
          <a:prstGeom prst="rect">
            <a:avLst/>
          </a:prstGeom>
          <a:noFill/>
        </p:spPr>
        <p:txBody>
          <a:bodyPr wrap="square">
            <a:spAutoFit/>
          </a:bodyPr>
          <a:lstStyle/>
          <a:p>
            <a:r>
              <a:rPr lang="en-US" b="1" dirty="0">
                <a:solidFill>
                  <a:schemeClr val="accent2"/>
                </a:solidFill>
              </a:rPr>
              <a:t>Supporting Documentation</a:t>
            </a:r>
          </a:p>
          <a:p>
            <a:r>
              <a:rPr lang="en-US" dirty="0"/>
              <a:t>Document </a:t>
            </a:r>
            <a:r>
              <a:rPr lang="en-US" b="1" dirty="0">
                <a:solidFill>
                  <a:schemeClr val="accent2"/>
                </a:solidFill>
              </a:rPr>
              <a:t>reason</a:t>
            </a:r>
            <a:r>
              <a:rPr lang="en-US" dirty="0"/>
              <a:t> for checking any items above, including the location, date, and source (if applicable) of the information:   </a:t>
            </a:r>
            <a:r>
              <a:rPr lang="en-US" i="1" dirty="0">
                <a:solidFill>
                  <a:schemeClr val="accent2"/>
                </a:solidFill>
              </a:rPr>
              <a:t>next slide</a:t>
            </a:r>
          </a:p>
          <a:p>
            <a:endParaRPr lang="en-US" dirty="0"/>
          </a:p>
          <a:p>
            <a:endParaRPr lang="en-US" dirty="0"/>
          </a:p>
        </p:txBody>
      </p:sp>
    </p:spTree>
    <p:extLst>
      <p:ext uri="{BB962C8B-B14F-4D97-AF65-F5344CB8AC3E}">
        <p14:creationId xmlns:p14="http://schemas.microsoft.com/office/powerpoint/2010/main" val="7787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376" y="989082"/>
            <a:ext cx="10547350" cy="303422"/>
          </a:xfrm>
        </p:spPr>
        <p:txBody>
          <a:bodyPr>
            <a:noAutofit/>
          </a:bodyPr>
          <a:lstStyle/>
          <a:p>
            <a:pPr marL="0" marR="0" lvl="0" indent="0" defTabSz="914400" rtl="0" eaLnBrk="0" fontAlgn="base" latinLnBrk="0" hangingPunct="0">
              <a:lnSpc>
                <a:spcPct val="100000"/>
              </a:lnSpc>
              <a:spcBef>
                <a:spcPct val="0"/>
              </a:spcBef>
              <a:spcAft>
                <a:spcPct val="0"/>
              </a:spcAft>
              <a:tabLst/>
              <a:defRPr/>
            </a:pPr>
            <a:br>
              <a:rPr kumimoji="0" lang="en-US" altLang="en-US" sz="1800" b="0" i="0" u="none" strike="noStrike" kern="1200" cap="none" spc="0" normalizeH="0" baseline="0" noProof="0" dirty="0">
                <a:ln>
                  <a:noFill/>
                </a:ln>
                <a:solidFill>
                  <a:srgbClr val="004851"/>
                </a:solidFill>
                <a:effectLst/>
                <a:uLnTx/>
                <a:uFillTx/>
                <a:latin typeface="Calibri" panose="020F0502020204030204"/>
                <a:ea typeface="+mn-ea"/>
                <a:cs typeface="+mn-cs"/>
              </a:rPr>
            </a:br>
            <a:endParaRPr lang="en-US" sz="8000" dirty="0"/>
          </a:p>
        </p:txBody>
      </p:sp>
      <p:sp>
        <p:nvSpPr>
          <p:cNvPr id="8" name="TextBox 7">
            <a:extLst>
              <a:ext uri="{FF2B5EF4-FFF2-40B4-BE49-F238E27FC236}">
                <a16:creationId xmlns:a16="http://schemas.microsoft.com/office/drawing/2014/main" id="{5C66C9A4-E736-16CE-696E-64A001204128}"/>
              </a:ext>
            </a:extLst>
          </p:cNvPr>
          <p:cNvSpPr txBox="1"/>
          <p:nvPr/>
        </p:nvSpPr>
        <p:spPr>
          <a:xfrm>
            <a:off x="419050" y="215286"/>
            <a:ext cx="11544349" cy="1077218"/>
          </a:xfrm>
          <a:prstGeom prst="rect">
            <a:avLst/>
          </a:prstGeom>
          <a:noFill/>
        </p:spPr>
        <p:txBody>
          <a:bodyPr wrap="square" rtlCol="0">
            <a:spAutoFit/>
          </a:bodyPr>
          <a:lstStyle/>
          <a:p>
            <a:r>
              <a:rPr lang="en-US" sz="3200" b="1" dirty="0">
                <a:latin typeface="+mj-lt"/>
              </a:rPr>
              <a:t>Modifiable Factors Contributing to Transitory Urinary Incontinence </a:t>
            </a:r>
            <a:br>
              <a:rPr lang="en-US" sz="3200" b="1" dirty="0">
                <a:latin typeface="+mj-lt"/>
              </a:rPr>
            </a:br>
            <a:r>
              <a:rPr lang="en-US" sz="3200" b="1" dirty="0">
                <a:latin typeface="+mj-lt"/>
              </a:rPr>
              <a:t>Check All That Apply: </a:t>
            </a:r>
          </a:p>
        </p:txBody>
      </p:sp>
      <p:sp>
        <p:nvSpPr>
          <p:cNvPr id="10" name="TextBox 9">
            <a:extLst>
              <a:ext uri="{FF2B5EF4-FFF2-40B4-BE49-F238E27FC236}">
                <a16:creationId xmlns:a16="http://schemas.microsoft.com/office/drawing/2014/main" id="{9580FA49-AC43-C6F2-E865-4512F277DB14}"/>
              </a:ext>
            </a:extLst>
          </p:cNvPr>
          <p:cNvSpPr txBox="1"/>
          <p:nvPr/>
        </p:nvSpPr>
        <p:spPr>
          <a:xfrm>
            <a:off x="609600" y="1447800"/>
            <a:ext cx="10667999" cy="4985980"/>
          </a:xfrm>
          <a:prstGeom prst="rect">
            <a:avLst/>
          </a:prstGeom>
          <a:noFill/>
        </p:spPr>
        <p:txBody>
          <a:bodyPr wrap="square">
            <a:spAutoFit/>
          </a:bodyPr>
          <a:lstStyle/>
          <a:p>
            <a:r>
              <a:rPr lang="en-US" sz="2000" b="1" dirty="0"/>
              <a:t>Supporting Documentation</a:t>
            </a:r>
          </a:p>
          <a:p>
            <a:r>
              <a:rPr lang="en-US" sz="2000" dirty="0"/>
              <a:t>Document </a:t>
            </a:r>
            <a:r>
              <a:rPr lang="en-US" sz="2000" b="1" dirty="0">
                <a:solidFill>
                  <a:schemeClr val="accent2"/>
                </a:solidFill>
              </a:rPr>
              <a:t>reason</a:t>
            </a:r>
            <a:r>
              <a:rPr lang="en-US" sz="2000" dirty="0"/>
              <a:t> for checking any items above, including the location, date, and source (if applicable) of the information:</a:t>
            </a:r>
          </a:p>
          <a:p>
            <a:r>
              <a:rPr lang="en-US" sz="2000" dirty="0"/>
              <a:t>  </a:t>
            </a:r>
          </a:p>
          <a:p>
            <a:r>
              <a:rPr lang="en-US" sz="2000" i="1" dirty="0"/>
              <a:t>Resident experienced a hip fracture.  He was previously living independently.  Currently, he needs max/dep assist for mobility and ADLs. His ability to get to the bathroom is limited which has increased his risk for incontinence.  He is taking medications such as; diuretics and anticholinergics that could increase urgency, incontinence.  Res is experiencing pain post hip fracture.  He takes PRN Percocet, and the medication has been adjusted to manage his pain.  The use of Percocet is causing constipation at times and facility bowel protocol medications have been administered PRN.  His ability to get to the bathroom is limited and his pain has been compromising; all have which increased his risk for incontinence.  He is wearing diapers per his request which additionally compromises his ability to get to the bathroom and especially manage his undergarments… </a:t>
            </a:r>
          </a:p>
          <a:p>
            <a:r>
              <a:rPr lang="en-US" sz="2000" i="1" dirty="0">
                <a:solidFill>
                  <a:schemeClr val="accent2"/>
                </a:solidFill>
              </a:rPr>
              <a:t>(location, date and source of info can be documented in Section V such as nursing admission assessment, MARS, therapy evaluations, etc.)</a:t>
            </a:r>
          </a:p>
          <a:p>
            <a:endParaRPr lang="en-US" sz="1600" dirty="0"/>
          </a:p>
        </p:txBody>
      </p:sp>
    </p:spTree>
    <p:extLst>
      <p:ext uri="{BB962C8B-B14F-4D97-AF65-F5344CB8AC3E}">
        <p14:creationId xmlns:p14="http://schemas.microsoft.com/office/powerpoint/2010/main" val="166767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517" y="786782"/>
            <a:ext cx="10547350" cy="809625"/>
          </a:xfrm>
        </p:spPr>
        <p:txBody>
          <a:bodyPr>
            <a:noAutofit/>
          </a:bodyPr>
          <a:lstStyle/>
          <a:p>
            <a:r>
              <a:rPr lang="en-US" sz="3200" dirty="0"/>
              <a:t>Other Factors That Contribute to Incontinence or Catheter Use</a:t>
            </a:r>
            <a:br>
              <a:rPr lang="en-US" sz="3200" dirty="0"/>
            </a:br>
            <a:r>
              <a:rPr lang="en-US" sz="3200" dirty="0"/>
              <a:t>Check All Other Factors That Apply:</a:t>
            </a:r>
            <a:br>
              <a:rPr lang="en-US" sz="3200" dirty="0"/>
            </a:br>
            <a:endParaRPr lang="en-US" sz="3200" dirty="0"/>
          </a:p>
        </p:txBody>
      </p:sp>
      <p:graphicFrame>
        <p:nvGraphicFramePr>
          <p:cNvPr id="8" name="Table 7">
            <a:extLst>
              <a:ext uri="{FF2B5EF4-FFF2-40B4-BE49-F238E27FC236}">
                <a16:creationId xmlns:a16="http://schemas.microsoft.com/office/drawing/2014/main" id="{60844864-6DBE-3195-FD15-FF8F1B2B9EA1}"/>
              </a:ext>
            </a:extLst>
          </p:cNvPr>
          <p:cNvGraphicFramePr>
            <a:graphicFrameLocks noGrp="1"/>
          </p:cNvGraphicFramePr>
          <p:nvPr>
            <p:extLst>
              <p:ext uri="{D42A27DB-BD31-4B8C-83A1-F6EECF244321}">
                <p14:modId xmlns:p14="http://schemas.microsoft.com/office/powerpoint/2010/main" val="470110978"/>
              </p:ext>
            </p:extLst>
          </p:nvPr>
        </p:nvGraphicFramePr>
        <p:xfrm>
          <a:off x="1066801" y="2057400"/>
          <a:ext cx="10134600" cy="2337085"/>
        </p:xfrm>
        <a:graphic>
          <a:graphicData uri="http://schemas.openxmlformats.org/drawingml/2006/table">
            <a:tbl>
              <a:tblPr firstRow="1" firstCol="1" bandRow="1"/>
              <a:tblGrid>
                <a:gridCol w="5029199">
                  <a:extLst>
                    <a:ext uri="{9D8B030D-6E8A-4147-A177-3AD203B41FA5}">
                      <a16:colId xmlns:a16="http://schemas.microsoft.com/office/drawing/2014/main" val="474636114"/>
                    </a:ext>
                  </a:extLst>
                </a:gridCol>
                <a:gridCol w="5105401">
                  <a:extLst>
                    <a:ext uri="{9D8B030D-6E8A-4147-A177-3AD203B41FA5}">
                      <a16:colId xmlns:a16="http://schemas.microsoft.com/office/drawing/2014/main" val="3323912533"/>
                    </a:ext>
                  </a:extLst>
                </a:gridCol>
              </a:tblGrid>
              <a:tr h="463114">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Excessive or inadequate urine output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Tabes dorsalis (I8000)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762621"/>
                  </a:ext>
                </a:extLst>
              </a:tr>
              <a:tr h="947743">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Urinary urgency AND need for assistance in toileting (G0110I1 = 2, 3,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Neurogenic bladder (I1550)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16651"/>
                  </a:ext>
                </a:extLst>
              </a:tr>
              <a:tr h="463114">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latin typeface="Calibri" panose="020F0502020204030204" pitchFamily="34" charset="0"/>
                          <a:ea typeface="Calibri" panose="020F0502020204030204" pitchFamily="34" charset="0"/>
                          <a:cs typeface="Times New Roman" panose="02020603050405020304" pitchFamily="18" charset="0"/>
                        </a:rPr>
                        <a:t> Bladder cancer (I0100) or stones (I8000)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Spinal cord or brain lesions (I8000)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999807"/>
                  </a:ext>
                </a:extLst>
              </a:tr>
              <a:tr h="463114">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None of the Above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782278"/>
                  </a:ext>
                </a:extLst>
              </a:tr>
            </a:tbl>
          </a:graphicData>
        </a:graphic>
      </p:graphicFrame>
      <p:sp>
        <p:nvSpPr>
          <p:cNvPr id="17" name="TextBox 16">
            <a:extLst>
              <a:ext uri="{FF2B5EF4-FFF2-40B4-BE49-F238E27FC236}">
                <a16:creationId xmlns:a16="http://schemas.microsoft.com/office/drawing/2014/main" id="{20ABA058-9F36-8DCC-0537-C98F1D2100D0}"/>
              </a:ext>
            </a:extLst>
          </p:cNvPr>
          <p:cNvSpPr txBox="1"/>
          <p:nvPr/>
        </p:nvSpPr>
        <p:spPr>
          <a:xfrm>
            <a:off x="533400" y="4506847"/>
            <a:ext cx="10820399" cy="2308324"/>
          </a:xfrm>
          <a:prstGeom prst="rect">
            <a:avLst/>
          </a:prstGeom>
          <a:noFill/>
        </p:spPr>
        <p:txBody>
          <a:bodyPr wrap="square">
            <a:spAutoFit/>
          </a:bodyPr>
          <a:lstStyle/>
          <a:p>
            <a:r>
              <a:rPr lang="en-US" b="1" dirty="0"/>
              <a:t>Supporting Documentation</a:t>
            </a:r>
          </a:p>
          <a:p>
            <a:r>
              <a:rPr lang="en-US" dirty="0"/>
              <a:t>Document </a:t>
            </a:r>
            <a:r>
              <a:rPr lang="en-US" b="1" dirty="0">
                <a:solidFill>
                  <a:schemeClr val="accent2"/>
                </a:solidFill>
              </a:rPr>
              <a:t>reason</a:t>
            </a:r>
            <a:r>
              <a:rPr lang="en-US" dirty="0"/>
              <a:t> for checking any items above, including the location, date, and source (if applicable) of the information:</a:t>
            </a:r>
          </a:p>
          <a:p>
            <a:r>
              <a:rPr lang="en-US" i="1" dirty="0"/>
              <a:t>Review of hospital documentation demonstrated res had a hx of bladder cancer with radiation treatment.  Although no active ca or treatment, after meeting with res and family, it was noted that recently he was having some difficulty with slight incontinence… </a:t>
            </a:r>
            <a:r>
              <a:rPr lang="en-US" dirty="0">
                <a:solidFill>
                  <a:schemeClr val="accent2"/>
                </a:solidFill>
              </a:rPr>
              <a:t>(note, this info was not in the medical record and needed to be </a:t>
            </a:r>
          </a:p>
          <a:p>
            <a:r>
              <a:rPr lang="en-US" dirty="0">
                <a:solidFill>
                  <a:schemeClr val="accent2"/>
                </a:solidFill>
              </a:rPr>
              <a:t>further assessed including interviewing resident. </a:t>
            </a:r>
          </a:p>
          <a:p>
            <a:endParaRPr lang="en-US" dirty="0"/>
          </a:p>
        </p:txBody>
      </p:sp>
    </p:spTree>
    <p:extLst>
      <p:ext uri="{BB962C8B-B14F-4D97-AF65-F5344CB8AC3E}">
        <p14:creationId xmlns:p14="http://schemas.microsoft.com/office/powerpoint/2010/main" val="1536995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0037"/>
            <a:ext cx="10547350" cy="809625"/>
          </a:xfrm>
        </p:spPr>
        <p:txBody>
          <a:bodyPr>
            <a:normAutofit fontScale="90000"/>
          </a:bodyPr>
          <a:lstStyle/>
          <a:p>
            <a:br>
              <a:rPr lang="en-US" sz="3600" dirty="0"/>
            </a:br>
            <a:br>
              <a:rPr lang="en-US" sz="3600" dirty="0"/>
            </a:br>
            <a:r>
              <a:rPr lang="en-US" sz="3600" dirty="0"/>
              <a:t>Laboratory tests</a:t>
            </a:r>
            <a:br>
              <a:rPr lang="en-US" sz="3600" dirty="0"/>
            </a:br>
            <a:r>
              <a:rPr lang="en-US" sz="3600" dirty="0"/>
              <a:t>Check all that apply:</a:t>
            </a:r>
            <a:br>
              <a:rPr lang="en-US" sz="5400" dirty="0"/>
            </a:br>
            <a:endParaRPr lang="en-US" sz="5400" dirty="0"/>
          </a:p>
        </p:txBody>
      </p:sp>
      <p:graphicFrame>
        <p:nvGraphicFramePr>
          <p:cNvPr id="4" name="Table 3">
            <a:extLst>
              <a:ext uri="{FF2B5EF4-FFF2-40B4-BE49-F238E27FC236}">
                <a16:creationId xmlns:a16="http://schemas.microsoft.com/office/drawing/2014/main" id="{2990B246-B9C3-83B5-BD9E-61B9E70CE7E9}"/>
              </a:ext>
            </a:extLst>
          </p:cNvPr>
          <p:cNvGraphicFramePr>
            <a:graphicFrameLocks noGrp="1"/>
          </p:cNvGraphicFramePr>
          <p:nvPr>
            <p:extLst>
              <p:ext uri="{D42A27DB-BD31-4B8C-83A1-F6EECF244321}">
                <p14:modId xmlns:p14="http://schemas.microsoft.com/office/powerpoint/2010/main" val="753914783"/>
              </p:ext>
            </p:extLst>
          </p:nvPr>
        </p:nvGraphicFramePr>
        <p:xfrm>
          <a:off x="914400" y="1600200"/>
          <a:ext cx="9601200" cy="1676400"/>
        </p:xfrm>
        <a:graphic>
          <a:graphicData uri="http://schemas.openxmlformats.org/drawingml/2006/table">
            <a:tbl>
              <a:tblPr firstRow="1" firstCol="1" bandRow="1"/>
              <a:tblGrid>
                <a:gridCol w="4800600">
                  <a:extLst>
                    <a:ext uri="{9D8B030D-6E8A-4147-A177-3AD203B41FA5}">
                      <a16:colId xmlns:a16="http://schemas.microsoft.com/office/drawing/2014/main" val="2718998164"/>
                    </a:ext>
                  </a:extLst>
                </a:gridCol>
                <a:gridCol w="4800600">
                  <a:extLst>
                    <a:ext uri="{9D8B030D-6E8A-4147-A177-3AD203B41FA5}">
                      <a16:colId xmlns:a16="http://schemas.microsoft.com/office/drawing/2014/main" val="3011571184"/>
                    </a:ext>
                  </a:extLst>
                </a:gridCol>
              </a:tblGrid>
              <a:tr h="838200">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High serum calcium High BUN or creatinine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2400" dirty="0">
                          <a:effectLst/>
                          <a:latin typeface="Calibri" panose="020F0502020204030204" pitchFamily="34" charset="0"/>
                          <a:ea typeface="Calibri" panose="020F0502020204030204" pitchFamily="34" charset="0"/>
                          <a:cs typeface="Times New Roman" panose="02020603050405020304" pitchFamily="18" charset="0"/>
                        </a:rPr>
                        <a:t> High blood glucose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20352"/>
                  </a:ext>
                </a:extLst>
              </a:tr>
              <a:tr h="838200">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Low B12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None of the Above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511442"/>
                  </a:ext>
                </a:extLst>
              </a:tr>
            </a:tbl>
          </a:graphicData>
        </a:graphic>
      </p:graphicFrame>
      <p:sp>
        <p:nvSpPr>
          <p:cNvPr id="7" name="TextBox 6">
            <a:extLst>
              <a:ext uri="{FF2B5EF4-FFF2-40B4-BE49-F238E27FC236}">
                <a16:creationId xmlns:a16="http://schemas.microsoft.com/office/drawing/2014/main" id="{FDFD3526-EE2C-010C-3D97-5B51102559C4}"/>
              </a:ext>
            </a:extLst>
          </p:cNvPr>
          <p:cNvSpPr txBox="1"/>
          <p:nvPr/>
        </p:nvSpPr>
        <p:spPr>
          <a:xfrm>
            <a:off x="901504" y="3305473"/>
            <a:ext cx="9614095" cy="2585323"/>
          </a:xfrm>
          <a:prstGeom prst="rect">
            <a:avLst/>
          </a:prstGeom>
          <a:noFill/>
        </p:spPr>
        <p:txBody>
          <a:bodyPr wrap="square">
            <a:spAutoFit/>
          </a:bodyPr>
          <a:lstStyle/>
          <a:p>
            <a:endParaRPr lang="en-US" b="1" dirty="0"/>
          </a:p>
          <a:p>
            <a:r>
              <a:rPr lang="en-US" b="1" dirty="0"/>
              <a:t>Supporting Documentation</a:t>
            </a:r>
          </a:p>
          <a:p>
            <a:r>
              <a:rPr lang="en-US" dirty="0"/>
              <a:t>Document </a:t>
            </a:r>
            <a:r>
              <a:rPr lang="en-US" b="1" dirty="0">
                <a:solidFill>
                  <a:schemeClr val="accent2"/>
                </a:solidFill>
              </a:rPr>
              <a:t>reason</a:t>
            </a:r>
            <a:r>
              <a:rPr lang="en-US" dirty="0"/>
              <a:t> for checking any items above, including the location, date, and source (if applicable) of the information:</a:t>
            </a:r>
          </a:p>
          <a:p>
            <a:endParaRPr lang="en-US" dirty="0"/>
          </a:p>
          <a:p>
            <a:endParaRPr lang="en-US" dirty="0"/>
          </a:p>
          <a:p>
            <a:r>
              <a:rPr lang="en-US" dirty="0">
                <a:solidFill>
                  <a:schemeClr val="accent2"/>
                </a:solidFill>
              </a:rPr>
              <a:t>Consider… evaluating recent hx of blood sugars.  Have they been high?  Can this be contributing to incontinence due to urinary frequency??  Document your analysis.</a:t>
            </a:r>
          </a:p>
          <a:p>
            <a:endParaRPr lang="en-US" dirty="0"/>
          </a:p>
        </p:txBody>
      </p:sp>
    </p:spTree>
    <p:extLst>
      <p:ext uri="{BB962C8B-B14F-4D97-AF65-F5344CB8AC3E}">
        <p14:creationId xmlns:p14="http://schemas.microsoft.com/office/powerpoint/2010/main" val="112658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726831"/>
            <a:ext cx="10547350" cy="809625"/>
          </a:xfrm>
        </p:spPr>
        <p:txBody>
          <a:bodyPr>
            <a:normAutofit fontScale="90000"/>
          </a:bodyPr>
          <a:lstStyle/>
          <a:p>
            <a:r>
              <a:rPr lang="en-US" sz="3600" dirty="0"/>
              <a:t>Diseases and conditions</a:t>
            </a:r>
            <a:br>
              <a:rPr lang="en-US" sz="3600" dirty="0"/>
            </a:br>
            <a:r>
              <a:rPr lang="en-US" sz="3600" dirty="0"/>
              <a:t>Check all that apply:</a:t>
            </a:r>
            <a:br>
              <a:rPr lang="en-US" sz="5400" dirty="0"/>
            </a:br>
            <a:endParaRPr lang="en-US" sz="5400" dirty="0"/>
          </a:p>
        </p:txBody>
      </p:sp>
      <p:sp>
        <p:nvSpPr>
          <p:cNvPr id="3" name="Text Placeholder 2"/>
          <p:cNvSpPr>
            <a:spLocks noGrp="1"/>
          </p:cNvSpPr>
          <p:nvPr>
            <p:ph type="body" sz="quarter" idx="4294967295"/>
          </p:nvPr>
        </p:nvSpPr>
        <p:spPr>
          <a:xfrm>
            <a:off x="719797" y="1536456"/>
            <a:ext cx="10972800" cy="4476750"/>
          </a:xfrm>
        </p:spPr>
        <p:txBody>
          <a:bodyPr>
            <a:noAutofit/>
          </a:bodyPr>
          <a:lstStyle/>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b="1" dirty="0"/>
          </a:p>
          <a:p>
            <a:pPr marL="457200" lvl="1" indent="0">
              <a:lnSpc>
                <a:spcPct val="80000"/>
              </a:lnSpc>
              <a:spcBef>
                <a:spcPts val="1000"/>
              </a:spcBef>
              <a:buNone/>
            </a:pPr>
            <a:r>
              <a:rPr lang="en-US" sz="1800" b="1" dirty="0"/>
              <a:t>Supporting Documentation</a:t>
            </a:r>
          </a:p>
          <a:p>
            <a:pPr marL="457200" lvl="1" indent="0">
              <a:lnSpc>
                <a:spcPct val="80000"/>
              </a:lnSpc>
              <a:spcBef>
                <a:spcPts val="1000"/>
              </a:spcBef>
              <a:buNone/>
            </a:pPr>
            <a:r>
              <a:rPr lang="en-US" sz="1800" dirty="0"/>
              <a:t>Document </a:t>
            </a:r>
            <a:r>
              <a:rPr lang="en-US" sz="1800" b="1" dirty="0">
                <a:solidFill>
                  <a:schemeClr val="accent2"/>
                </a:solidFill>
              </a:rPr>
              <a:t>reason</a:t>
            </a:r>
            <a:r>
              <a:rPr lang="en-US" sz="1800" dirty="0"/>
              <a:t> for checking any items above, including the location, date, and source (if applicable) of the information: </a:t>
            </a:r>
          </a:p>
          <a:p>
            <a:pPr marL="457200" lvl="1" indent="0">
              <a:lnSpc>
                <a:spcPct val="80000"/>
              </a:lnSpc>
              <a:spcBef>
                <a:spcPts val="1000"/>
              </a:spcBef>
              <a:buNone/>
            </a:pPr>
            <a:r>
              <a:rPr lang="en-US" sz="1800" dirty="0">
                <a:solidFill>
                  <a:schemeClr val="accent2"/>
                </a:solidFill>
              </a:rPr>
              <a:t>Consider use of diuretic. Is this a new med? Has it been increased? Interview about use and history is necessary.  Document your findings here.</a:t>
            </a:r>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p:txBody>
      </p:sp>
      <p:graphicFrame>
        <p:nvGraphicFramePr>
          <p:cNvPr id="4" name="Table 3">
            <a:extLst>
              <a:ext uri="{FF2B5EF4-FFF2-40B4-BE49-F238E27FC236}">
                <a16:creationId xmlns:a16="http://schemas.microsoft.com/office/drawing/2014/main" id="{B9338612-E82F-F2BD-A169-39BB72460E58}"/>
              </a:ext>
            </a:extLst>
          </p:cNvPr>
          <p:cNvGraphicFramePr>
            <a:graphicFrameLocks noGrp="1"/>
          </p:cNvGraphicFramePr>
          <p:nvPr>
            <p:extLst>
              <p:ext uri="{D42A27DB-BD31-4B8C-83A1-F6EECF244321}">
                <p14:modId xmlns:p14="http://schemas.microsoft.com/office/powerpoint/2010/main" val="4130857103"/>
              </p:ext>
            </p:extLst>
          </p:nvPr>
        </p:nvGraphicFramePr>
        <p:xfrm>
          <a:off x="1156059" y="1752600"/>
          <a:ext cx="10077091" cy="2409465"/>
        </p:xfrm>
        <a:graphic>
          <a:graphicData uri="http://schemas.openxmlformats.org/drawingml/2006/table">
            <a:tbl>
              <a:tblPr firstRow="1" firstCol="1" bandRow="1"/>
              <a:tblGrid>
                <a:gridCol w="5596192">
                  <a:extLst>
                    <a:ext uri="{9D8B030D-6E8A-4147-A177-3AD203B41FA5}">
                      <a16:colId xmlns:a16="http://schemas.microsoft.com/office/drawing/2014/main" val="1103577319"/>
                    </a:ext>
                  </a:extLst>
                </a:gridCol>
                <a:gridCol w="4480899">
                  <a:extLst>
                    <a:ext uri="{9D8B030D-6E8A-4147-A177-3AD203B41FA5}">
                      <a16:colId xmlns:a16="http://schemas.microsoft.com/office/drawing/2014/main" val="2235779802"/>
                    </a:ext>
                  </a:extLst>
                </a:gridCol>
              </a:tblGrid>
              <a:tr h="762000">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Congestive Heart Failure (CHF), pulmonary edema (I0600)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Benign prostatic hypertrophy (I1400)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401897"/>
                  </a:ext>
                </a:extLst>
              </a:tr>
              <a:tr h="4860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Cerebrovascular Accident (CVA) (I4500)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Parkinson's disease (I5300)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893658"/>
                  </a:ext>
                </a:extLst>
              </a:tr>
              <a:tr h="675385">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Prostate cancer (I0100)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Depression (I5800)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145975"/>
                  </a:ext>
                </a:extLst>
              </a:tr>
              <a:tr h="4860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Transient Ischemic Attack (TIA) (I4500)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latin typeface="Calibri" panose="020F0502020204030204" pitchFamily="34" charset="0"/>
                          <a:ea typeface="Calibri" panose="020F0502020204030204" pitchFamily="34" charset="0"/>
                          <a:cs typeface="Times New Roman" panose="02020603050405020304" pitchFamily="18" charset="0"/>
                        </a:rPr>
                        <a:t> Diabetes (I2900)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667734"/>
                  </a:ext>
                </a:extLst>
              </a:tr>
            </a:tbl>
          </a:graphicData>
        </a:graphic>
      </p:graphicFrame>
    </p:spTree>
    <p:extLst>
      <p:ext uri="{BB962C8B-B14F-4D97-AF65-F5344CB8AC3E}">
        <p14:creationId xmlns:p14="http://schemas.microsoft.com/office/powerpoint/2010/main" val="123535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39981"/>
            <a:ext cx="10547350" cy="809625"/>
          </a:xfrm>
        </p:spPr>
        <p:txBody>
          <a:bodyPr>
            <a:normAutofit fontScale="90000"/>
          </a:bodyPr>
          <a:lstStyle/>
          <a:p>
            <a:r>
              <a:rPr lang="en-US" sz="3600" dirty="0"/>
              <a:t>:</a:t>
            </a:r>
            <a:br>
              <a:rPr lang="en-US" sz="3600" dirty="0"/>
            </a:br>
            <a:br>
              <a:rPr lang="en-US" sz="3600" dirty="0"/>
            </a:br>
            <a:br>
              <a:rPr lang="en-US" sz="3600" dirty="0"/>
            </a:br>
            <a:r>
              <a:rPr lang="en-US" sz="3600" dirty="0"/>
              <a:t>Type of incontinence</a:t>
            </a:r>
            <a:br>
              <a:rPr lang="en-US" sz="3600" dirty="0"/>
            </a:br>
            <a:r>
              <a:rPr lang="en-US" sz="3600" dirty="0"/>
              <a:t>Check all that apply: (note;  this section may require assessment outside of MDS triggers…)</a:t>
            </a:r>
            <a:br>
              <a:rPr lang="en-US" sz="3600" dirty="0"/>
            </a:br>
            <a:br>
              <a:rPr lang="en-US" sz="5400" dirty="0"/>
            </a:br>
            <a:endParaRPr lang="en-US" sz="5400" dirty="0"/>
          </a:p>
        </p:txBody>
      </p:sp>
      <p:sp>
        <p:nvSpPr>
          <p:cNvPr id="3" name="Text Placeholder 2"/>
          <p:cNvSpPr>
            <a:spLocks noGrp="1"/>
          </p:cNvSpPr>
          <p:nvPr>
            <p:ph type="body" sz="quarter" idx="4294967295"/>
          </p:nvPr>
        </p:nvSpPr>
        <p:spPr>
          <a:xfrm>
            <a:off x="320675" y="1524000"/>
            <a:ext cx="10547350" cy="4476750"/>
          </a:xfrm>
        </p:spPr>
        <p:txBody>
          <a:bodyPr>
            <a:noAutofit/>
          </a:bodyPr>
          <a:lstStyle/>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b="1" dirty="0"/>
          </a:p>
          <a:p>
            <a:pPr marL="457200" lvl="1" indent="0">
              <a:lnSpc>
                <a:spcPct val="80000"/>
              </a:lnSpc>
              <a:spcBef>
                <a:spcPts val="0"/>
              </a:spcBef>
              <a:buNone/>
            </a:pPr>
            <a:r>
              <a:rPr lang="en-US" sz="1800" b="1" dirty="0"/>
              <a:t>Supporting Documentation</a:t>
            </a:r>
          </a:p>
          <a:p>
            <a:pPr marL="457200" lvl="1" indent="0">
              <a:lnSpc>
                <a:spcPct val="80000"/>
              </a:lnSpc>
              <a:spcBef>
                <a:spcPts val="0"/>
              </a:spcBef>
              <a:buNone/>
            </a:pPr>
            <a:r>
              <a:rPr lang="en-US" sz="1800" dirty="0"/>
              <a:t>Document </a:t>
            </a:r>
            <a:r>
              <a:rPr lang="en-US" sz="1800" b="1" dirty="0">
                <a:solidFill>
                  <a:schemeClr val="accent2"/>
                </a:solidFill>
              </a:rPr>
              <a:t>reason</a:t>
            </a:r>
            <a:r>
              <a:rPr lang="en-US" sz="1800" dirty="0"/>
              <a:t> for checking any items above, including the location, date, and source (if applicable) of the information:  </a:t>
            </a:r>
          </a:p>
          <a:p>
            <a:pPr marL="457200" lvl="1" indent="0">
              <a:lnSpc>
                <a:spcPct val="80000"/>
              </a:lnSpc>
              <a:spcBef>
                <a:spcPts val="0"/>
              </a:spcBef>
              <a:buNone/>
            </a:pPr>
            <a:r>
              <a:rPr lang="en-US" sz="1800" dirty="0">
                <a:solidFill>
                  <a:schemeClr val="accent2"/>
                </a:solidFill>
              </a:rPr>
              <a:t>More investigation is needed, you meet with resident and are able to determine the incontinence is likely urge.  </a:t>
            </a:r>
          </a:p>
          <a:p>
            <a:pPr marL="457200" lvl="1" indent="0">
              <a:lnSpc>
                <a:spcPct val="80000"/>
              </a:lnSpc>
              <a:spcBef>
                <a:spcPts val="0"/>
              </a:spcBef>
              <a:buNone/>
            </a:pPr>
            <a:r>
              <a:rPr lang="en-US" sz="1800" dirty="0">
                <a:solidFill>
                  <a:schemeClr val="accent2"/>
                </a:solidFill>
              </a:rPr>
              <a:t>Investigating medication use, blood sugars, etc. Will all help in assessing and planning care to minimize or</a:t>
            </a:r>
          </a:p>
          <a:p>
            <a:pPr marL="457200" lvl="1" indent="0">
              <a:lnSpc>
                <a:spcPct val="80000"/>
              </a:lnSpc>
              <a:spcBef>
                <a:spcPts val="0"/>
              </a:spcBef>
              <a:buNone/>
            </a:pPr>
            <a:r>
              <a:rPr lang="en-US" sz="1800" dirty="0">
                <a:solidFill>
                  <a:schemeClr val="accent2"/>
                </a:solidFill>
              </a:rPr>
              <a:t>eliminate incontinence.  </a:t>
            </a:r>
          </a:p>
          <a:p>
            <a:pPr marL="457200" lvl="1" indent="0">
              <a:lnSpc>
                <a:spcPct val="80000"/>
              </a:lnSpc>
              <a:spcBef>
                <a:spcPts val="0"/>
              </a:spcBef>
              <a:buNone/>
            </a:pPr>
            <a:endParaRPr lang="en-US" sz="1800" dirty="0">
              <a:solidFill>
                <a:schemeClr val="accent2"/>
              </a:solidFill>
            </a:endParaRPr>
          </a:p>
          <a:p>
            <a:pPr marL="457200" lvl="1" indent="0">
              <a:lnSpc>
                <a:spcPct val="80000"/>
              </a:lnSpc>
              <a:spcBef>
                <a:spcPts val="0"/>
              </a:spcBef>
              <a:buNone/>
            </a:pPr>
            <a:r>
              <a:rPr lang="en-US" sz="1800" dirty="0">
                <a:solidFill>
                  <a:schemeClr val="accent2"/>
                </a:solidFill>
              </a:rPr>
              <a:t>Be sure not to assume incontinence is related only to mobility.  Never jump to make decisions to care plan only skin integrity… investigate </a:t>
            </a:r>
            <a:r>
              <a:rPr lang="en-US" sz="1800" dirty="0">
                <a:solidFill>
                  <a:schemeClr val="accent2"/>
                </a:solidFill>
                <a:sym typeface="Wingdings" panose="05000000000000000000" pitchFamily="2" charset="2"/>
              </a:rPr>
              <a:t></a:t>
            </a:r>
          </a:p>
          <a:p>
            <a:pPr marL="457200" lvl="1" indent="0">
              <a:lnSpc>
                <a:spcPct val="80000"/>
              </a:lnSpc>
              <a:spcBef>
                <a:spcPts val="0"/>
              </a:spcBef>
              <a:buNone/>
            </a:pPr>
            <a:endParaRPr lang="en-US" sz="1800" dirty="0">
              <a:sym typeface="Wingdings" panose="05000000000000000000" pitchFamily="2" charset="2"/>
            </a:endParaRPr>
          </a:p>
          <a:p>
            <a:pPr marL="457200" lvl="1" indent="0">
              <a:lnSpc>
                <a:spcPct val="80000"/>
              </a:lnSpc>
              <a:spcBef>
                <a:spcPts val="0"/>
              </a:spcBef>
              <a:buNone/>
            </a:pPr>
            <a:endParaRPr lang="en-US" sz="18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p:txBody>
      </p:sp>
      <p:graphicFrame>
        <p:nvGraphicFramePr>
          <p:cNvPr id="5" name="Table 4">
            <a:extLst>
              <a:ext uri="{FF2B5EF4-FFF2-40B4-BE49-F238E27FC236}">
                <a16:creationId xmlns:a16="http://schemas.microsoft.com/office/drawing/2014/main" id="{7D5E7CA8-3BB6-CBF1-3672-E6EA34742090}"/>
              </a:ext>
            </a:extLst>
          </p:cNvPr>
          <p:cNvGraphicFramePr>
            <a:graphicFrameLocks noGrp="1"/>
          </p:cNvGraphicFramePr>
          <p:nvPr>
            <p:extLst>
              <p:ext uri="{D42A27DB-BD31-4B8C-83A1-F6EECF244321}">
                <p14:modId xmlns:p14="http://schemas.microsoft.com/office/powerpoint/2010/main" val="1673682813"/>
              </p:ext>
            </p:extLst>
          </p:nvPr>
        </p:nvGraphicFramePr>
        <p:xfrm>
          <a:off x="745588" y="1752600"/>
          <a:ext cx="10360952" cy="2677711"/>
        </p:xfrm>
        <a:graphic>
          <a:graphicData uri="http://schemas.openxmlformats.org/drawingml/2006/table">
            <a:tbl>
              <a:tblPr firstRow="1" firstCol="1" bandRow="1"/>
              <a:tblGrid>
                <a:gridCol w="5180476">
                  <a:extLst>
                    <a:ext uri="{9D8B030D-6E8A-4147-A177-3AD203B41FA5}">
                      <a16:colId xmlns:a16="http://schemas.microsoft.com/office/drawing/2014/main" val="4217466985"/>
                    </a:ext>
                  </a:extLst>
                </a:gridCol>
                <a:gridCol w="5180476">
                  <a:extLst>
                    <a:ext uri="{9D8B030D-6E8A-4147-A177-3AD203B41FA5}">
                      <a16:colId xmlns:a16="http://schemas.microsoft.com/office/drawing/2014/main" val="3493207125"/>
                    </a:ext>
                  </a:extLst>
                </a:gridCol>
              </a:tblGrid>
              <a:tr h="597144">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Stress (occurs with coughing, sneezing, laughing, lifting heavy objects, etc.)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Transient (temporary/occasional related to a potentially improvable/reversible cause)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367152"/>
                  </a:ext>
                </a:extLst>
              </a:tr>
              <a:tr h="381000">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Urge (overactive or spastic bladder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(after interviewing resident, we find out he has damage to bladder from radiation treatment – this was not noted in records)</a:t>
                      </a:r>
                      <a:endParaRPr lang="en-US" sz="24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latin typeface="Calibri" panose="020F0502020204030204" pitchFamily="34" charset="0"/>
                          <a:ea typeface="Calibri" panose="020F0502020204030204" pitchFamily="34" charset="0"/>
                          <a:cs typeface="Times New Roman" panose="02020603050405020304" pitchFamily="18" charset="0"/>
                        </a:rPr>
                        <a:t> Functional (can't get to toilet in time due to physical disability) external obstacles, or problems thinking or communicating)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53725"/>
                  </a:ext>
                </a:extLst>
              </a:tr>
              <a:tr h="4824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Mixed (stress incontinence with urgency)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Overflow (due to blocked urethra or weak bladder muscles)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237529"/>
                  </a:ext>
                </a:extLst>
              </a:tr>
              <a:tr h="345619">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None of the Above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523833"/>
                  </a:ext>
                </a:extLst>
              </a:tr>
            </a:tbl>
          </a:graphicData>
        </a:graphic>
      </p:graphicFrame>
    </p:spTree>
    <p:extLst>
      <p:ext uri="{BB962C8B-B14F-4D97-AF65-F5344CB8AC3E}">
        <p14:creationId xmlns:p14="http://schemas.microsoft.com/office/powerpoint/2010/main" val="2067164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1131643"/>
            <a:ext cx="11506199" cy="809625"/>
          </a:xfrm>
        </p:spPr>
        <p:txBody>
          <a:bodyPr>
            <a:normAutofit fontScale="90000"/>
          </a:bodyPr>
          <a:lstStyle/>
          <a:p>
            <a:r>
              <a:rPr lang="en-US" sz="3600" dirty="0"/>
              <a:t>:</a:t>
            </a:r>
            <a:br>
              <a:rPr lang="en-US" sz="3600" dirty="0"/>
            </a:br>
            <a:br>
              <a:rPr lang="en-US" sz="3600" dirty="0"/>
            </a:br>
            <a:br>
              <a:rPr lang="en-US" sz="3600" dirty="0"/>
            </a:br>
            <a:r>
              <a:rPr lang="en-US" sz="3100" dirty="0"/>
              <a:t>Medications (review by consultant pharmacist)</a:t>
            </a:r>
            <a:br>
              <a:rPr lang="en-US" sz="3100" dirty="0"/>
            </a:br>
            <a:r>
              <a:rPr lang="en-US" sz="3100" dirty="0"/>
              <a:t>Diuretics can cause urge incontinence and anticholinergics can cause overflow incontinence. Check all from medication administration record and preadmission records (if new admission) that apply:</a:t>
            </a:r>
            <a:br>
              <a:rPr lang="en-US" sz="3100" dirty="0"/>
            </a:br>
            <a:br>
              <a:rPr lang="en-US" sz="3600" dirty="0"/>
            </a:br>
            <a:br>
              <a:rPr lang="en-US" sz="3600" dirty="0"/>
            </a:br>
            <a:br>
              <a:rPr lang="en-US" sz="5400" dirty="0"/>
            </a:br>
            <a:endParaRPr lang="en-US" sz="5400" dirty="0"/>
          </a:p>
        </p:txBody>
      </p:sp>
      <p:sp>
        <p:nvSpPr>
          <p:cNvPr id="3" name="Text Placeholder 2"/>
          <p:cNvSpPr>
            <a:spLocks noGrp="1"/>
          </p:cNvSpPr>
          <p:nvPr>
            <p:ph type="body" sz="quarter" idx="4294967295"/>
          </p:nvPr>
        </p:nvSpPr>
        <p:spPr>
          <a:xfrm>
            <a:off x="719797" y="1536456"/>
            <a:ext cx="10972800" cy="4476750"/>
          </a:xfrm>
        </p:spPr>
        <p:txBody>
          <a:bodyPr>
            <a:noAutofit/>
          </a:bodyPr>
          <a:lstStyle/>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1800" b="1" dirty="0"/>
          </a:p>
          <a:p>
            <a:pPr marL="457200" lvl="1" indent="0">
              <a:lnSpc>
                <a:spcPct val="80000"/>
              </a:lnSpc>
              <a:spcBef>
                <a:spcPts val="1000"/>
              </a:spcBef>
              <a:buNone/>
            </a:pPr>
            <a:r>
              <a:rPr lang="en-US" sz="1800" b="1" dirty="0"/>
              <a:t>Supporting Documentation</a:t>
            </a:r>
          </a:p>
          <a:p>
            <a:pPr marL="457200" lvl="1" indent="0">
              <a:lnSpc>
                <a:spcPct val="80000"/>
              </a:lnSpc>
              <a:spcBef>
                <a:spcPts val="1000"/>
              </a:spcBef>
              <a:buNone/>
            </a:pPr>
            <a:r>
              <a:rPr lang="en-US" sz="1800" dirty="0"/>
              <a:t>Document </a:t>
            </a:r>
            <a:r>
              <a:rPr lang="en-US" sz="1800" b="1" dirty="0">
                <a:solidFill>
                  <a:schemeClr val="accent2"/>
                </a:solidFill>
              </a:rPr>
              <a:t>reason</a:t>
            </a:r>
            <a:r>
              <a:rPr lang="en-US" sz="1800" dirty="0"/>
              <a:t> for checking any items above, including the location, date, and source (if applicable) of the information:</a:t>
            </a:r>
          </a:p>
          <a:p>
            <a:pPr marL="457200" lvl="1" indent="0">
              <a:lnSpc>
                <a:spcPct val="80000"/>
              </a:lnSpc>
              <a:spcBef>
                <a:spcPts val="0"/>
              </a:spcBef>
              <a:buNone/>
            </a:pPr>
            <a:r>
              <a:rPr lang="en-US" sz="1800" dirty="0">
                <a:solidFill>
                  <a:schemeClr val="accent2"/>
                </a:solidFill>
              </a:rPr>
              <a:t>Investigate use of medication and potential side effects that may contribute to incontinence.  </a:t>
            </a:r>
          </a:p>
          <a:p>
            <a:pPr marL="457200" lvl="1" indent="0">
              <a:lnSpc>
                <a:spcPct val="80000"/>
              </a:lnSpc>
              <a:spcBef>
                <a:spcPts val="0"/>
              </a:spcBef>
              <a:buNone/>
            </a:pPr>
            <a:r>
              <a:rPr lang="en-US" sz="1800" dirty="0">
                <a:solidFill>
                  <a:schemeClr val="accent2"/>
                </a:solidFill>
              </a:rPr>
              <a:t>Are they new medications?  What are the potential side effects?  Interview of resident will likely be </a:t>
            </a:r>
          </a:p>
          <a:p>
            <a:pPr marL="457200" lvl="1" indent="0">
              <a:lnSpc>
                <a:spcPct val="80000"/>
              </a:lnSpc>
              <a:spcBef>
                <a:spcPts val="0"/>
              </a:spcBef>
              <a:buNone/>
            </a:pPr>
            <a:r>
              <a:rPr lang="en-US" sz="1800" dirty="0">
                <a:solidFill>
                  <a:schemeClr val="accent2"/>
                </a:solidFill>
              </a:rPr>
              <a:t>necessary.</a:t>
            </a:r>
            <a:endParaRPr lang="en-US" sz="3200" dirty="0">
              <a:solidFill>
                <a:schemeClr val="accent2"/>
              </a:solidFill>
            </a:endParaRPr>
          </a:p>
          <a:p>
            <a:pPr marL="457200" lvl="1" indent="0">
              <a:lnSpc>
                <a:spcPct val="80000"/>
              </a:lnSpc>
              <a:spcBef>
                <a:spcPts val="1000"/>
              </a:spcBef>
              <a:buNone/>
            </a:pPr>
            <a:endParaRPr lang="en-US" sz="3200" dirty="0"/>
          </a:p>
        </p:txBody>
      </p:sp>
      <p:graphicFrame>
        <p:nvGraphicFramePr>
          <p:cNvPr id="4" name="Table 3">
            <a:extLst>
              <a:ext uri="{FF2B5EF4-FFF2-40B4-BE49-F238E27FC236}">
                <a16:creationId xmlns:a16="http://schemas.microsoft.com/office/drawing/2014/main" id="{B3470172-68BB-EC1F-FBC4-CE290EDB1BB1}"/>
              </a:ext>
            </a:extLst>
          </p:cNvPr>
          <p:cNvGraphicFramePr>
            <a:graphicFrameLocks noGrp="1"/>
          </p:cNvGraphicFramePr>
          <p:nvPr>
            <p:extLst>
              <p:ext uri="{D42A27DB-BD31-4B8C-83A1-F6EECF244321}">
                <p14:modId xmlns:p14="http://schemas.microsoft.com/office/powerpoint/2010/main" val="3521735618"/>
              </p:ext>
            </p:extLst>
          </p:nvPr>
        </p:nvGraphicFramePr>
        <p:xfrm>
          <a:off x="914400" y="2133600"/>
          <a:ext cx="9677400" cy="2563371"/>
        </p:xfrm>
        <a:graphic>
          <a:graphicData uri="http://schemas.openxmlformats.org/drawingml/2006/table">
            <a:tbl>
              <a:tblPr firstRow="1" firstCol="1" bandRow="1"/>
              <a:tblGrid>
                <a:gridCol w="4838700">
                  <a:extLst>
                    <a:ext uri="{9D8B030D-6E8A-4147-A177-3AD203B41FA5}">
                      <a16:colId xmlns:a16="http://schemas.microsoft.com/office/drawing/2014/main" val="3672235121"/>
                    </a:ext>
                  </a:extLst>
                </a:gridCol>
                <a:gridCol w="4838700">
                  <a:extLst>
                    <a:ext uri="{9D8B030D-6E8A-4147-A177-3AD203B41FA5}">
                      <a16:colId xmlns:a16="http://schemas.microsoft.com/office/drawing/2014/main" val="248106137"/>
                    </a:ext>
                  </a:extLst>
                </a:gridCol>
              </a:tblGrid>
              <a:tr h="245957">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latin typeface="Calibri" panose="020F0502020204030204" pitchFamily="34" charset="0"/>
                          <a:ea typeface="Calibri" panose="020F0502020204030204" pitchFamily="34" charset="0"/>
                          <a:cs typeface="Times New Roman" panose="02020603050405020304" pitchFamily="18" charset="0"/>
                        </a:rPr>
                        <a:t> Diuretics (N0410G) - can cause urge incontinence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Antipsychotics (N0410A) (Anticholinergic)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312287"/>
                  </a:ext>
                </a:extLst>
              </a:tr>
              <a:tr h="2459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Sedative hypnotics (N0410B, N0410D)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Antidepressants (N0410C) (Anticholinergic)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872493"/>
                  </a:ext>
                </a:extLst>
              </a:tr>
              <a:tr h="462733">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Parkinson's medications (except Sinemet and Deprenyl)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Opioids (N0410H)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500863"/>
                  </a:ext>
                </a:extLst>
              </a:tr>
              <a:tr h="2459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Disopyramide (Anticholinergic)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Drugs that stimulate or block sympathetic nervous system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958783"/>
                  </a:ext>
                </a:extLst>
              </a:tr>
              <a:tr h="249066">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Antispasmodics (Anticholinergic)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latin typeface="Calibri" panose="020F0502020204030204" pitchFamily="34" charset="0"/>
                          <a:ea typeface="Calibri" panose="020F0502020204030204" pitchFamily="34" charset="0"/>
                          <a:cs typeface="Times New Roman" panose="02020603050405020304" pitchFamily="18" charset="0"/>
                        </a:rPr>
                        <a:t> Antihistamines (Anticholinergic)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620204"/>
                  </a:ext>
                </a:extLst>
              </a:tr>
              <a:tr h="197186">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latin typeface="Calibri" panose="020F0502020204030204" pitchFamily="34" charset="0"/>
                          <a:ea typeface="Calibri" panose="020F0502020204030204" pitchFamily="34" charset="0"/>
                          <a:cs typeface="Times New Roman" panose="02020603050405020304" pitchFamily="18" charset="0"/>
                        </a:rPr>
                        <a:t> Calcium channel blockers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None of the Above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303124"/>
                  </a:ext>
                </a:extLst>
              </a:tr>
            </a:tbl>
          </a:graphicData>
        </a:graphic>
      </p:graphicFrame>
    </p:spTree>
    <p:extLst>
      <p:ext uri="{BB962C8B-B14F-4D97-AF65-F5344CB8AC3E}">
        <p14:creationId xmlns:p14="http://schemas.microsoft.com/office/powerpoint/2010/main" val="4263228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523868"/>
            <a:ext cx="11506199" cy="809625"/>
          </a:xfrm>
        </p:spPr>
        <p:txBody>
          <a:bodyPr>
            <a:normAutofit fontScale="90000"/>
          </a:bodyPr>
          <a:lstStyle/>
          <a:p>
            <a:r>
              <a:rPr lang="en-US" sz="3600" dirty="0"/>
              <a:t>Use of indwelling catheter (H0100):</a:t>
            </a:r>
            <a:br>
              <a:rPr lang="en-US" sz="3600" dirty="0"/>
            </a:br>
            <a:r>
              <a:rPr lang="en-US" sz="3600" dirty="0"/>
              <a:t>Check all that apply:</a:t>
            </a:r>
          </a:p>
        </p:txBody>
      </p:sp>
      <p:sp>
        <p:nvSpPr>
          <p:cNvPr id="3" name="Text Placeholder 2"/>
          <p:cNvSpPr>
            <a:spLocks noGrp="1"/>
          </p:cNvSpPr>
          <p:nvPr>
            <p:ph type="body" sz="quarter" idx="4294967295"/>
          </p:nvPr>
        </p:nvSpPr>
        <p:spPr>
          <a:xfrm>
            <a:off x="362829" y="1524000"/>
            <a:ext cx="10972800" cy="4476750"/>
          </a:xfrm>
        </p:spPr>
        <p:txBody>
          <a:bodyPr>
            <a:noAutofit/>
          </a:bodyPr>
          <a:lstStyle/>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1800" b="1" dirty="0"/>
          </a:p>
          <a:p>
            <a:pPr marL="457200" lvl="1" indent="0">
              <a:lnSpc>
                <a:spcPct val="80000"/>
              </a:lnSpc>
              <a:spcBef>
                <a:spcPts val="1000"/>
              </a:spcBef>
              <a:buNone/>
            </a:pPr>
            <a:r>
              <a:rPr lang="en-US" sz="1800" b="1" dirty="0"/>
              <a:t>Supporting Documentation</a:t>
            </a:r>
          </a:p>
          <a:p>
            <a:pPr marL="457200" lvl="1" indent="0">
              <a:lnSpc>
                <a:spcPct val="80000"/>
              </a:lnSpc>
              <a:spcBef>
                <a:spcPts val="1000"/>
              </a:spcBef>
              <a:buNone/>
            </a:pPr>
            <a:r>
              <a:rPr lang="en-US" sz="1800" dirty="0"/>
              <a:t>Document </a:t>
            </a:r>
            <a:r>
              <a:rPr lang="en-US" sz="1800" b="1" dirty="0">
                <a:solidFill>
                  <a:schemeClr val="accent2"/>
                </a:solidFill>
              </a:rPr>
              <a:t>reason</a:t>
            </a:r>
            <a:r>
              <a:rPr lang="en-US" sz="1800" dirty="0"/>
              <a:t> for checking any items above, including the location, date, and source (if applicable) of the information:</a:t>
            </a:r>
          </a:p>
          <a:p>
            <a:pPr marL="457200" lvl="1" indent="0">
              <a:lnSpc>
                <a:spcPct val="80000"/>
              </a:lnSpc>
              <a:spcBef>
                <a:spcPts val="1000"/>
              </a:spcBef>
              <a:buNone/>
            </a:pPr>
            <a:r>
              <a:rPr lang="en-US" sz="3200" dirty="0">
                <a:solidFill>
                  <a:schemeClr val="accent2"/>
                </a:solidFill>
              </a:rPr>
              <a:t>n/a</a:t>
            </a:r>
          </a:p>
          <a:p>
            <a:pPr marL="457200" lvl="1" indent="0">
              <a:lnSpc>
                <a:spcPct val="80000"/>
              </a:lnSpc>
              <a:spcBef>
                <a:spcPts val="1000"/>
              </a:spcBef>
              <a:buNone/>
            </a:pPr>
            <a:endParaRPr lang="en-US" sz="3200" dirty="0"/>
          </a:p>
        </p:txBody>
      </p:sp>
      <p:graphicFrame>
        <p:nvGraphicFramePr>
          <p:cNvPr id="5" name="Table 4">
            <a:extLst>
              <a:ext uri="{FF2B5EF4-FFF2-40B4-BE49-F238E27FC236}">
                <a16:creationId xmlns:a16="http://schemas.microsoft.com/office/drawing/2014/main" id="{A58B8C6E-2CCE-57E1-94F2-29B6E100E166}"/>
              </a:ext>
            </a:extLst>
          </p:cNvPr>
          <p:cNvGraphicFramePr>
            <a:graphicFrameLocks noGrp="1"/>
          </p:cNvGraphicFramePr>
          <p:nvPr>
            <p:extLst>
              <p:ext uri="{D42A27DB-BD31-4B8C-83A1-F6EECF244321}">
                <p14:modId xmlns:p14="http://schemas.microsoft.com/office/powerpoint/2010/main" val="733750356"/>
              </p:ext>
            </p:extLst>
          </p:nvPr>
        </p:nvGraphicFramePr>
        <p:xfrm>
          <a:off x="719796" y="1828800"/>
          <a:ext cx="10100604" cy="2362200"/>
        </p:xfrm>
        <a:graphic>
          <a:graphicData uri="http://schemas.openxmlformats.org/drawingml/2006/table">
            <a:tbl>
              <a:tblPr firstRow="1" firstCol="1" bandRow="1"/>
              <a:tblGrid>
                <a:gridCol w="5050302">
                  <a:extLst>
                    <a:ext uri="{9D8B030D-6E8A-4147-A177-3AD203B41FA5}">
                      <a16:colId xmlns:a16="http://schemas.microsoft.com/office/drawing/2014/main" val="1199846891"/>
                    </a:ext>
                  </a:extLst>
                </a:gridCol>
                <a:gridCol w="5050302">
                  <a:extLst>
                    <a:ext uri="{9D8B030D-6E8A-4147-A177-3AD203B41FA5}">
                      <a16:colId xmlns:a16="http://schemas.microsoft.com/office/drawing/2014/main" val="1717151389"/>
                    </a:ext>
                  </a:extLst>
                </a:gridCol>
              </a:tblGrid>
              <a:tr h="99060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Coma (B0100, H0100)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Need for exact measurement of urine output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537617"/>
                  </a:ext>
                </a:extLst>
              </a:tr>
              <a:tr h="68580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Terminal illness (O0100K, H0100)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History of inability to void after catheter removal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09942"/>
                  </a:ext>
                </a:extLst>
              </a:tr>
              <a:tr h="68580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Stage 3 or 4 pressure ulcer in area affected by incontinence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chemeClr val="accent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X</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None of the Above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968385"/>
                  </a:ext>
                </a:extLst>
              </a:tr>
            </a:tbl>
          </a:graphicData>
        </a:graphic>
      </p:graphicFrame>
    </p:spTree>
    <p:extLst>
      <p:ext uri="{BB962C8B-B14F-4D97-AF65-F5344CB8AC3E}">
        <p14:creationId xmlns:p14="http://schemas.microsoft.com/office/powerpoint/2010/main" val="219990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09600" y="914400"/>
            <a:ext cx="10972800" cy="5486400"/>
          </a:xfrm>
        </p:spPr>
        <p:txBody>
          <a:bodyPr>
            <a:noAutofit/>
          </a:bodyPr>
          <a:lstStyle/>
          <a:p>
            <a:pPr marL="457200" lvl="1" indent="0">
              <a:lnSpc>
                <a:spcPct val="80000"/>
              </a:lnSpc>
              <a:spcBef>
                <a:spcPts val="1000"/>
              </a:spcBef>
              <a:buNone/>
            </a:pPr>
            <a:r>
              <a:rPr lang="en-US" sz="3200" b="1" dirty="0"/>
              <a:t>Input from resident and/or family/representative regarding the care area </a:t>
            </a:r>
          </a:p>
          <a:p>
            <a:pPr marL="457200" lvl="1" indent="0">
              <a:lnSpc>
                <a:spcPct val="80000"/>
              </a:lnSpc>
              <a:spcBef>
                <a:spcPts val="1000"/>
              </a:spcBef>
              <a:buNone/>
            </a:pPr>
            <a:r>
              <a:rPr lang="en-US" sz="3200" dirty="0"/>
              <a:t>Resident/Family/Representative Input:  </a:t>
            </a:r>
          </a:p>
          <a:p>
            <a:pPr marL="457200" lvl="1" indent="0">
              <a:lnSpc>
                <a:spcPct val="80000"/>
              </a:lnSpc>
              <a:spcBef>
                <a:spcPts val="1000"/>
              </a:spcBef>
              <a:buNone/>
            </a:pPr>
            <a:r>
              <a:rPr lang="en-US" sz="3200" dirty="0">
                <a:solidFill>
                  <a:schemeClr val="accent2"/>
                </a:solidFill>
              </a:rPr>
              <a:t>Document history of your comprehensive assessment, interviews, etc..  What are they telling you about the problem?</a:t>
            </a:r>
          </a:p>
          <a:p>
            <a:pPr marL="457200" lvl="1" indent="0">
              <a:lnSpc>
                <a:spcPct val="80000"/>
              </a:lnSpc>
              <a:spcBef>
                <a:spcPts val="1000"/>
              </a:spcBef>
              <a:buNone/>
            </a:pPr>
            <a:endParaRPr lang="en-US" sz="3200" dirty="0">
              <a:solidFill>
                <a:srgbClr val="FF0000"/>
              </a:solidFill>
            </a:endParaRPr>
          </a:p>
          <a:p>
            <a:pPr marL="457200" lvl="1" indent="0">
              <a:lnSpc>
                <a:spcPct val="80000"/>
              </a:lnSpc>
              <a:spcBef>
                <a:spcPts val="1000"/>
              </a:spcBef>
              <a:buNone/>
            </a:pPr>
            <a:r>
              <a:rPr lang="en-US" sz="3200" b="1" dirty="0"/>
              <a:t>Document any questions/comments/concerns/preferences/</a:t>
            </a:r>
          </a:p>
          <a:p>
            <a:pPr marL="457200" lvl="1" indent="0">
              <a:lnSpc>
                <a:spcPct val="80000"/>
              </a:lnSpc>
              <a:spcBef>
                <a:spcPts val="1000"/>
              </a:spcBef>
              <a:buNone/>
            </a:pPr>
            <a:r>
              <a:rPr lang="en-US" sz="3200" b="1" dirty="0"/>
              <a:t>suggestions regarding the care area:</a:t>
            </a:r>
          </a:p>
          <a:p>
            <a:pPr marL="457200" lvl="1" indent="0">
              <a:lnSpc>
                <a:spcPct val="80000"/>
              </a:lnSpc>
              <a:spcBef>
                <a:spcPts val="1000"/>
              </a:spcBef>
              <a:buNone/>
            </a:pPr>
            <a:r>
              <a:rPr lang="en-US" sz="3200" dirty="0">
                <a:solidFill>
                  <a:schemeClr val="accent2"/>
                </a:solidFill>
              </a:rPr>
              <a:t>Ensure you obtain information about res concerns, preferences.  This will assist in person-centered CP!</a:t>
            </a:r>
          </a:p>
          <a:p>
            <a:pPr marL="457200" lvl="1" indent="0">
              <a:lnSpc>
                <a:spcPct val="80000"/>
              </a:lnSpc>
              <a:spcBef>
                <a:spcPts val="1000"/>
              </a:spcBef>
              <a:buNone/>
            </a:pPr>
            <a:endParaRPr lang="en-US" sz="3200" dirty="0">
              <a:solidFill>
                <a:srgbClr val="FF0000"/>
              </a:solidFill>
            </a:endParaRPr>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p:txBody>
      </p:sp>
    </p:spTree>
    <p:extLst>
      <p:ext uri="{BB962C8B-B14F-4D97-AF65-F5344CB8AC3E}">
        <p14:creationId xmlns:p14="http://schemas.microsoft.com/office/powerpoint/2010/main" val="3040859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28600" y="381000"/>
            <a:ext cx="10972800" cy="5562600"/>
          </a:xfrm>
        </p:spPr>
        <p:txBody>
          <a:bodyPr>
            <a:noAutofit/>
          </a:bodyPr>
          <a:lstStyle/>
          <a:p>
            <a:pPr marL="457200" lvl="1" indent="0">
              <a:lnSpc>
                <a:spcPct val="80000"/>
              </a:lnSpc>
              <a:spcBef>
                <a:spcPts val="1000"/>
              </a:spcBef>
              <a:buNone/>
            </a:pPr>
            <a:r>
              <a:rPr lang="en-US" sz="3200" b="1" dirty="0"/>
              <a:t>Analysis of Findings</a:t>
            </a:r>
          </a:p>
          <a:p>
            <a:pPr marL="457200" lvl="1" indent="0">
              <a:lnSpc>
                <a:spcPct val="80000"/>
              </a:lnSpc>
              <a:spcBef>
                <a:spcPts val="1000"/>
              </a:spcBef>
              <a:buNone/>
            </a:pPr>
            <a:r>
              <a:rPr lang="en-US" sz="3200" dirty="0"/>
              <a:t>Review indicators and supporting documentation and draw conclusions:  </a:t>
            </a:r>
          </a:p>
          <a:p>
            <a:pPr marL="457200" lvl="1" indent="0">
              <a:lnSpc>
                <a:spcPct val="80000"/>
              </a:lnSpc>
              <a:spcBef>
                <a:spcPts val="1000"/>
              </a:spcBef>
              <a:buNone/>
            </a:pPr>
            <a:r>
              <a:rPr lang="en-US" sz="3200" dirty="0">
                <a:solidFill>
                  <a:schemeClr val="accent2"/>
                </a:solidFill>
              </a:rPr>
              <a:t>Review all the data you have collected and documented in the CAA process.  Draw conclusions and use all the factors to develop problem statement, </a:t>
            </a:r>
            <a:r>
              <a:rPr lang="en-US" sz="3200" i="1" dirty="0">
                <a:solidFill>
                  <a:schemeClr val="accent2"/>
                </a:solidFill>
              </a:rPr>
              <a:t>measurable</a:t>
            </a:r>
            <a:r>
              <a:rPr lang="en-US" sz="3200" dirty="0">
                <a:solidFill>
                  <a:schemeClr val="accent2"/>
                </a:solidFill>
              </a:rPr>
              <a:t> goals and interventions to support your comprehensive CA assessment findings.  Include your summary analysis here.</a:t>
            </a:r>
            <a:endParaRPr lang="en-US" sz="3200" b="1" dirty="0">
              <a:solidFill>
                <a:schemeClr val="accent2"/>
              </a:solidFill>
            </a:endParaRPr>
          </a:p>
          <a:p>
            <a:pPr marL="457200" lvl="1" indent="0">
              <a:lnSpc>
                <a:spcPct val="80000"/>
              </a:lnSpc>
              <a:spcBef>
                <a:spcPts val="1000"/>
              </a:spcBef>
              <a:buNone/>
            </a:pPr>
            <a:r>
              <a:rPr lang="en-US" sz="3200" b="1" dirty="0"/>
              <a:t>Care Plan Considerations</a:t>
            </a:r>
          </a:p>
          <a:p>
            <a:pPr marL="457200" lvl="1" indent="0">
              <a:lnSpc>
                <a:spcPct val="80000"/>
              </a:lnSpc>
              <a:spcBef>
                <a:spcPts val="1000"/>
              </a:spcBef>
              <a:buNone/>
            </a:pPr>
            <a:r>
              <a:rPr lang="en-US" sz="3200" dirty="0"/>
              <a:t>Care Plan Decision:</a:t>
            </a:r>
          </a:p>
          <a:p>
            <a:pPr marL="457200" lvl="1" indent="0">
              <a:lnSpc>
                <a:spcPct val="80000"/>
              </a:lnSpc>
              <a:spcBef>
                <a:spcPts val="1000"/>
              </a:spcBef>
              <a:buNone/>
            </a:pPr>
            <a:r>
              <a:rPr lang="en-US" sz="3200" dirty="0">
                <a:solidFill>
                  <a:schemeClr val="accent2"/>
                </a:solidFill>
                <a:highlight>
                  <a:srgbClr val="FFFF00"/>
                </a:highlight>
              </a:rPr>
              <a:t>Yes</a:t>
            </a:r>
            <a:r>
              <a:rPr lang="en-US" sz="3200" dirty="0"/>
              <a:t> / No</a:t>
            </a:r>
          </a:p>
          <a:p>
            <a:pPr marL="457200" lvl="1" indent="0">
              <a:lnSpc>
                <a:spcPct val="80000"/>
              </a:lnSpc>
              <a:spcBef>
                <a:spcPts val="1000"/>
              </a:spcBef>
              <a:buNone/>
            </a:pPr>
            <a:r>
              <a:rPr lang="en-US" sz="3200" dirty="0"/>
              <a:t>Document reason(s) care plan will/will not be developed: n/a</a:t>
            </a:r>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p:txBody>
      </p:sp>
    </p:spTree>
    <p:extLst>
      <p:ext uri="{BB962C8B-B14F-4D97-AF65-F5344CB8AC3E}">
        <p14:creationId xmlns:p14="http://schemas.microsoft.com/office/powerpoint/2010/main" val="208362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4BE8B6-21C3-5A6E-A77B-03B6534D391B}"/>
              </a:ext>
            </a:extLst>
          </p:cNvPr>
          <p:cNvSpPr txBox="1"/>
          <p:nvPr/>
        </p:nvSpPr>
        <p:spPr>
          <a:xfrm>
            <a:off x="685800" y="457200"/>
            <a:ext cx="10591800" cy="4770537"/>
          </a:xfrm>
          <a:prstGeom prst="rect">
            <a:avLst/>
          </a:prstGeom>
          <a:noFill/>
        </p:spPr>
        <p:txBody>
          <a:bodyPr wrap="square">
            <a:spAutoFit/>
          </a:bodyPr>
          <a:lstStyle/>
          <a:p>
            <a:r>
              <a:rPr lang="en-US" sz="4900" b="1" dirty="0">
                <a:latin typeface="Calibri Light" panose="020F0302020204030204" pitchFamily="34" charset="0"/>
                <a:cs typeface="Calibri Light" panose="020F0302020204030204" pitchFamily="34" charset="0"/>
              </a:rPr>
              <a:t>Session Objectives</a:t>
            </a:r>
          </a:p>
          <a:p>
            <a:endParaRPr lang="en-US" sz="3200" dirty="0"/>
          </a:p>
          <a:p>
            <a:pPr marL="457200" indent="-457200">
              <a:buFont typeface="Arial" panose="020B0604020202020204" pitchFamily="34" charset="0"/>
              <a:buChar char="•"/>
            </a:pPr>
            <a:r>
              <a:rPr lang="en-US" sz="3200" dirty="0"/>
              <a:t>Participants will be familiar with Regulatory/RAI Manual Requirements &amp; CAA Purpose</a:t>
            </a:r>
          </a:p>
          <a:p>
            <a:pPr marL="457200" indent="-457200">
              <a:buFont typeface="Arial" panose="020B0604020202020204" pitchFamily="34" charset="0"/>
              <a:buChar char="•"/>
            </a:pPr>
            <a:r>
              <a:rPr lang="en-US" sz="3200" dirty="0"/>
              <a:t>Participants will understand and apply the CAA Process</a:t>
            </a:r>
          </a:p>
          <a:p>
            <a:pPr marL="457200" indent="-457200">
              <a:buFont typeface="Arial" panose="020B0604020202020204" pitchFamily="34" charset="0"/>
              <a:buChar char="•"/>
            </a:pPr>
            <a:r>
              <a:rPr lang="en-US" sz="3200" dirty="0"/>
              <a:t>Participants will be able to comprehensively complete CAA Assessments </a:t>
            </a:r>
          </a:p>
          <a:p>
            <a:pPr marL="457200" indent="-457200">
              <a:buFont typeface="Arial" panose="020B0604020202020204" pitchFamily="34" charset="0"/>
              <a:buChar char="•"/>
            </a:pPr>
            <a:r>
              <a:rPr lang="en-US" sz="3200" dirty="0"/>
              <a:t>Participants will examine and understand the relationship and process from MDS → CAA → Care Plan completion</a:t>
            </a:r>
          </a:p>
        </p:txBody>
      </p:sp>
    </p:spTree>
    <p:extLst>
      <p:ext uri="{BB962C8B-B14F-4D97-AF65-F5344CB8AC3E}">
        <p14:creationId xmlns:p14="http://schemas.microsoft.com/office/powerpoint/2010/main" val="280095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57200" y="685800"/>
            <a:ext cx="10972800" cy="5562600"/>
          </a:xfrm>
        </p:spPr>
        <p:txBody>
          <a:bodyPr>
            <a:noAutofit/>
          </a:bodyPr>
          <a:lstStyle/>
          <a:p>
            <a:pPr marL="457200" lvl="1" indent="0">
              <a:lnSpc>
                <a:spcPct val="80000"/>
              </a:lnSpc>
              <a:spcBef>
                <a:spcPts val="1000"/>
              </a:spcBef>
              <a:buNone/>
            </a:pPr>
            <a:endParaRPr lang="en-US" sz="3200" dirty="0"/>
          </a:p>
          <a:p>
            <a:pPr marL="457200" lvl="1" indent="0">
              <a:lnSpc>
                <a:spcPct val="80000"/>
              </a:lnSpc>
              <a:spcBef>
                <a:spcPts val="1000"/>
              </a:spcBef>
              <a:buNone/>
            </a:pPr>
            <a:r>
              <a:rPr lang="en-US" sz="3200" b="1" dirty="0"/>
              <a:t>Referrals</a:t>
            </a:r>
          </a:p>
          <a:p>
            <a:pPr marL="457200" lvl="1" indent="0">
              <a:lnSpc>
                <a:spcPct val="80000"/>
              </a:lnSpc>
              <a:spcBef>
                <a:spcPts val="1000"/>
              </a:spcBef>
              <a:buNone/>
            </a:pPr>
            <a:r>
              <a:rPr lang="en-US" sz="3200" dirty="0"/>
              <a:t>Referral(s) to another discipline(s) is warranted (to whom and why):  </a:t>
            </a:r>
          </a:p>
          <a:p>
            <a:pPr marL="457200" lvl="1" indent="0">
              <a:lnSpc>
                <a:spcPct val="80000"/>
              </a:lnSpc>
              <a:spcBef>
                <a:spcPts val="1000"/>
              </a:spcBef>
              <a:buNone/>
            </a:pPr>
            <a:endParaRPr lang="en-US" sz="3200" dirty="0"/>
          </a:p>
          <a:p>
            <a:pPr marL="457200" lvl="1" indent="0">
              <a:lnSpc>
                <a:spcPct val="80000"/>
              </a:lnSpc>
              <a:spcBef>
                <a:spcPts val="1000"/>
              </a:spcBef>
              <a:buNone/>
            </a:pPr>
            <a:r>
              <a:rPr lang="en-US" sz="3200" dirty="0">
                <a:solidFill>
                  <a:schemeClr val="accent2"/>
                </a:solidFill>
              </a:rPr>
              <a:t>What have you discovered from your assessment and interviews?  Consider this case -  therapy is needed, perhaps urology (discuss with provider) is needed as well.  </a:t>
            </a:r>
          </a:p>
          <a:p>
            <a:pPr marL="457200" lvl="1" indent="0">
              <a:lnSpc>
                <a:spcPct val="80000"/>
              </a:lnSpc>
              <a:spcBef>
                <a:spcPts val="1000"/>
              </a:spcBef>
              <a:buNone/>
            </a:pPr>
            <a:r>
              <a:rPr lang="en-US" sz="3200" dirty="0">
                <a:solidFill>
                  <a:schemeClr val="accent2"/>
                </a:solidFill>
              </a:rPr>
              <a:t>General statement should be documented here to note the discipline(s) warranted along with the rationale</a:t>
            </a:r>
          </a:p>
          <a:p>
            <a:pPr marL="457200" lvl="1" indent="0">
              <a:lnSpc>
                <a:spcPct val="80000"/>
              </a:lnSpc>
              <a:spcBef>
                <a:spcPts val="1000"/>
              </a:spcBef>
              <a:buNone/>
            </a:pPr>
            <a:endParaRPr lang="en-US" sz="3200" dirty="0">
              <a:solidFill>
                <a:srgbClr val="FF0000"/>
              </a:solidFill>
            </a:endParaRPr>
          </a:p>
          <a:p>
            <a:pPr marL="457200" lvl="1" indent="0">
              <a:lnSpc>
                <a:spcPct val="80000"/>
              </a:lnSpc>
              <a:spcBef>
                <a:spcPts val="1000"/>
              </a:spcBef>
              <a:buNone/>
            </a:pPr>
            <a:r>
              <a:rPr lang="en-US" sz="3200" dirty="0"/>
              <a:t>Soooooo……</a:t>
            </a:r>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1800" b="1" dirty="0"/>
          </a:p>
          <a:p>
            <a:pPr marL="457200" lvl="1" indent="0">
              <a:lnSpc>
                <a:spcPct val="80000"/>
              </a:lnSpc>
              <a:spcBef>
                <a:spcPts val="1000"/>
              </a:spcBef>
              <a:buNone/>
            </a:pPr>
            <a:endParaRPr lang="en-US" sz="3200" dirty="0"/>
          </a:p>
          <a:p>
            <a:pPr marL="457200" lvl="1" indent="0">
              <a:lnSpc>
                <a:spcPct val="80000"/>
              </a:lnSpc>
              <a:spcBef>
                <a:spcPts val="1000"/>
              </a:spcBef>
              <a:buNone/>
            </a:pPr>
            <a:endParaRPr lang="en-US" sz="3200" dirty="0"/>
          </a:p>
        </p:txBody>
      </p:sp>
    </p:spTree>
    <p:extLst>
      <p:ext uri="{BB962C8B-B14F-4D97-AF65-F5344CB8AC3E}">
        <p14:creationId xmlns:p14="http://schemas.microsoft.com/office/powerpoint/2010/main" val="3758801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83699"/>
            <a:ext cx="10547350" cy="809625"/>
          </a:xfrm>
        </p:spPr>
        <p:txBody>
          <a:bodyPr>
            <a:normAutofit fontScale="90000"/>
          </a:bodyPr>
          <a:lstStyle/>
          <a:p>
            <a:r>
              <a:rPr lang="en-US" sz="5400" dirty="0"/>
              <a:t>Summary &amp; Key Take-aways</a:t>
            </a:r>
          </a:p>
        </p:txBody>
      </p:sp>
      <p:sp>
        <p:nvSpPr>
          <p:cNvPr id="3" name="Text Placeholder 2"/>
          <p:cNvSpPr>
            <a:spLocks noGrp="1"/>
          </p:cNvSpPr>
          <p:nvPr>
            <p:ph type="body" sz="quarter" idx="4294967295"/>
          </p:nvPr>
        </p:nvSpPr>
        <p:spPr>
          <a:xfrm>
            <a:off x="396875" y="1365298"/>
            <a:ext cx="10972800" cy="5210175"/>
          </a:xfrm>
        </p:spPr>
        <p:txBody>
          <a:bodyPr>
            <a:noAutofit/>
          </a:bodyPr>
          <a:lstStyle/>
          <a:p>
            <a:pPr lvl="1">
              <a:lnSpc>
                <a:spcPct val="80000"/>
              </a:lnSpc>
              <a:spcBef>
                <a:spcPts val="1000"/>
              </a:spcBef>
            </a:pPr>
            <a:r>
              <a:rPr lang="en-US" sz="2800" dirty="0"/>
              <a:t>Comprehensive/holistic assessment is the </a:t>
            </a:r>
            <a:r>
              <a:rPr lang="en-US" sz="2800" b="1" i="1" dirty="0">
                <a:solidFill>
                  <a:schemeClr val="accent2"/>
                </a:solidFill>
              </a:rPr>
              <a:t>starting point </a:t>
            </a:r>
            <a:r>
              <a:rPr lang="en-US" sz="2800" dirty="0"/>
              <a:t>for good clinical critical analysis process, decision making and ultimately for the creation of a comprehensive, person-centered care plan </a:t>
            </a:r>
          </a:p>
          <a:p>
            <a:pPr lvl="1">
              <a:lnSpc>
                <a:spcPct val="80000"/>
              </a:lnSpc>
              <a:spcBef>
                <a:spcPts val="1000"/>
              </a:spcBef>
            </a:pPr>
            <a:r>
              <a:rPr lang="en-US" sz="2800" dirty="0"/>
              <a:t>The CAAs provide a link between the MDS and care plan </a:t>
            </a:r>
          </a:p>
          <a:p>
            <a:pPr lvl="1">
              <a:lnSpc>
                <a:spcPct val="80000"/>
              </a:lnSpc>
              <a:spcBef>
                <a:spcPts val="1000"/>
              </a:spcBef>
            </a:pPr>
            <a:r>
              <a:rPr lang="en-US" sz="2800" dirty="0"/>
              <a:t>If you can write a good, descriptive CAA, person-centered care planning will be much easier</a:t>
            </a:r>
          </a:p>
          <a:p>
            <a:pPr lvl="1">
              <a:lnSpc>
                <a:spcPct val="80000"/>
              </a:lnSpc>
              <a:spcBef>
                <a:spcPts val="1000"/>
              </a:spcBef>
            </a:pPr>
            <a:r>
              <a:rPr lang="en-US" sz="2800" dirty="0"/>
              <a:t>The care plan should be revised on an ongoing basis to reflect changes in the resident and the care that the resident is receiving (whether or not there is an associated CAA)</a:t>
            </a:r>
          </a:p>
          <a:p>
            <a:pPr lvl="1">
              <a:lnSpc>
                <a:spcPct val="80000"/>
              </a:lnSpc>
              <a:spcBef>
                <a:spcPts val="1000"/>
              </a:spcBef>
            </a:pPr>
            <a:r>
              <a:rPr lang="en-US" sz="2800" dirty="0"/>
              <a:t>Ensure that care plans are updated regularly, and do not wait until the next scheduled MDS to do so</a:t>
            </a:r>
          </a:p>
        </p:txBody>
      </p:sp>
    </p:spTree>
    <p:extLst>
      <p:ext uri="{BB962C8B-B14F-4D97-AF65-F5344CB8AC3E}">
        <p14:creationId xmlns:p14="http://schemas.microsoft.com/office/powerpoint/2010/main" val="1805437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Considerations Moving Forward</a:t>
            </a:r>
          </a:p>
        </p:txBody>
      </p:sp>
      <p:graphicFrame>
        <p:nvGraphicFramePr>
          <p:cNvPr id="5" name="Text Placeholder 2">
            <a:extLst>
              <a:ext uri="{FF2B5EF4-FFF2-40B4-BE49-F238E27FC236}">
                <a16:creationId xmlns:a16="http://schemas.microsoft.com/office/drawing/2014/main" id="{9BC49B9A-0AEE-07D8-2569-2C229CDF6BA6}"/>
              </a:ext>
            </a:extLst>
          </p:cNvPr>
          <p:cNvGraphicFramePr/>
          <p:nvPr>
            <p:extLst>
              <p:ext uri="{D42A27DB-BD31-4B8C-83A1-F6EECF244321}">
                <p14:modId xmlns:p14="http://schemas.microsoft.com/office/powerpoint/2010/main" val="1982944033"/>
              </p:ext>
            </p:extLst>
          </p:nvPr>
        </p:nvGraphicFramePr>
        <p:xfrm>
          <a:off x="838200" y="1690688"/>
          <a:ext cx="9756775" cy="431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804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10547350" cy="809625"/>
          </a:xfrm>
        </p:spPr>
        <p:txBody>
          <a:bodyPr>
            <a:normAutofit fontScale="90000"/>
          </a:bodyPr>
          <a:lstStyle/>
          <a:p>
            <a:r>
              <a:rPr lang="en-US" sz="5400" i="1" dirty="0"/>
              <a:t>References/Resources</a:t>
            </a:r>
          </a:p>
        </p:txBody>
      </p:sp>
      <p:sp>
        <p:nvSpPr>
          <p:cNvPr id="3" name="Text Placeholder 2"/>
          <p:cNvSpPr>
            <a:spLocks noGrp="1"/>
          </p:cNvSpPr>
          <p:nvPr>
            <p:ph type="body" sz="quarter" idx="4294967295"/>
          </p:nvPr>
        </p:nvSpPr>
        <p:spPr>
          <a:xfrm>
            <a:off x="685800" y="1600200"/>
            <a:ext cx="10972800" cy="4476750"/>
          </a:xfrm>
        </p:spPr>
        <p:txBody>
          <a:bodyPr>
            <a:noAutofit/>
          </a:bodyPr>
          <a:lstStyle/>
          <a:p>
            <a:pPr marL="228600" indent="-228600">
              <a:lnSpc>
                <a:spcPct val="80000"/>
              </a:lnSpc>
              <a:spcBef>
                <a:spcPts val="1000"/>
              </a:spcBef>
              <a:buFont typeface="Arial" panose="020B0604020202020204" pitchFamily="34" charset="0"/>
              <a:buChar char="•"/>
            </a:pPr>
            <a:r>
              <a:rPr lang="en-US" sz="2800" i="1" dirty="0"/>
              <a:t>Resident Assessment Instrument Manual Chapter 3 (Section V) pg. V1-6 &amp; Chapter 4 pg. 4-1 through 4-32.  MDS Website:</a:t>
            </a:r>
          </a:p>
          <a:p>
            <a:pPr marL="0" indent="0">
              <a:lnSpc>
                <a:spcPct val="80000"/>
              </a:lnSpc>
              <a:spcBef>
                <a:spcPts val="1000"/>
              </a:spcBef>
              <a:buNone/>
            </a:pPr>
            <a:r>
              <a:rPr lang="en-US" sz="2800" i="1" dirty="0">
                <a:hlinkClick r:id="rId2"/>
              </a:rPr>
              <a:t>https://www.cms.gov/Medicare/Quality-Initiatives-Patient-AssessmentInstruments/NursingHomeQualityInits/MDS30RAIManual</a:t>
            </a:r>
            <a:endParaRPr lang="en-US" sz="2800" i="1" dirty="0"/>
          </a:p>
          <a:p>
            <a:pPr marL="228600" indent="-228600">
              <a:lnSpc>
                <a:spcPct val="80000"/>
              </a:lnSpc>
              <a:spcBef>
                <a:spcPts val="1000"/>
              </a:spcBef>
              <a:buFont typeface="Arial" panose="020B0604020202020204" pitchFamily="34" charset="0"/>
              <a:buChar char="•"/>
            </a:pPr>
            <a:r>
              <a:rPr lang="en-US" sz="2800" i="1" dirty="0"/>
              <a:t>State Operations Manual, Appendix P-PP, Survey Guidance to Surveyors:</a:t>
            </a:r>
          </a:p>
          <a:p>
            <a:pPr marL="0" indent="0">
              <a:lnSpc>
                <a:spcPct val="80000"/>
              </a:lnSpc>
              <a:spcBef>
                <a:spcPts val="1000"/>
              </a:spcBef>
              <a:buNone/>
            </a:pPr>
            <a:r>
              <a:rPr lang="en-US" sz="2800" i="1" dirty="0"/>
              <a:t> </a:t>
            </a:r>
            <a:r>
              <a:rPr lang="en-US" sz="2800" i="1" dirty="0">
                <a:hlinkClick r:id="rId3"/>
              </a:rPr>
              <a:t>https://www.cms.gov/medicare/provider-enrollment-and-certification/guidanceforlawsandregulations/downloads/appendix-pp-state-operations-manual.pdf</a:t>
            </a:r>
            <a:endParaRPr lang="en-US" sz="2800" i="1" dirty="0"/>
          </a:p>
          <a:p>
            <a:pPr marL="0" indent="0">
              <a:lnSpc>
                <a:spcPct val="80000"/>
              </a:lnSpc>
              <a:spcBef>
                <a:spcPts val="1000"/>
              </a:spcBef>
              <a:buNone/>
            </a:pPr>
            <a:endParaRPr lang="en-US" sz="3200" i="1" dirty="0"/>
          </a:p>
          <a:p>
            <a:pPr marL="228600" indent="-228600">
              <a:lnSpc>
                <a:spcPct val="80000"/>
              </a:lnSpc>
              <a:spcBef>
                <a:spcPts val="1000"/>
              </a:spcBef>
              <a:buFont typeface="Arial" panose="020B0604020202020204" pitchFamily="34" charset="0"/>
              <a:buChar char="•"/>
            </a:pPr>
            <a:endParaRPr lang="en-US" sz="3200" i="1" dirty="0"/>
          </a:p>
          <a:p>
            <a:pPr marL="228600" indent="-228600">
              <a:lnSpc>
                <a:spcPct val="80000"/>
              </a:lnSpc>
              <a:spcBef>
                <a:spcPts val="1000"/>
              </a:spcBef>
              <a:buFont typeface="Arial" panose="020B0604020202020204" pitchFamily="34" charset="0"/>
              <a:buChar char="•"/>
            </a:pPr>
            <a:endParaRPr lang="en-US" sz="3200" i="1" dirty="0"/>
          </a:p>
          <a:p>
            <a:pPr marL="228600" indent="-228600">
              <a:lnSpc>
                <a:spcPct val="80000"/>
              </a:lnSpc>
              <a:spcBef>
                <a:spcPts val="100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2593198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Please email question….</a:t>
            </a:r>
            <a:r>
              <a:rPr lang="en-US" sz="5400" i="1" dirty="0"/>
              <a:t>Q &amp; As will be shared with all attendees</a:t>
            </a:r>
          </a:p>
        </p:txBody>
      </p:sp>
      <p:sp>
        <p:nvSpPr>
          <p:cNvPr id="3" name="Text Placeholder 2"/>
          <p:cNvSpPr>
            <a:spLocks noGrp="1"/>
          </p:cNvSpPr>
          <p:nvPr>
            <p:ph type="body" sz="quarter" idx="4294967295"/>
          </p:nvPr>
        </p:nvSpPr>
        <p:spPr>
          <a:xfrm>
            <a:off x="-4689" y="2407041"/>
            <a:ext cx="12192000" cy="4476750"/>
          </a:xfrm>
        </p:spPr>
        <p:txBody>
          <a:bodyPr>
            <a:noAutofit/>
          </a:bodyPr>
          <a:lstStyle/>
          <a:p>
            <a:pPr marL="0" indent="0" algn="ctr">
              <a:lnSpc>
                <a:spcPct val="80000"/>
              </a:lnSpc>
              <a:spcBef>
                <a:spcPts val="1000"/>
              </a:spcBef>
              <a:buNone/>
            </a:pPr>
            <a:r>
              <a:rPr lang="en-US" sz="3200" b="1" dirty="0"/>
              <a:t>Julie Smith, BSN, RN, RAC-CT, QCP</a:t>
            </a:r>
          </a:p>
          <a:p>
            <a:pPr marL="0" indent="0" algn="ctr">
              <a:lnSpc>
                <a:spcPct val="80000"/>
              </a:lnSpc>
              <a:spcBef>
                <a:spcPts val="1000"/>
              </a:spcBef>
              <a:buNone/>
            </a:pPr>
            <a:r>
              <a:rPr lang="en-US" sz="3200" dirty="0"/>
              <a:t>Compliance Specialist </a:t>
            </a:r>
          </a:p>
          <a:p>
            <a:pPr marL="0" indent="0" algn="ctr">
              <a:lnSpc>
                <a:spcPct val="80000"/>
              </a:lnSpc>
              <a:spcBef>
                <a:spcPts val="1000"/>
              </a:spcBef>
              <a:buNone/>
            </a:pPr>
            <a:r>
              <a:rPr lang="en-US" sz="3200" dirty="0"/>
              <a:t>T:  267-822-6789 </a:t>
            </a:r>
          </a:p>
          <a:p>
            <a:pPr marL="0" indent="0" algn="ctr">
              <a:lnSpc>
                <a:spcPct val="80000"/>
              </a:lnSpc>
              <a:spcBef>
                <a:spcPts val="1000"/>
              </a:spcBef>
              <a:buNone/>
            </a:pPr>
            <a:r>
              <a:rPr lang="en-US" sz="3200" dirty="0"/>
              <a:t>E: smith@fsainfo.org</a:t>
            </a:r>
          </a:p>
        </p:txBody>
      </p:sp>
    </p:spTree>
    <p:extLst>
      <p:ext uri="{BB962C8B-B14F-4D97-AF65-F5344CB8AC3E}">
        <p14:creationId xmlns:p14="http://schemas.microsoft.com/office/powerpoint/2010/main" val="33610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a:t>Background CAAs &amp; Care Planning</a:t>
            </a:r>
          </a:p>
        </p:txBody>
      </p:sp>
      <p:graphicFrame>
        <p:nvGraphicFramePr>
          <p:cNvPr id="5" name="Text Placeholder 2">
            <a:extLst>
              <a:ext uri="{FF2B5EF4-FFF2-40B4-BE49-F238E27FC236}">
                <a16:creationId xmlns:a16="http://schemas.microsoft.com/office/drawing/2014/main" id="{B2C68EC5-57AD-E5AF-48E0-874022F9F1E9}"/>
              </a:ext>
            </a:extLst>
          </p:cNvPr>
          <p:cNvGraphicFramePr/>
          <p:nvPr>
            <p:extLst>
              <p:ext uri="{D42A27DB-BD31-4B8C-83A1-F6EECF244321}">
                <p14:modId xmlns:p14="http://schemas.microsoft.com/office/powerpoint/2010/main" val="2714555492"/>
              </p:ext>
            </p:extLst>
          </p:nvPr>
        </p:nvGraphicFramePr>
        <p:xfrm>
          <a:off x="838200" y="1690688"/>
          <a:ext cx="9756775" cy="431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61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RAI &amp; Care Area Assessment Overview</a:t>
            </a:r>
          </a:p>
        </p:txBody>
      </p:sp>
      <p:sp>
        <p:nvSpPr>
          <p:cNvPr id="3" name="Text Placeholder 2"/>
          <p:cNvSpPr>
            <a:spLocks noGrp="1"/>
          </p:cNvSpPr>
          <p:nvPr>
            <p:ph type="body" sz="quarter" idx="4294967295"/>
          </p:nvPr>
        </p:nvSpPr>
        <p:spPr>
          <a:xfrm>
            <a:off x="856672" y="1470818"/>
            <a:ext cx="8820727" cy="4853781"/>
          </a:xfrm>
        </p:spPr>
        <p:txBody>
          <a:bodyPr>
            <a:noAutofit/>
          </a:bodyPr>
          <a:lstStyle/>
          <a:p>
            <a:pPr marL="228600" indent="-228600">
              <a:spcBef>
                <a:spcPts val="1000"/>
              </a:spcBef>
              <a:buFont typeface="Arial" panose="020B0604020202020204" pitchFamily="34" charset="0"/>
              <a:buChar char="•"/>
            </a:pPr>
            <a:r>
              <a:rPr lang="en-US" sz="2200" dirty="0"/>
              <a:t>MDS is only </a:t>
            </a:r>
            <a:r>
              <a:rPr lang="en-US" sz="2200" b="1" i="1" u="sng" dirty="0">
                <a:solidFill>
                  <a:schemeClr val="accent2"/>
                </a:solidFill>
              </a:rPr>
              <a:t>one</a:t>
            </a:r>
            <a:r>
              <a:rPr lang="en-US" sz="2200" b="1" i="1" dirty="0"/>
              <a:t> </a:t>
            </a:r>
            <a:r>
              <a:rPr lang="en-US" sz="2200" dirty="0"/>
              <a:t>part of the RAI assessment process with the aim to identify strengths, preferences &amp; problems </a:t>
            </a:r>
          </a:p>
          <a:p>
            <a:pPr marL="228600" indent="-228600">
              <a:spcBef>
                <a:spcPts val="1000"/>
              </a:spcBef>
              <a:buFont typeface="Arial" panose="020B0604020202020204" pitchFamily="34" charset="0"/>
              <a:buChar char="•"/>
            </a:pPr>
            <a:r>
              <a:rPr lang="en-US" sz="2200" dirty="0"/>
              <a:t>Care Area Assessments trigger from data entered in the MDS assessment &amp; CAA process is then designed to further assess – the CAA process is the</a:t>
            </a:r>
            <a:r>
              <a:rPr lang="en-US" sz="2200" i="1" dirty="0"/>
              <a:t> link </a:t>
            </a:r>
            <a:r>
              <a:rPr lang="en-US" sz="2200" dirty="0"/>
              <a:t>between the MDS and Care Plan</a:t>
            </a:r>
          </a:p>
          <a:p>
            <a:pPr marL="228600" indent="-228600">
              <a:spcBef>
                <a:spcPts val="1000"/>
              </a:spcBef>
              <a:buFont typeface="Arial" panose="020B0604020202020204" pitchFamily="34" charset="0"/>
              <a:buChar char="•"/>
            </a:pPr>
            <a:r>
              <a:rPr lang="en-US" sz="2200" dirty="0"/>
              <a:t>CAA process </a:t>
            </a:r>
          </a:p>
          <a:p>
            <a:pPr lvl="1">
              <a:spcBef>
                <a:spcPts val="0"/>
              </a:spcBef>
            </a:pPr>
            <a:r>
              <a:rPr lang="en-US" sz="2200" dirty="0"/>
              <a:t>Provides guidance to focus on key issues identified in comprehensive MDS </a:t>
            </a:r>
          </a:p>
          <a:p>
            <a:pPr lvl="1">
              <a:spcBef>
                <a:spcPts val="0"/>
              </a:spcBef>
            </a:pPr>
            <a:r>
              <a:rPr lang="en-US" sz="2200" dirty="0"/>
              <a:t>Directs staff to evaluate triggered areas (Care Area Triggers –CATs)</a:t>
            </a:r>
          </a:p>
          <a:p>
            <a:pPr lvl="1">
              <a:spcBef>
                <a:spcPts val="0"/>
              </a:spcBef>
            </a:pPr>
            <a:r>
              <a:rPr lang="en-US" sz="2200" dirty="0"/>
              <a:t>Covers majority of care areas problematic to residents (20 CAAs)</a:t>
            </a:r>
          </a:p>
          <a:p>
            <a:pPr marL="228600" indent="-228600">
              <a:spcBef>
                <a:spcPts val="1000"/>
              </a:spcBef>
              <a:buFont typeface="Arial" panose="020B0604020202020204" pitchFamily="34" charset="0"/>
              <a:buChar char="•"/>
            </a:pPr>
            <a:r>
              <a:rPr lang="en-US" sz="2200" dirty="0"/>
              <a:t>Assist in the development of comprehensive “person-centered” Care Plans</a:t>
            </a:r>
          </a:p>
          <a:p>
            <a:pPr marL="228600" indent="-228600">
              <a:spcBef>
                <a:spcPts val="1000"/>
              </a:spcBef>
              <a:buFont typeface="Arial" panose="020B0604020202020204" pitchFamily="34" charset="0"/>
              <a:buChar char="•"/>
            </a:pPr>
            <a:r>
              <a:rPr lang="en-US" sz="2200" dirty="0"/>
              <a:t>Ultimately designed to promote critical thinking/analysis in planning care</a:t>
            </a:r>
          </a:p>
          <a:p>
            <a:pPr marL="0" indent="0">
              <a:spcBef>
                <a:spcPts val="1000"/>
              </a:spcBef>
              <a:buNone/>
            </a:pPr>
            <a:endParaRPr lang="en-US" sz="2000" dirty="0"/>
          </a:p>
        </p:txBody>
      </p:sp>
      <p:pic>
        <p:nvPicPr>
          <p:cNvPr id="9" name="Graphic 8" descr="Clipboard with solid fill">
            <a:extLst>
              <a:ext uri="{FF2B5EF4-FFF2-40B4-BE49-F238E27FC236}">
                <a16:creationId xmlns:a16="http://schemas.microsoft.com/office/drawing/2014/main" id="{889F83C8-FE1C-72B4-F277-4DCBBD76D2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1327" y="1690688"/>
            <a:ext cx="1524000" cy="1462088"/>
          </a:xfrm>
          <a:prstGeom prst="rect">
            <a:avLst/>
          </a:prstGeom>
        </p:spPr>
      </p:pic>
    </p:spTree>
    <p:extLst>
      <p:ext uri="{BB962C8B-B14F-4D97-AF65-F5344CB8AC3E}">
        <p14:creationId xmlns:p14="http://schemas.microsoft.com/office/powerpoint/2010/main" val="195685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CAA Process Purpose</a:t>
            </a:r>
          </a:p>
        </p:txBody>
      </p:sp>
      <p:sp>
        <p:nvSpPr>
          <p:cNvPr id="3" name="Text Placeholder 2"/>
          <p:cNvSpPr>
            <a:spLocks noGrp="1"/>
          </p:cNvSpPr>
          <p:nvPr>
            <p:ph type="body" sz="quarter" idx="12"/>
          </p:nvPr>
        </p:nvSpPr>
        <p:spPr>
          <a:xfrm>
            <a:off x="868220" y="1840344"/>
            <a:ext cx="10464800" cy="4103256"/>
          </a:xfrm>
        </p:spPr>
        <p:txBody>
          <a:bodyPr>
            <a:normAutofit/>
          </a:bodyPr>
          <a:lstStyle/>
          <a:p>
            <a:pPr marL="228600" indent="-228600">
              <a:spcBef>
                <a:spcPts val="1000"/>
              </a:spcBef>
              <a:buFont typeface="Arial" panose="020B0604020202020204" pitchFamily="34" charset="0"/>
              <a:buChar char="•"/>
            </a:pPr>
            <a:r>
              <a:rPr lang="en-US" dirty="0"/>
              <a:t>IDT team (including, physician’s, NP’s etc.) further assess triggered CAA in order to identify if findings represent a problem or a risk requiring further investigation &amp; intervention </a:t>
            </a:r>
          </a:p>
          <a:p>
            <a:pPr marL="228600" indent="-228600">
              <a:spcBef>
                <a:spcPts val="1000"/>
              </a:spcBef>
              <a:buFont typeface="Arial" panose="020B0604020202020204" pitchFamily="34" charset="0"/>
              <a:buChar char="•"/>
            </a:pPr>
            <a:r>
              <a:rPr lang="en-US" dirty="0"/>
              <a:t>Conclusions from the assessment process then provide for a basis of a comprehensive person-centered plan of care</a:t>
            </a:r>
          </a:p>
        </p:txBody>
      </p:sp>
    </p:spTree>
    <p:extLst>
      <p:ext uri="{BB962C8B-B14F-4D97-AF65-F5344CB8AC3E}">
        <p14:creationId xmlns:p14="http://schemas.microsoft.com/office/powerpoint/2010/main" val="103357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10547350" cy="809625"/>
          </a:xfrm>
        </p:spPr>
        <p:txBody>
          <a:bodyPr>
            <a:normAutofit fontScale="90000"/>
          </a:bodyPr>
          <a:lstStyle/>
          <a:p>
            <a:r>
              <a:rPr lang="en-US" sz="5400" dirty="0"/>
              <a:t>CAA Process Framework</a:t>
            </a:r>
          </a:p>
        </p:txBody>
      </p:sp>
      <p:sp>
        <p:nvSpPr>
          <p:cNvPr id="3" name="Text Placeholder 2"/>
          <p:cNvSpPr>
            <a:spLocks noGrp="1"/>
          </p:cNvSpPr>
          <p:nvPr>
            <p:ph type="body" sz="quarter" idx="4294967295"/>
          </p:nvPr>
        </p:nvSpPr>
        <p:spPr>
          <a:xfrm>
            <a:off x="685800" y="1600200"/>
            <a:ext cx="10972800" cy="4476750"/>
          </a:xfrm>
        </p:spPr>
        <p:txBody>
          <a:bodyPr>
            <a:noAutofit/>
          </a:bodyPr>
          <a:lstStyle/>
          <a:p>
            <a:pPr marL="228600" indent="-228600">
              <a:lnSpc>
                <a:spcPct val="80000"/>
              </a:lnSpc>
              <a:spcBef>
                <a:spcPts val="1000"/>
              </a:spcBef>
              <a:buFont typeface="Arial" panose="020B0604020202020204" pitchFamily="34" charset="0"/>
              <a:buChar char="•"/>
            </a:pPr>
            <a:r>
              <a:rPr lang="en-US" sz="3200" dirty="0"/>
              <a:t>Guides the review of triggered areas, related causes and identifies potential problems and risks</a:t>
            </a:r>
          </a:p>
          <a:p>
            <a:pPr marL="228600" indent="-228600">
              <a:lnSpc>
                <a:spcPct val="80000"/>
              </a:lnSpc>
              <a:spcBef>
                <a:spcPts val="1000"/>
              </a:spcBef>
              <a:buFont typeface="Arial" panose="020B0604020202020204" pitchFamily="34" charset="0"/>
              <a:buChar char="•"/>
            </a:pPr>
            <a:r>
              <a:rPr lang="en-US" sz="3200" dirty="0"/>
              <a:t>Intent of the CAA process is to assist IDT team members:</a:t>
            </a:r>
          </a:p>
          <a:p>
            <a:pPr lvl="1">
              <a:lnSpc>
                <a:spcPct val="80000"/>
              </a:lnSpc>
              <a:spcBef>
                <a:spcPts val="1000"/>
              </a:spcBef>
            </a:pPr>
            <a:r>
              <a:rPr lang="en-US" sz="3200" dirty="0"/>
              <a:t>Evaluate resident holistically</a:t>
            </a:r>
          </a:p>
          <a:p>
            <a:pPr lvl="1">
              <a:lnSpc>
                <a:spcPct val="80000"/>
              </a:lnSpc>
              <a:spcBef>
                <a:spcPts val="1000"/>
              </a:spcBef>
            </a:pPr>
            <a:r>
              <a:rPr lang="en-US" sz="3200" dirty="0"/>
              <a:t>Identify areas of concern</a:t>
            </a:r>
          </a:p>
          <a:p>
            <a:pPr lvl="1">
              <a:lnSpc>
                <a:spcPct val="80000"/>
              </a:lnSpc>
              <a:spcBef>
                <a:spcPts val="1000"/>
              </a:spcBef>
            </a:pPr>
            <a:r>
              <a:rPr lang="en-US" sz="3200" dirty="0"/>
              <a:t>Develop interventions to improve, stabilize or prevent decline</a:t>
            </a:r>
          </a:p>
          <a:p>
            <a:pPr lvl="1">
              <a:lnSpc>
                <a:spcPct val="80000"/>
              </a:lnSpc>
              <a:spcBef>
                <a:spcPts val="1000"/>
              </a:spcBef>
            </a:pPr>
            <a:r>
              <a:rPr lang="en-US" sz="3200" dirty="0"/>
              <a:t>Address needs and desire of the resident </a:t>
            </a:r>
          </a:p>
        </p:txBody>
      </p:sp>
    </p:spTree>
    <p:extLst>
      <p:ext uri="{BB962C8B-B14F-4D97-AF65-F5344CB8AC3E}">
        <p14:creationId xmlns:p14="http://schemas.microsoft.com/office/powerpoint/2010/main" val="15791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Care Area Assessments</a:t>
            </a:r>
            <a:endParaRPr lang="en-US" dirty="0"/>
          </a:p>
        </p:txBody>
      </p:sp>
      <p:graphicFrame>
        <p:nvGraphicFramePr>
          <p:cNvPr id="5" name="Text Placeholder 2">
            <a:extLst>
              <a:ext uri="{FF2B5EF4-FFF2-40B4-BE49-F238E27FC236}">
                <a16:creationId xmlns:a16="http://schemas.microsoft.com/office/drawing/2014/main" id="{26C20FA6-8ECE-8911-1167-E121A6D14707}"/>
              </a:ext>
            </a:extLst>
          </p:cNvPr>
          <p:cNvGraphicFramePr/>
          <p:nvPr>
            <p:extLst>
              <p:ext uri="{D42A27DB-BD31-4B8C-83A1-F6EECF244321}">
                <p14:modId xmlns:p14="http://schemas.microsoft.com/office/powerpoint/2010/main" val="503967211"/>
              </p:ext>
            </p:extLst>
          </p:nvPr>
        </p:nvGraphicFramePr>
        <p:xfrm>
          <a:off x="838200" y="1447800"/>
          <a:ext cx="9756775"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48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The CAA as a Tool…</a:t>
            </a:r>
          </a:p>
        </p:txBody>
      </p:sp>
      <p:sp>
        <p:nvSpPr>
          <p:cNvPr id="3" name="Text Placeholder 2"/>
          <p:cNvSpPr>
            <a:spLocks noGrp="1"/>
          </p:cNvSpPr>
          <p:nvPr>
            <p:ph type="body" sz="quarter" idx="12"/>
          </p:nvPr>
        </p:nvSpPr>
        <p:spPr>
          <a:xfrm>
            <a:off x="868220" y="1524001"/>
            <a:ext cx="10464800" cy="4968874"/>
          </a:xfrm>
        </p:spPr>
        <p:txBody>
          <a:bodyPr>
            <a:normAutofit/>
          </a:bodyPr>
          <a:lstStyle/>
          <a:p>
            <a:r>
              <a:rPr lang="en-US" sz="2400" dirty="0"/>
              <a:t>Identify and address associated causes and effects</a:t>
            </a:r>
          </a:p>
          <a:p>
            <a:r>
              <a:rPr lang="en-US" sz="2400" dirty="0"/>
              <a:t>Determine whether and how multiple triggered conditions may be related (i.e. new onset confusion, new medication for hypothyroidism)</a:t>
            </a:r>
          </a:p>
          <a:p>
            <a:r>
              <a:rPr lang="en-US" sz="2400" dirty="0"/>
              <a:t>Identify need to obtain additional information from sources such as resident, resident representatives, physicians, staff, or need to inquire about further testing</a:t>
            </a:r>
          </a:p>
          <a:p>
            <a:r>
              <a:rPr lang="en-US" sz="2400" dirty="0"/>
              <a:t>Identify if trigger actually affects resident (function, quality of life, etc.) or if resident is at risk of developing a condition (i.e. pressure ulcers due to immobility, incontinence, etc.)</a:t>
            </a:r>
          </a:p>
          <a:p>
            <a:r>
              <a:rPr lang="en-US" sz="2400" dirty="0"/>
              <a:t>Assist in determining if therapy/restorative or other referrals are needed</a:t>
            </a:r>
          </a:p>
          <a:p>
            <a:r>
              <a:rPr lang="en-US" sz="2400" dirty="0"/>
              <a:t>Overall, assist in development of CP goals and interventions (i.e. UA CAA vs. CP only for skin integrity risk)</a:t>
            </a:r>
          </a:p>
        </p:txBody>
      </p:sp>
    </p:spTree>
    <p:extLst>
      <p:ext uri="{BB962C8B-B14F-4D97-AF65-F5344CB8AC3E}">
        <p14:creationId xmlns:p14="http://schemas.microsoft.com/office/powerpoint/2010/main" val="3709892086"/>
      </p:ext>
    </p:extLst>
  </p:cSld>
  <p:clrMapOvr>
    <a:masterClrMapping/>
  </p:clrMapOvr>
</p:sld>
</file>

<file path=ppt/theme/theme1.xml><?xml version="1.0" encoding="utf-8"?>
<a:theme xmlns:a="http://schemas.openxmlformats.org/drawingml/2006/main" name="Office Theme">
  <a:themeElements>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8 FSA PPT Deck Template - Compliance and Risk Management V2 - Simple" id="{9AA2ED25-080C-4858-BA20-5BF2A2C6D9B8}" vid="{FE960074-1331-41E5-976A-5E8C0C778C47}"/>
    </a:ext>
  </a:extLst>
</a:theme>
</file>

<file path=ppt/theme/theme2.xml><?xml version="1.0" encoding="utf-8"?>
<a:theme xmlns:a="http://schemas.openxmlformats.org/drawingml/2006/main" name="2_Office Theme">
  <a:themeElements>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8 FSA PPT Deck Template - Compliance and Risk Management V2 - Simple" id="{9AA2ED25-080C-4858-BA20-5BF2A2C6D9B8}" vid="{FE960074-1331-41E5-976A-5E8C0C778C47}"/>
    </a:ext>
  </a:extLst>
</a:theme>
</file>

<file path=ppt/theme/theme3.xml><?xml version="1.0" encoding="utf-8"?>
<a:theme xmlns:a="http://schemas.openxmlformats.org/drawingml/2006/main" name="1_Office Theme">
  <a:themeElements>
    <a:clrScheme name="Custom 6">
      <a:dk1>
        <a:srgbClr val="004851"/>
      </a:dk1>
      <a:lt1>
        <a:sysClr val="window" lastClr="FFFFFF"/>
      </a:lt1>
      <a:dk2>
        <a:srgbClr val="004851"/>
      </a:dk2>
      <a:lt2>
        <a:srgbClr val="78BE20"/>
      </a:lt2>
      <a:accent1>
        <a:srgbClr val="002E5D"/>
      </a:accent1>
      <a:accent2>
        <a:srgbClr val="910048"/>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5-108 FSA PPT Deck Template - Compliance and Risk Management V2 - Simple" id="{9AA2ED25-080C-4858-BA20-5BF2A2C6D9B8}" vid="{FE960074-1331-41E5-976A-5E8C0C778C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970BFFDDCCEA45821CC102FD5C147B" ma:contentTypeVersion="8" ma:contentTypeDescription="Create a new document." ma:contentTypeScope="" ma:versionID="c1f51bce0e80c99cb9339ac2c89ebc0d">
  <xsd:schema xmlns:xsd="http://www.w3.org/2001/XMLSchema" xmlns:xs="http://www.w3.org/2001/XMLSchema" xmlns:p="http://schemas.microsoft.com/office/2006/metadata/properties" xmlns:ns3="2c702dde-7157-40ed-a5d5-4cfed945b965" targetNamespace="http://schemas.microsoft.com/office/2006/metadata/properties" ma:root="true" ma:fieldsID="44e8dd1fd144770a68b8f9db48f3f46f" ns3:_="">
    <xsd:import namespace="2c702dde-7157-40ed-a5d5-4cfed945b9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02dde-7157-40ed-a5d5-4cfed945b9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6DE84-A1C7-445E-B2DA-93539B5D1C14}">
  <ds:schemaRefs>
    <ds:schemaRef ds:uri="http://schemas.microsoft.com/sharepoint/v3/contenttype/forms"/>
  </ds:schemaRefs>
</ds:datastoreItem>
</file>

<file path=customXml/itemProps2.xml><?xml version="1.0" encoding="utf-8"?>
<ds:datastoreItem xmlns:ds="http://schemas.openxmlformats.org/officeDocument/2006/customXml" ds:itemID="{E7492F8C-2E61-4427-BBE8-9153A5BFD74F}">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2c702dde-7157-40ed-a5d5-4cfed945b965"/>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CEA18EE-4C9D-4FB4-90C2-F25E1D2E4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02dde-7157-40ed-a5d5-4cfed945b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2021_Simple_Compliance_Template_LC_Edits</Template>
  <TotalTime>2484</TotalTime>
  <Words>3160</Words>
  <Application>Microsoft Office PowerPoint</Application>
  <PresentationFormat>Widescreen</PresentationFormat>
  <Paragraphs>335</Paragraphs>
  <Slides>34</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Calibri Light</vt:lpstr>
      <vt:lpstr>Office Theme</vt:lpstr>
      <vt:lpstr>2_Office Theme</vt:lpstr>
      <vt:lpstr>1_Office Theme</vt:lpstr>
      <vt:lpstr>PowerPoint Presentation</vt:lpstr>
      <vt:lpstr>Care Area Assessments (CAAs) Completion &amp; Care Planning Process</vt:lpstr>
      <vt:lpstr>PowerPoint Presentation</vt:lpstr>
      <vt:lpstr>Background CAAs &amp; Care Planning</vt:lpstr>
      <vt:lpstr>RAI &amp; Care Area Assessment Overview</vt:lpstr>
      <vt:lpstr>CAA Process Purpose</vt:lpstr>
      <vt:lpstr>CAA Process Framework</vt:lpstr>
      <vt:lpstr>Care Area Assessments</vt:lpstr>
      <vt:lpstr>The CAA as a Tool…</vt:lpstr>
      <vt:lpstr>*Overall CAA Content Requirements</vt:lpstr>
      <vt:lpstr>*Overall CAA Content Requirements</vt:lpstr>
      <vt:lpstr>20 CAAs</vt:lpstr>
      <vt:lpstr>MDS Section V- CAA Summary </vt:lpstr>
      <vt:lpstr>MDS Section V- CAA Summary</vt:lpstr>
      <vt:lpstr>Future CAAs  </vt:lpstr>
      <vt:lpstr>Summary – Using the CAA Worksheets/ Assessments</vt:lpstr>
      <vt:lpstr>Case study – Urinary Incontinence &amp; Indwelling Cath CAA</vt:lpstr>
      <vt:lpstr>Case Study – Urinary Incontinence &amp; Indwelling Cath CAA</vt:lpstr>
      <vt:lpstr>PowerPoint Presentation</vt:lpstr>
      <vt:lpstr> </vt:lpstr>
      <vt:lpstr> </vt:lpstr>
      <vt:lpstr>Other Factors That Contribute to Incontinence or Catheter Use Check All Other Factors That Apply: </vt:lpstr>
      <vt:lpstr>  Laboratory tests Check all that apply: </vt:lpstr>
      <vt:lpstr>Diseases and conditions Check all that apply: </vt:lpstr>
      <vt:lpstr>:   Type of incontinence Check all that apply: (note;  this section may require assessment outside of MDS triggers…)  </vt:lpstr>
      <vt:lpstr>:   Medications (review by consultant pharmacist) Diuretics can cause urge incontinence and anticholinergics can cause overflow incontinence. Check all from medication administration record and preadmission records (if new admission) that apply:    </vt:lpstr>
      <vt:lpstr>Use of indwelling catheter (H0100): Check all that apply:</vt:lpstr>
      <vt:lpstr>PowerPoint Presentation</vt:lpstr>
      <vt:lpstr>PowerPoint Presentation</vt:lpstr>
      <vt:lpstr>PowerPoint Presentation</vt:lpstr>
      <vt:lpstr>Summary &amp; Key Take-aways</vt:lpstr>
      <vt:lpstr>Considerations Moving Forward</vt:lpstr>
      <vt:lpstr>References/Resources</vt:lpstr>
      <vt:lpstr>Please email question….Q &amp; As will be shared with all attendees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Programs</dc:title>
  <dc:creator>Karla Dreisbach</dc:creator>
  <cp:lastModifiedBy>Lindsay Cox</cp:lastModifiedBy>
  <cp:revision>362</cp:revision>
  <cp:lastPrinted>2023-04-07T16:19:48Z</cp:lastPrinted>
  <dcterms:created xsi:type="dcterms:W3CDTF">2011-11-09T03:42:55Z</dcterms:created>
  <dcterms:modified xsi:type="dcterms:W3CDTF">2023-04-11T15:37:14Z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0x0101005E970BFFDDCCEA45821CC102FD5C147B</vt:lpwstr>
  </property>
</Properties>
</file>