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8" r:id="rId7"/>
    <p:sldMasterId id="2147483705" r:id="rId8"/>
    <p:sldMasterId id="2147483710" r:id="rId9"/>
    <p:sldMasterId id="2147483716" r:id="rId10"/>
    <p:sldMasterId id="2147483724" r:id="rId11"/>
    <p:sldMasterId id="2147483728" r:id="rId12"/>
  </p:sldMasterIdLst>
  <p:notesMasterIdLst>
    <p:notesMasterId r:id="rId55"/>
  </p:notesMasterIdLst>
  <p:handoutMasterIdLst>
    <p:handoutMasterId r:id="rId56"/>
  </p:handoutMasterIdLst>
  <p:sldIdLst>
    <p:sldId id="297" r:id="rId13"/>
    <p:sldId id="303" r:id="rId14"/>
    <p:sldId id="499" r:id="rId15"/>
    <p:sldId id="502" r:id="rId16"/>
    <p:sldId id="506" r:id="rId17"/>
    <p:sldId id="503" r:id="rId18"/>
    <p:sldId id="505" r:id="rId19"/>
    <p:sldId id="463" r:id="rId20"/>
    <p:sldId id="507" r:id="rId21"/>
    <p:sldId id="509" r:id="rId22"/>
    <p:sldId id="510" r:id="rId23"/>
    <p:sldId id="508" r:id="rId24"/>
    <p:sldId id="534" r:id="rId25"/>
    <p:sldId id="512" r:id="rId26"/>
    <p:sldId id="513" r:id="rId27"/>
    <p:sldId id="515" r:id="rId28"/>
    <p:sldId id="514" r:id="rId29"/>
    <p:sldId id="517" r:id="rId30"/>
    <p:sldId id="516" r:id="rId31"/>
    <p:sldId id="518" r:id="rId32"/>
    <p:sldId id="539" r:id="rId33"/>
    <p:sldId id="535" r:id="rId34"/>
    <p:sldId id="520" r:id="rId35"/>
    <p:sldId id="521" r:id="rId36"/>
    <p:sldId id="522" r:id="rId37"/>
    <p:sldId id="523" r:id="rId38"/>
    <p:sldId id="524" r:id="rId39"/>
    <p:sldId id="526" r:id="rId40"/>
    <p:sldId id="525" r:id="rId41"/>
    <p:sldId id="536" r:id="rId42"/>
    <p:sldId id="528" r:id="rId43"/>
    <p:sldId id="529" r:id="rId44"/>
    <p:sldId id="537" r:id="rId45"/>
    <p:sldId id="530" r:id="rId46"/>
    <p:sldId id="531" r:id="rId47"/>
    <p:sldId id="533" r:id="rId48"/>
    <p:sldId id="532" r:id="rId49"/>
    <p:sldId id="500" r:id="rId50"/>
    <p:sldId id="538" r:id="rId51"/>
    <p:sldId id="333" r:id="rId52"/>
    <p:sldId id="301" r:id="rId53"/>
    <p:sldId id="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868"/>
    <a:srgbClr val="910048"/>
    <a:srgbClr val="002E5D"/>
    <a:srgbClr val="78BE20"/>
    <a:srgbClr val="C4ED93"/>
    <a:srgbClr val="004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3A736-9078-43B5-9CC7-63F42472DF73}" v="6" dt="2023-09-21T19:43:25.971"/>
    <p1510:client id="{E6584C52-C527-473E-8064-E092F894734D}" v="42" dt="2023-09-22T12:25:42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7" autoAdjust="0"/>
    <p:restoredTop sz="96327" autoAdjust="0"/>
  </p:normalViewPr>
  <p:slideViewPr>
    <p:cSldViewPr snapToGrid="0">
      <p:cViewPr varScale="1">
        <p:scale>
          <a:sx n="110" d="100"/>
          <a:sy n="110" d="100"/>
        </p:scale>
        <p:origin x="900" y="78"/>
      </p:cViewPr>
      <p:guideLst/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8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quality/nursing-home-improvement/resident-assessment-instrument-manual" TargetMode="External"/><Relationship Id="rId2" Type="http://schemas.openxmlformats.org/officeDocument/2006/relationships/hyperlink" Target="https://www.cms.gov/medicare/provider-enrollment-and-certification/guidanceforlawsandregulations/downloads/appendix-pp-state-operations-manual.pdf" TargetMode="External"/><Relationship Id="rId1" Type="http://schemas.openxmlformats.org/officeDocument/2006/relationships/hyperlink" Target="https://www.cms.gov/files/document/finalmds-30-rai-manual-v11811october2023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quality/nursing-home-improvement/resident-assessment-instrument-manual" TargetMode="External"/><Relationship Id="rId2" Type="http://schemas.openxmlformats.org/officeDocument/2006/relationships/hyperlink" Target="https://www.cms.gov/medicare/provider-enrollment-and-certification/guidanceforlawsandregulations/downloads/appendix-pp-state-operations-manual.pdf" TargetMode="External"/><Relationship Id="rId1" Type="http://schemas.openxmlformats.org/officeDocument/2006/relationships/hyperlink" Target="https://www.cms.gov/files/document/finalmds-30-rai-manual-v11811october2023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48023-29BD-44FC-8690-C27143B57AF3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58A6556-7199-44C8-BC19-933C15BE2D31}">
      <dgm:prSet/>
      <dgm:spPr/>
      <dgm:t>
        <a:bodyPr/>
        <a:lstStyle/>
        <a:p>
          <a:r>
            <a:rPr lang="en-US" dirty="0"/>
            <a:t>Resident Assessment Instrument Manual: </a:t>
          </a:r>
          <a:r>
            <a:rPr lang="en-US" i="1" dirty="0">
              <a:hlinkClick xmlns:r="http://schemas.openxmlformats.org/officeDocument/2006/relationships" r:id="rId1"/>
            </a:rPr>
            <a:t>https://www.cms.gov/files/document/finalmds-30-rai-manual-v11811october2023.pdf</a:t>
          </a:r>
          <a:endParaRPr lang="en-US" dirty="0"/>
        </a:p>
      </dgm:t>
    </dgm:pt>
    <dgm:pt modelId="{6640BE5B-E821-419C-8159-55146F9DA1F9}" type="parTrans" cxnId="{DC23121A-FA88-4A6A-9048-EDA0DE01655B}">
      <dgm:prSet/>
      <dgm:spPr/>
      <dgm:t>
        <a:bodyPr/>
        <a:lstStyle/>
        <a:p>
          <a:endParaRPr lang="en-US"/>
        </a:p>
      </dgm:t>
    </dgm:pt>
    <dgm:pt modelId="{FF571997-B6C5-4688-8A45-6823C964916D}" type="sibTrans" cxnId="{DC23121A-FA88-4A6A-9048-EDA0DE01655B}">
      <dgm:prSet/>
      <dgm:spPr/>
      <dgm:t>
        <a:bodyPr/>
        <a:lstStyle/>
        <a:p>
          <a:endParaRPr lang="en-US"/>
        </a:p>
      </dgm:t>
    </dgm:pt>
    <dgm:pt modelId="{95616F9A-B29F-43B6-A37B-F0847E0D3A5D}">
      <dgm:prSet/>
      <dgm:spPr/>
      <dgm:t>
        <a:bodyPr/>
        <a:lstStyle/>
        <a:p>
          <a:r>
            <a:rPr lang="en-US" dirty="0"/>
            <a:t>State Operations Manual, Appendix P-PP, Survey Guidance to Surveyors: </a:t>
          </a:r>
          <a:r>
            <a:rPr lang="en-US" i="1" dirty="0">
              <a:hlinkClick xmlns:r="http://schemas.openxmlformats.org/officeDocument/2006/relationships" r:id="rId2"/>
            </a:rPr>
            <a:t>https://www.cms.gov/medicare/provider-enrollment-and-certification/guidanceforlawsandregulations/downloads/appendix-pp-state-operations-manual.pdf</a:t>
          </a:r>
          <a:endParaRPr lang="en-US" dirty="0"/>
        </a:p>
      </dgm:t>
    </dgm:pt>
    <dgm:pt modelId="{B44C7DC0-A4F4-423D-A743-8D0CACD8546B}" type="parTrans" cxnId="{68DE45F6-4AE0-4B1E-AD0B-DB72EF6A7002}">
      <dgm:prSet/>
      <dgm:spPr/>
      <dgm:t>
        <a:bodyPr/>
        <a:lstStyle/>
        <a:p>
          <a:endParaRPr lang="en-US"/>
        </a:p>
      </dgm:t>
    </dgm:pt>
    <dgm:pt modelId="{EC8DC52E-E087-4C6B-BCE7-F9EA11BF588F}" type="sibTrans" cxnId="{68DE45F6-4AE0-4B1E-AD0B-DB72EF6A7002}">
      <dgm:prSet/>
      <dgm:spPr/>
      <dgm:t>
        <a:bodyPr/>
        <a:lstStyle/>
        <a:p>
          <a:endParaRPr lang="en-US"/>
        </a:p>
      </dgm:t>
    </dgm:pt>
    <dgm:pt modelId="{451176FC-99F7-40E8-8AD2-07DBE17DBF34}">
      <dgm:prSet/>
      <dgm:spPr/>
      <dgm:t>
        <a:bodyPr/>
        <a:lstStyle/>
        <a:p>
          <a:r>
            <a:rPr lang="en-US" dirty="0"/>
            <a:t>MDS 1.18.11 Form, etc.:                      </a:t>
          </a:r>
          <a:r>
            <a:rPr lang="en-US" i="1" dirty="0">
              <a:hlinkClick xmlns:r="http://schemas.openxmlformats.org/officeDocument/2006/relationships" r:id="rId3"/>
            </a:rPr>
            <a:t>https://www.cms.gov/medicare/quality/nursing-home-improvement/resident-assessment-instrument-manual</a:t>
          </a:r>
          <a:endParaRPr lang="en-US" dirty="0"/>
        </a:p>
      </dgm:t>
    </dgm:pt>
    <dgm:pt modelId="{661E5C14-60B5-4B90-8D0F-D048D2C92807}" type="parTrans" cxnId="{C37FC8DE-3F5C-4DF9-A6BB-587736FFBF91}">
      <dgm:prSet/>
      <dgm:spPr/>
      <dgm:t>
        <a:bodyPr/>
        <a:lstStyle/>
        <a:p>
          <a:endParaRPr lang="en-US"/>
        </a:p>
      </dgm:t>
    </dgm:pt>
    <dgm:pt modelId="{EBA3C3C2-AD17-4788-B4D8-F0A73E429A0C}" type="sibTrans" cxnId="{C37FC8DE-3F5C-4DF9-A6BB-587736FFBF91}">
      <dgm:prSet/>
      <dgm:spPr/>
      <dgm:t>
        <a:bodyPr/>
        <a:lstStyle/>
        <a:p>
          <a:endParaRPr lang="en-US"/>
        </a:p>
      </dgm:t>
    </dgm:pt>
    <dgm:pt modelId="{FC3A2D78-0B31-4637-8198-CCFBCC1E338F}" type="pres">
      <dgm:prSet presAssocID="{09A48023-29BD-44FC-8690-C27143B57AF3}" presName="vert0" presStyleCnt="0">
        <dgm:presLayoutVars>
          <dgm:dir/>
          <dgm:animOne val="branch"/>
          <dgm:animLvl val="lvl"/>
        </dgm:presLayoutVars>
      </dgm:prSet>
      <dgm:spPr/>
    </dgm:pt>
    <dgm:pt modelId="{38AB09E6-8D1F-4286-8CAE-C2C2AE9E2081}" type="pres">
      <dgm:prSet presAssocID="{D58A6556-7199-44C8-BC19-933C15BE2D31}" presName="thickLine" presStyleLbl="alignNode1" presStyleIdx="0" presStyleCnt="3"/>
      <dgm:spPr/>
    </dgm:pt>
    <dgm:pt modelId="{49F5345F-D7C6-42F8-A9D7-F7AA945C0B98}" type="pres">
      <dgm:prSet presAssocID="{D58A6556-7199-44C8-BC19-933C15BE2D31}" presName="horz1" presStyleCnt="0"/>
      <dgm:spPr/>
    </dgm:pt>
    <dgm:pt modelId="{BB47B644-12A1-4F71-BAB5-0617D1A9E6DD}" type="pres">
      <dgm:prSet presAssocID="{D58A6556-7199-44C8-BC19-933C15BE2D31}" presName="tx1" presStyleLbl="revTx" presStyleIdx="0" presStyleCnt="3"/>
      <dgm:spPr/>
    </dgm:pt>
    <dgm:pt modelId="{123BD828-DCDC-4D75-9992-E37840B38449}" type="pres">
      <dgm:prSet presAssocID="{D58A6556-7199-44C8-BC19-933C15BE2D31}" presName="vert1" presStyleCnt="0"/>
      <dgm:spPr/>
    </dgm:pt>
    <dgm:pt modelId="{42579C5F-FAE7-463B-A3CD-01D105B4C5A8}" type="pres">
      <dgm:prSet presAssocID="{95616F9A-B29F-43B6-A37B-F0847E0D3A5D}" presName="thickLine" presStyleLbl="alignNode1" presStyleIdx="1" presStyleCnt="3"/>
      <dgm:spPr/>
    </dgm:pt>
    <dgm:pt modelId="{D0197E9F-11B3-4AB3-B4D3-FC23DD6F8A52}" type="pres">
      <dgm:prSet presAssocID="{95616F9A-B29F-43B6-A37B-F0847E0D3A5D}" presName="horz1" presStyleCnt="0"/>
      <dgm:spPr/>
    </dgm:pt>
    <dgm:pt modelId="{EA750F84-3270-4E92-9B19-7E18CB26CA46}" type="pres">
      <dgm:prSet presAssocID="{95616F9A-B29F-43B6-A37B-F0847E0D3A5D}" presName="tx1" presStyleLbl="revTx" presStyleIdx="1" presStyleCnt="3"/>
      <dgm:spPr/>
    </dgm:pt>
    <dgm:pt modelId="{38BA6304-7081-413D-808E-B819BB05811C}" type="pres">
      <dgm:prSet presAssocID="{95616F9A-B29F-43B6-A37B-F0847E0D3A5D}" presName="vert1" presStyleCnt="0"/>
      <dgm:spPr/>
    </dgm:pt>
    <dgm:pt modelId="{3C94CF86-F0D1-409B-AE87-388DB0C937F7}" type="pres">
      <dgm:prSet presAssocID="{451176FC-99F7-40E8-8AD2-07DBE17DBF34}" presName="thickLine" presStyleLbl="alignNode1" presStyleIdx="2" presStyleCnt="3"/>
      <dgm:spPr/>
    </dgm:pt>
    <dgm:pt modelId="{78174C54-6DE9-460B-BFD3-998C280ECCC1}" type="pres">
      <dgm:prSet presAssocID="{451176FC-99F7-40E8-8AD2-07DBE17DBF34}" presName="horz1" presStyleCnt="0"/>
      <dgm:spPr/>
    </dgm:pt>
    <dgm:pt modelId="{5D20A463-2155-4EEB-A545-3496616D8F1F}" type="pres">
      <dgm:prSet presAssocID="{451176FC-99F7-40E8-8AD2-07DBE17DBF34}" presName="tx1" presStyleLbl="revTx" presStyleIdx="2" presStyleCnt="3"/>
      <dgm:spPr/>
    </dgm:pt>
    <dgm:pt modelId="{FA63F355-C9EF-4DDF-B416-8BD2FF40AFBC}" type="pres">
      <dgm:prSet presAssocID="{451176FC-99F7-40E8-8AD2-07DBE17DBF34}" presName="vert1" presStyleCnt="0"/>
      <dgm:spPr/>
    </dgm:pt>
  </dgm:ptLst>
  <dgm:cxnLst>
    <dgm:cxn modelId="{F5FDF50D-2716-480D-92B6-A07F9666E262}" type="presOf" srcId="{D58A6556-7199-44C8-BC19-933C15BE2D31}" destId="{BB47B644-12A1-4F71-BAB5-0617D1A9E6DD}" srcOrd="0" destOrd="0" presId="urn:microsoft.com/office/officeart/2008/layout/LinedList"/>
    <dgm:cxn modelId="{DC23121A-FA88-4A6A-9048-EDA0DE01655B}" srcId="{09A48023-29BD-44FC-8690-C27143B57AF3}" destId="{D58A6556-7199-44C8-BC19-933C15BE2D31}" srcOrd="0" destOrd="0" parTransId="{6640BE5B-E821-419C-8159-55146F9DA1F9}" sibTransId="{FF571997-B6C5-4688-8A45-6823C964916D}"/>
    <dgm:cxn modelId="{8D967252-1C72-4B78-907B-E4DBF33DB6B5}" type="presOf" srcId="{451176FC-99F7-40E8-8AD2-07DBE17DBF34}" destId="{5D20A463-2155-4EEB-A545-3496616D8F1F}" srcOrd="0" destOrd="0" presId="urn:microsoft.com/office/officeart/2008/layout/LinedList"/>
    <dgm:cxn modelId="{694301B5-C1C0-4538-964E-FEA2FAA3A101}" type="presOf" srcId="{09A48023-29BD-44FC-8690-C27143B57AF3}" destId="{FC3A2D78-0B31-4637-8198-CCFBCC1E338F}" srcOrd="0" destOrd="0" presId="urn:microsoft.com/office/officeart/2008/layout/LinedList"/>
    <dgm:cxn modelId="{C37FC8DE-3F5C-4DF9-A6BB-587736FFBF91}" srcId="{09A48023-29BD-44FC-8690-C27143B57AF3}" destId="{451176FC-99F7-40E8-8AD2-07DBE17DBF34}" srcOrd="2" destOrd="0" parTransId="{661E5C14-60B5-4B90-8D0F-D048D2C92807}" sibTransId="{EBA3C3C2-AD17-4788-B4D8-F0A73E429A0C}"/>
    <dgm:cxn modelId="{7F46ADE6-0179-4B3B-A135-1E84A4518F96}" type="presOf" srcId="{95616F9A-B29F-43B6-A37B-F0847E0D3A5D}" destId="{EA750F84-3270-4E92-9B19-7E18CB26CA46}" srcOrd="0" destOrd="0" presId="urn:microsoft.com/office/officeart/2008/layout/LinedList"/>
    <dgm:cxn modelId="{68DE45F6-4AE0-4B1E-AD0B-DB72EF6A7002}" srcId="{09A48023-29BD-44FC-8690-C27143B57AF3}" destId="{95616F9A-B29F-43B6-A37B-F0847E0D3A5D}" srcOrd="1" destOrd="0" parTransId="{B44C7DC0-A4F4-423D-A743-8D0CACD8546B}" sibTransId="{EC8DC52E-E087-4C6B-BCE7-F9EA11BF588F}"/>
    <dgm:cxn modelId="{8B76454C-11E7-4F39-9CF8-80CBC2FFD66B}" type="presParOf" srcId="{FC3A2D78-0B31-4637-8198-CCFBCC1E338F}" destId="{38AB09E6-8D1F-4286-8CAE-C2C2AE9E2081}" srcOrd="0" destOrd="0" presId="urn:microsoft.com/office/officeart/2008/layout/LinedList"/>
    <dgm:cxn modelId="{49FB6186-5361-4557-93C8-4A18F1613B45}" type="presParOf" srcId="{FC3A2D78-0B31-4637-8198-CCFBCC1E338F}" destId="{49F5345F-D7C6-42F8-A9D7-F7AA945C0B98}" srcOrd="1" destOrd="0" presId="urn:microsoft.com/office/officeart/2008/layout/LinedList"/>
    <dgm:cxn modelId="{53FD126A-9C2E-4EAD-B03F-F47E619CEA7D}" type="presParOf" srcId="{49F5345F-D7C6-42F8-A9D7-F7AA945C0B98}" destId="{BB47B644-12A1-4F71-BAB5-0617D1A9E6DD}" srcOrd="0" destOrd="0" presId="urn:microsoft.com/office/officeart/2008/layout/LinedList"/>
    <dgm:cxn modelId="{8F761281-AE09-4197-9FEA-221C8991AA23}" type="presParOf" srcId="{49F5345F-D7C6-42F8-A9D7-F7AA945C0B98}" destId="{123BD828-DCDC-4D75-9992-E37840B38449}" srcOrd="1" destOrd="0" presId="urn:microsoft.com/office/officeart/2008/layout/LinedList"/>
    <dgm:cxn modelId="{6B4499A9-222D-4908-A5A3-BA09B8A0A200}" type="presParOf" srcId="{FC3A2D78-0B31-4637-8198-CCFBCC1E338F}" destId="{42579C5F-FAE7-463B-A3CD-01D105B4C5A8}" srcOrd="2" destOrd="0" presId="urn:microsoft.com/office/officeart/2008/layout/LinedList"/>
    <dgm:cxn modelId="{9E8E0117-2B91-4DEC-87A0-CEEAD92773A7}" type="presParOf" srcId="{FC3A2D78-0B31-4637-8198-CCFBCC1E338F}" destId="{D0197E9F-11B3-4AB3-B4D3-FC23DD6F8A52}" srcOrd="3" destOrd="0" presId="urn:microsoft.com/office/officeart/2008/layout/LinedList"/>
    <dgm:cxn modelId="{1C2B1A81-8CFB-44AA-B2CC-C882EFF540BE}" type="presParOf" srcId="{D0197E9F-11B3-4AB3-B4D3-FC23DD6F8A52}" destId="{EA750F84-3270-4E92-9B19-7E18CB26CA46}" srcOrd="0" destOrd="0" presId="urn:microsoft.com/office/officeart/2008/layout/LinedList"/>
    <dgm:cxn modelId="{B22A16B7-6CB9-4C97-AAB8-0AC479760E33}" type="presParOf" srcId="{D0197E9F-11B3-4AB3-B4D3-FC23DD6F8A52}" destId="{38BA6304-7081-413D-808E-B819BB05811C}" srcOrd="1" destOrd="0" presId="urn:microsoft.com/office/officeart/2008/layout/LinedList"/>
    <dgm:cxn modelId="{ED6CE58A-3BF8-4E35-99A8-AC1ECE084B34}" type="presParOf" srcId="{FC3A2D78-0B31-4637-8198-CCFBCC1E338F}" destId="{3C94CF86-F0D1-409B-AE87-388DB0C937F7}" srcOrd="4" destOrd="0" presId="urn:microsoft.com/office/officeart/2008/layout/LinedList"/>
    <dgm:cxn modelId="{F479B3BA-B12B-4AEA-8263-9ACB21F7D195}" type="presParOf" srcId="{FC3A2D78-0B31-4637-8198-CCFBCC1E338F}" destId="{78174C54-6DE9-460B-BFD3-998C280ECCC1}" srcOrd="5" destOrd="0" presId="urn:microsoft.com/office/officeart/2008/layout/LinedList"/>
    <dgm:cxn modelId="{C6586CC2-22D6-4CC0-9275-625A5B5D5E04}" type="presParOf" srcId="{78174C54-6DE9-460B-BFD3-998C280ECCC1}" destId="{5D20A463-2155-4EEB-A545-3496616D8F1F}" srcOrd="0" destOrd="0" presId="urn:microsoft.com/office/officeart/2008/layout/LinedList"/>
    <dgm:cxn modelId="{39BC45CE-D11C-49D7-8165-536B0B16EF4D}" type="presParOf" srcId="{78174C54-6DE9-460B-BFD3-998C280ECCC1}" destId="{FA63F355-C9EF-4DDF-B416-8BD2FF40AF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09E6-8D1F-4286-8CAE-C2C2AE9E2081}">
      <dsp:nvSpPr>
        <dsp:cNvPr id="0" name=""/>
        <dsp:cNvSpPr/>
      </dsp:nvSpPr>
      <dsp:spPr>
        <a:xfrm>
          <a:off x="0" y="2104"/>
          <a:ext cx="97567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7B644-12A1-4F71-BAB5-0617D1A9E6DD}">
      <dsp:nvSpPr>
        <dsp:cNvPr id="0" name=""/>
        <dsp:cNvSpPr/>
      </dsp:nvSpPr>
      <dsp:spPr>
        <a:xfrm>
          <a:off x="0" y="2104"/>
          <a:ext cx="9756775" cy="143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Resident Assessment Instrument Manual: </a:t>
          </a:r>
          <a:r>
            <a:rPr lang="en-US" sz="2200" i="1" kern="1200" dirty="0">
              <a:hlinkClick xmlns:r="http://schemas.openxmlformats.org/officeDocument/2006/relationships" r:id="rId1"/>
            </a:rPr>
            <a:t>https://www.cms.gov/files/document/finalmds-30-rai-manual-v11811october2023.pdf</a:t>
          </a:r>
          <a:endParaRPr lang="en-US" sz="2200" kern="1200" dirty="0"/>
        </a:p>
      </dsp:txBody>
      <dsp:txXfrm>
        <a:off x="0" y="2104"/>
        <a:ext cx="9756775" cy="1435435"/>
      </dsp:txXfrm>
    </dsp:sp>
    <dsp:sp modelId="{42579C5F-FAE7-463B-A3CD-01D105B4C5A8}">
      <dsp:nvSpPr>
        <dsp:cNvPr id="0" name=""/>
        <dsp:cNvSpPr/>
      </dsp:nvSpPr>
      <dsp:spPr>
        <a:xfrm>
          <a:off x="0" y="1437540"/>
          <a:ext cx="97567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50F84-3270-4E92-9B19-7E18CB26CA46}">
      <dsp:nvSpPr>
        <dsp:cNvPr id="0" name=""/>
        <dsp:cNvSpPr/>
      </dsp:nvSpPr>
      <dsp:spPr>
        <a:xfrm>
          <a:off x="0" y="1437540"/>
          <a:ext cx="9756775" cy="143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State Operations Manual, Appendix P-PP, Survey Guidance to Surveyors: </a:t>
          </a:r>
          <a:r>
            <a:rPr lang="en-US" sz="2200" i="1" kern="1200" dirty="0">
              <a:hlinkClick xmlns:r="http://schemas.openxmlformats.org/officeDocument/2006/relationships" r:id="rId2"/>
            </a:rPr>
            <a:t>https://www.cms.gov/medicare/provider-enrollment-and-certification/guidanceforlawsandregulations/downloads/appendix-pp-state-operations-manual.pdf</a:t>
          </a:r>
          <a:endParaRPr lang="en-US" sz="2200" kern="1200" dirty="0"/>
        </a:p>
      </dsp:txBody>
      <dsp:txXfrm>
        <a:off x="0" y="1437540"/>
        <a:ext cx="9756775" cy="1435435"/>
      </dsp:txXfrm>
    </dsp:sp>
    <dsp:sp modelId="{3C94CF86-F0D1-409B-AE87-388DB0C937F7}">
      <dsp:nvSpPr>
        <dsp:cNvPr id="0" name=""/>
        <dsp:cNvSpPr/>
      </dsp:nvSpPr>
      <dsp:spPr>
        <a:xfrm>
          <a:off x="0" y="2872975"/>
          <a:ext cx="97567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A463-2155-4EEB-A545-3496616D8F1F}">
      <dsp:nvSpPr>
        <dsp:cNvPr id="0" name=""/>
        <dsp:cNvSpPr/>
      </dsp:nvSpPr>
      <dsp:spPr>
        <a:xfrm>
          <a:off x="0" y="2872975"/>
          <a:ext cx="9756775" cy="143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MDS 1.18.11 Form, etc.:                      </a:t>
          </a:r>
          <a:r>
            <a:rPr lang="en-US" sz="2200" i="1" kern="1200" dirty="0">
              <a:hlinkClick xmlns:r="http://schemas.openxmlformats.org/officeDocument/2006/relationships" r:id="rId3"/>
            </a:rPr>
            <a:t>https://www.cms.gov/medicare/quality/nursing-home-improvement/resident-assessment-instrument-manual</a:t>
          </a:r>
          <a:endParaRPr lang="en-US" sz="2200" kern="1200" dirty="0"/>
        </a:p>
      </dsp:txBody>
      <dsp:txXfrm>
        <a:off x="0" y="2872975"/>
        <a:ext cx="9756775" cy="143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A2BBA1-F845-4C94-A211-82D695B6C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B7B26-A4E1-446C-BA12-E51B06E78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AF393-0ACF-496F-ABF1-31B9EDCAAB6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1FDEB-133D-4D80-BB77-380137939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D2D0B-77E7-456C-B47D-450312DA3E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FE408-0F81-4B98-9FA0-6651C2AD7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8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C277-1C6D-46A7-9A75-54E5A19AD502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C8A6A-2DF8-4135-8158-25B2E1F77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6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C8A6A-2DF8-4135-8158-25B2E1F770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9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46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DAC3-51BC-4F2E-8E15-5596722C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18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8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DAC3-17C4-4A8D-A619-373C51A8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15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5CB9-F00D-4EF2-8453-095911FA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15868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698B0-10D8-440F-813C-A9866BBDB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1586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4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EEE1-B541-4F0A-A4C3-08998394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15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346A2-0437-4736-800B-57FD70D38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74C9D-D05B-4837-B21F-AEA07557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1586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A6D59-81E8-4443-96B0-170438DD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F6EE6-50E2-45DA-9C13-B4FDF205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38AE4-AF18-4739-9CE6-F7FEA2A7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88B4-0B11-4D80-A4E7-27156955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AC550-B99A-48F6-A189-16DB23651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215868"/>
                </a:solidFill>
              </a:defRPr>
            </a:lvl1pPr>
            <a:lvl2pPr>
              <a:defRPr sz="2400">
                <a:solidFill>
                  <a:srgbClr val="215868"/>
                </a:solidFill>
              </a:defRPr>
            </a:lvl2pPr>
            <a:lvl3pPr>
              <a:defRPr sz="2400">
                <a:solidFill>
                  <a:srgbClr val="215868"/>
                </a:solidFill>
              </a:defRPr>
            </a:lvl3pPr>
            <a:lvl4pPr>
              <a:defRPr sz="2400">
                <a:solidFill>
                  <a:srgbClr val="215868"/>
                </a:solidFill>
              </a:defRPr>
            </a:lvl4pPr>
            <a:lvl5pPr>
              <a:defRPr sz="2400">
                <a:solidFill>
                  <a:srgbClr val="2158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4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784C-100C-4D06-B956-BC4C15A7F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62B76-921F-4BEE-A3C4-91128BC38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09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20E4-3E37-4476-876D-9ECB3A95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9D3C-B969-4E0D-82E9-84865815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F9E8-4B53-4C13-8DFD-805E5962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B0CF7-E813-4742-87AF-8BB0DDE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07AFA-0A1D-4EC6-9DC0-8A6F50E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6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E577-A570-4143-AF44-8698C80C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3D27F-5E32-4A01-918B-1B566E3E5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197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CB08-279F-415E-903B-2BC08025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D5403-6D4D-4D54-AE8F-B31BF247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CDE09-01DB-4C69-ABF1-118684578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09B43-2B3D-4B4D-8869-4E753408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54F3A-E9F6-4EA0-BAD3-14E4F5A0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B21D7-814B-41A8-A72E-E57B9041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0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AFFF-B727-4C14-919E-B4F56B14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32A8-A48B-47EB-BEEF-7640196F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B37A4-AC8E-4BD6-847E-66D79EAF3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ADC16-A819-43E6-9D9C-10587C22D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43DC6-18F9-42BE-BCA0-A73A7D61E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8B63E-5AEC-44AC-A787-A876D2EA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ACB9A-7937-4A99-8F3F-4403BE22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579E8-7732-4C40-85D9-16F63A5B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4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83C2-F1F9-49AE-BA92-92F68F0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44C0-E92D-483E-91F0-AE1BA85C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215868"/>
                </a:solidFill>
                <a:latin typeface="+mn-lt"/>
              </a:defRPr>
            </a:lvl1pPr>
            <a:lvl2pPr>
              <a:defRPr sz="3800">
                <a:solidFill>
                  <a:srgbClr val="215868"/>
                </a:solidFill>
                <a:latin typeface="+mn-lt"/>
              </a:defRPr>
            </a:lvl2pPr>
            <a:lvl3pPr>
              <a:defRPr sz="3800">
                <a:solidFill>
                  <a:srgbClr val="215868"/>
                </a:solidFill>
                <a:latin typeface="+mn-lt"/>
              </a:defRPr>
            </a:lvl3pPr>
            <a:lvl4pPr>
              <a:defRPr sz="3800">
                <a:solidFill>
                  <a:srgbClr val="215868"/>
                </a:solidFill>
                <a:latin typeface="+mn-lt"/>
              </a:defRPr>
            </a:lvl4pPr>
            <a:lvl5pPr>
              <a:defRPr sz="3800">
                <a:solidFill>
                  <a:srgbClr val="21586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950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A14B-4006-4DBD-8B1A-B6D3F154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00586-73F6-4B9B-B7C9-9BE501DE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62EB6-4F3D-41F7-A52B-31B75F1C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43C9-89CF-406A-A801-B41C64FB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62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A4FF2-1BED-4BA0-BB07-37B6406B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3D2F5-5F7B-4E7A-A79F-E0F28ADE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366C8-4242-4021-AF15-CBFDC160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8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B8A5-F656-4D82-8125-815E92FF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6470A-5B4A-44D6-877B-6155F79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BDCF9-CDAD-4544-85F0-2FABFFCAA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69C49-5BF2-4FA3-B47C-DF6BD4C9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C80D3-4467-4CAE-B1EF-975ABB87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400FE-4480-45AD-8525-9CFF17BC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45F9-BDBC-494D-93F3-B34EC157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6B31D-FEA3-45FA-A633-C484142F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CF28-624D-4DB9-AB87-19C3284CF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396E5-1068-41F1-BFCA-E745C253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6EA16-8A83-4B86-9C2B-293C1EB0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CF055-EE61-4285-83A3-0E398B26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76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8FAB-6B68-47B3-A675-E6EEE025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A6083-CBC8-4398-B734-EDDA7106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0E8D-E849-4B54-9919-6FCEE845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99A4-64F3-4B28-94E8-C67FDDC2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A319-4379-4D4E-85BD-C0844584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4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2D962-8569-49F3-8696-BCEB59AC3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E6819-5E8C-4114-88F7-9556A1734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95C1-D274-4E49-A522-E2ED4221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A0D5A-8EC1-46F5-AD58-3C9683DCB15D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6696-32DB-44C6-B9B0-CC10A179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5BC2-FC58-4546-9B62-053BCF4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6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85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1862138"/>
            <a:ext cx="5332413" cy="4184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2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25243" y="1823244"/>
            <a:ext cx="5328558" cy="4221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823245"/>
            <a:ext cx="5024438" cy="4221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758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9756775" cy="431051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185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 userDrawn="1"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85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1862138"/>
            <a:ext cx="5332413" cy="418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13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286B-64FA-4861-BFDB-7B187E2D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1155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76341-FEB0-41FB-B34D-18AAAEDF0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482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25243" y="1823244"/>
            <a:ext cx="5328558" cy="4221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823245"/>
            <a:ext cx="5024438" cy="4221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85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9756775" cy="431051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97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pc="300" dirty="0"/>
              <a:t>COMPLIANCE &amp; RISK MANAGEMENT</a:t>
            </a:r>
          </a:p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B5B5856-DC0B-47F3-9F58-D01EB91B3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8" y="5575836"/>
            <a:ext cx="1021334" cy="10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7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83C2-F1F9-49AE-BA92-92F68F0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44C0-E92D-483E-91F0-AE1BA85C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590A-D363-422F-A684-53F91C4F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9BB4-23B5-4985-BF5E-0A379463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BDDEE-E855-4803-8C5F-57C18B4F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46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 userDrawn="1"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85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1862138"/>
            <a:ext cx="5332413" cy="4184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72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25243" y="1823244"/>
            <a:ext cx="5328558" cy="4221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823245"/>
            <a:ext cx="5024438" cy="4221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32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9756775" cy="431051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304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85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1862138"/>
            <a:ext cx="5332413" cy="4184650"/>
          </a:xfrm>
        </p:spPr>
        <p:txBody>
          <a:bodyPr>
            <a:normAutofit/>
          </a:bodyPr>
          <a:lstStyle>
            <a:lvl1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892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25243" y="1823244"/>
            <a:ext cx="5328558" cy="4221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823245"/>
            <a:ext cx="5024438" cy="4221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803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9756775" cy="431051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00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82FD-5C85-4F5D-B699-CA9A8C7C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9DE6-172F-4DB6-99A9-8FA1995A9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15868"/>
                </a:solidFill>
                <a:latin typeface="+mn-lt"/>
              </a:defRPr>
            </a:lvl1pPr>
            <a:lvl2pPr>
              <a:defRPr sz="2400">
                <a:solidFill>
                  <a:srgbClr val="215868"/>
                </a:solidFill>
                <a:latin typeface="+mn-lt"/>
              </a:defRPr>
            </a:lvl2pPr>
            <a:lvl3pPr>
              <a:defRPr sz="2400">
                <a:solidFill>
                  <a:srgbClr val="215868"/>
                </a:solidFill>
                <a:latin typeface="+mn-lt"/>
              </a:defRPr>
            </a:lvl3pPr>
            <a:lvl4pPr>
              <a:defRPr sz="2400">
                <a:solidFill>
                  <a:srgbClr val="215868"/>
                </a:solidFill>
                <a:latin typeface="+mn-lt"/>
              </a:defRPr>
            </a:lvl4pPr>
            <a:lvl5pPr>
              <a:defRPr sz="2400">
                <a:solidFill>
                  <a:srgbClr val="21586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3E5DC-982E-487E-9D8D-708F4842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459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136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_eggp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68220" y="1840344"/>
            <a:ext cx="10464800" cy="4103256"/>
          </a:xfrm>
        </p:spPr>
        <p:txBody>
          <a:bodyPr/>
          <a:lstStyle>
            <a:lvl2pPr>
              <a:defRPr lang="en-US" sz="3800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547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765" y="415635"/>
            <a:ext cx="10548471" cy="809296"/>
          </a:xfrm>
        </p:spPr>
        <p:txBody>
          <a:bodyPr/>
          <a:lstStyle>
            <a:lvl1pPr algn="l">
              <a:defRPr cap="none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618675"/>
            <a:ext cx="10668000" cy="350520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336699"/>
              </a:buClr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228600" algn="l" defTabSz="914400" rtl="0" eaLnBrk="1" latinLnBrk="0" hangingPunct="1">
              <a:lnSpc>
                <a:spcPct val="90000"/>
              </a:lnSpc>
              <a:buClr>
                <a:srgbClr val="336699"/>
              </a:buClr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0525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488" indent="-228600" algn="l" defTabSz="914400" rtl="0" eaLnBrk="1" latinLnBrk="0" hangingPunct="1">
              <a:lnSpc>
                <a:spcPct val="90000"/>
              </a:lnSpc>
              <a:buClr>
                <a:srgbClr val="336699"/>
              </a:buClr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699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5D1B-4E49-4885-EB6F-D41AA486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839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 userDrawn="1"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85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1862138"/>
            <a:ext cx="5332413" cy="4184650"/>
          </a:xfrm>
        </p:spPr>
        <p:txBody>
          <a:bodyPr/>
          <a:lstStyle>
            <a:lvl1pPr>
              <a:defRPr lang="en-US" sz="380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380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380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380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380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08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25243" y="1823244"/>
            <a:ext cx="5328558" cy="4221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823245"/>
            <a:ext cx="5024438" cy="4221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754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9756775" cy="431051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806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 userDrawn="1"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85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1862138"/>
            <a:ext cx="5332413" cy="418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90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25243" y="1823244"/>
            <a:ext cx="5328558" cy="422116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823245"/>
            <a:ext cx="5024438" cy="4221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446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9756775" cy="4310516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98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51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pc="300" dirty="0"/>
              <a:t>COMPLIANCE &amp; RISK MANAGEMENT</a:t>
            </a:r>
          </a:p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B5B5856-DC0B-47F3-9F58-D01EB91B3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8" y="5575836"/>
            <a:ext cx="1021334" cy="10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7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458-F60F-4A19-B06C-1DFACF98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E4B7-1CBA-4109-843F-D91D9689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94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F912-1B64-49CC-B83E-A9B75D01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783CA-1131-4038-9776-CCD24960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8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AE29-43F2-4904-B319-602ECE36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D2C6B-A6B3-4B2D-8466-24F91F8A7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E0053-4F2E-46B9-84EE-D2C45C8F5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DB06E-F347-48E4-81A2-BAF798BF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90D8E-776D-40FD-B0BC-EB56B5D6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AA532-7821-41AA-BF84-6CB2E604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0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0988-AC0D-49F6-AA7F-DE3D4D4F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rgbClr val="21586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827A1-9329-40B9-98A6-8CA2D8B6B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15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72287-AABD-4F75-8577-8FE340159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2A716-9DE4-405C-B1B2-44F40822C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15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28254-13C4-4E10-BB56-39F08004D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2158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59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FE2A081-2A40-4CF3-B2B0-B5FB090313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9167C00-3C7D-46FF-8B9D-1B0E38808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16" y="5567249"/>
            <a:ext cx="1029372" cy="109955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4BF424D-6D4A-44AB-8F5E-B3375A31179D}"/>
              </a:ext>
            </a:extLst>
          </p:cNvPr>
          <p:cNvSpPr txBox="1">
            <a:spLocks/>
          </p:cNvSpPr>
          <p:nvPr userDrawn="1"/>
        </p:nvSpPr>
        <p:spPr>
          <a:xfrm>
            <a:off x="1016000" y="6254659"/>
            <a:ext cx="3655397" cy="22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</a:rPr>
              <a:t>COMPLIANCE &amp;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4935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3A11B-F609-4DB5-AA0B-5789C94A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318E0-E574-4AC1-B343-72226A43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8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000" b="1" kern="1200" dirty="0">
          <a:solidFill>
            <a:srgbClr val="21586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6000"/>
                    </a14:imgEffect>
                  </a14:imgLayer>
                </a14:imgProps>
              </a:ext>
            </a:extLst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  <a:effectLst>
            <a:outerShdw blurRad="50800" dist="50800" dir="5400000" algn="ctr" rotWithShape="0">
              <a:srgbClr val="C4ED93"/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D655BE-99C0-4A61-86FF-C29577ED69E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0E647B-667E-4477-A3DB-95BA224EAF98}"/>
              </a:ext>
            </a:extLst>
          </p:cNvPr>
          <p:cNvSpPr txBox="1">
            <a:spLocks/>
          </p:cNvSpPr>
          <p:nvPr/>
        </p:nvSpPr>
        <p:spPr>
          <a:xfrm rot="16200000">
            <a:off x="10098581" y="1863129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</a:rPr>
              <a:t>FSA ©2023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382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FE2A081-2A40-4CF3-B2B0-B5FB090313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000" b="1" kern="1200" dirty="0">
          <a:solidFill>
            <a:srgbClr val="21586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cap="none" baseline="0" dirty="0">
          <a:solidFill>
            <a:srgbClr val="2158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rgbClr val="2158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56000"/>
                    </a14:imgEffect>
                  </a14:imgLayer>
                </a14:imgProps>
              </a:ext>
            </a:extLst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  <a:effectLst>
            <a:outerShdw blurRad="50800" dist="50800" dir="5400000" algn="ctr" rotWithShape="0">
              <a:srgbClr val="C4ED93"/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D655BE-99C0-4A61-86FF-C29577ED69E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0E647B-667E-4477-A3DB-95BA224EAF98}"/>
              </a:ext>
            </a:extLst>
          </p:cNvPr>
          <p:cNvSpPr txBox="1">
            <a:spLocks/>
          </p:cNvSpPr>
          <p:nvPr/>
        </p:nvSpPr>
        <p:spPr>
          <a:xfrm rot="16200000">
            <a:off x="10098581" y="1863129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</a:rPr>
              <a:t>FSA ©2023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78BE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382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215868"/>
          </a:solidFill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800" kern="1200" dirty="0">
          <a:solidFill>
            <a:srgbClr val="21586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rgbClr val="2158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rgbClr val="2158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rgbClr val="2158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rgbClr val="2158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D655BE-99C0-4A61-86FF-C29577ED69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0E647B-667E-4477-A3DB-95BA224EAF98}"/>
              </a:ext>
            </a:extLst>
          </p:cNvPr>
          <p:cNvSpPr txBox="1">
            <a:spLocks/>
          </p:cNvSpPr>
          <p:nvPr/>
        </p:nvSpPr>
        <p:spPr>
          <a:xfrm rot="16200000">
            <a:off x="10098581" y="1863129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</a:rPr>
              <a:t>FSA ©2023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382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>
          <a:solidFill>
            <a:srgbClr val="21586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kern="1200" cap="none" baseline="0" dirty="0">
          <a:solidFill>
            <a:srgbClr val="2158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kern="1200" dirty="0">
          <a:solidFill>
            <a:srgbClr val="2158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kern="1200" dirty="0">
          <a:solidFill>
            <a:srgbClr val="2158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kern="1200" dirty="0">
          <a:solidFill>
            <a:srgbClr val="2158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56000"/>
                    </a14:imgEffect>
                  </a14:imgLayer>
                </a14:imgProps>
              </a:ext>
            </a:extLst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  <a:effectLst>
            <a:outerShdw blurRad="50800" dist="50800" dir="5400000" algn="ctr" rotWithShape="0">
              <a:srgbClr val="C4ED93"/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D655BE-99C0-4A61-86FF-C29577ED69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0E647B-667E-4477-A3DB-95BA224EAF98}"/>
              </a:ext>
            </a:extLst>
          </p:cNvPr>
          <p:cNvSpPr txBox="1">
            <a:spLocks/>
          </p:cNvSpPr>
          <p:nvPr/>
        </p:nvSpPr>
        <p:spPr>
          <a:xfrm rot="16200000">
            <a:off x="10098581" y="1863129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</a:rPr>
              <a:t>FSA ©2023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382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D655BE-99C0-4A61-86FF-C29577ED6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0E647B-667E-4477-A3DB-95BA224EAF98}"/>
              </a:ext>
            </a:extLst>
          </p:cNvPr>
          <p:cNvSpPr txBox="1">
            <a:spLocks/>
          </p:cNvSpPr>
          <p:nvPr/>
        </p:nvSpPr>
        <p:spPr>
          <a:xfrm rot="16200000">
            <a:off x="10098581" y="1863129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</a:rPr>
              <a:t>FSA ©2023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382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B3F60-9F2A-4CFE-B210-7FAF73ED4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13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56000"/>
                    </a14:imgEffect>
                  </a14:imgLayer>
                </a14:imgProps>
              </a:ext>
            </a:extLst>
          </a:blip>
          <a:srcRect l="171" t="10043" r="11756" b="24056"/>
          <a:stretch/>
        </p:blipFill>
        <p:spPr>
          <a:xfrm>
            <a:off x="4917151" y="0"/>
            <a:ext cx="7274849" cy="6858000"/>
          </a:xfrm>
          <a:prstGeom prst="rect">
            <a:avLst/>
          </a:prstGeom>
          <a:effectLst>
            <a:outerShdw blurRad="50800" dist="50800" dir="5400000" algn="ctr" rotWithShape="0">
              <a:srgbClr val="C4ED93"/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D655BE-99C0-4A61-86FF-C29577ED69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54" y="5583875"/>
            <a:ext cx="1013808" cy="108293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0E647B-667E-4477-A3DB-95BA224EAF98}"/>
              </a:ext>
            </a:extLst>
          </p:cNvPr>
          <p:cNvSpPr txBox="1">
            <a:spLocks/>
          </p:cNvSpPr>
          <p:nvPr/>
        </p:nvSpPr>
        <p:spPr>
          <a:xfrm rot="16200000">
            <a:off x="10098581" y="1863129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0" dirty="0">
                <a:solidFill>
                  <a:schemeClr val="bg1">
                    <a:lumMod val="75000"/>
                  </a:schemeClr>
                </a:solidFill>
              </a:rPr>
              <a:t>FSA ©2023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19CE0-95D3-4E72-97D2-A6D670070C56}"/>
              </a:ext>
            </a:extLst>
          </p:cNvPr>
          <p:cNvSpPr/>
          <p:nvPr/>
        </p:nvSpPr>
        <p:spPr>
          <a:xfrm>
            <a:off x="-1" y="0"/>
            <a:ext cx="254001" cy="4064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85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78BE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382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</a:rPr>
              <a:t>COMPLIANCE &amp; 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13064A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cap="none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s/ojos-loco-gracioso-cara-aislados-304338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quality/snf-quality-reporting-program/training" TargetMode="Externa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pill-bottl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sacredspirit.blogspot.com/2008/02/just-breath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akomabibelot/246342361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8CFB2D-3D09-477B-AC58-9D3BD20DB9B8}"/>
              </a:ext>
            </a:extLst>
          </p:cNvPr>
          <p:cNvSpPr txBox="1">
            <a:spLocks/>
          </p:cNvSpPr>
          <p:nvPr/>
        </p:nvSpPr>
        <p:spPr>
          <a:xfrm>
            <a:off x="2213765" y="1689577"/>
            <a:ext cx="7764467" cy="8719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FSA MDS/Medicare Refresher Mini-Series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 3: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Minimum Data Set (MDS) Changes v1.18.11–Final Review of Changes for October, 2023 Implementation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8CA3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492FAE-B092-4BFE-87FA-6D7FF4684BA4}"/>
              </a:ext>
            </a:extLst>
          </p:cNvPr>
          <p:cNvSpPr txBox="1">
            <a:spLocks/>
          </p:cNvSpPr>
          <p:nvPr/>
        </p:nvSpPr>
        <p:spPr>
          <a:xfrm>
            <a:off x="3098908" y="1143000"/>
            <a:ext cx="5994183" cy="340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FSA COMPLIANCE &amp; RISK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760A-E7C4-4DEA-8558-0919EEE34C8F}"/>
              </a:ext>
            </a:extLst>
          </p:cNvPr>
          <p:cNvSpPr txBox="1"/>
          <p:nvPr/>
        </p:nvSpPr>
        <p:spPr>
          <a:xfrm>
            <a:off x="0" y="457200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98CA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28,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Julie Smith, BSN, RN, RAC-CT, QCP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Specialist </a:t>
            </a:r>
          </a:p>
        </p:txBody>
      </p:sp>
    </p:spTree>
    <p:extLst>
      <p:ext uri="{BB962C8B-B14F-4D97-AF65-F5344CB8AC3E}">
        <p14:creationId xmlns:p14="http://schemas.microsoft.com/office/powerpoint/2010/main" val="305814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988D01FB-8C89-8B6F-D997-1C5F340B832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2075380"/>
            <a:ext cx="9756775" cy="3925824"/>
          </a:xfrm>
        </p:spPr>
        <p:txBody>
          <a:bodyPr/>
          <a:lstStyle/>
          <a:p>
            <a:r>
              <a:rPr lang="en-US" dirty="0"/>
              <a:t>If resident is </a:t>
            </a:r>
            <a:r>
              <a:rPr lang="en-US" dirty="0">
                <a:solidFill>
                  <a:schemeClr val="accent2"/>
                </a:solidFill>
              </a:rPr>
              <a:t>unable</a:t>
            </a:r>
            <a:r>
              <a:rPr lang="en-US" dirty="0"/>
              <a:t> to respond, it is ok to ask family, reps, etc. – medical record only after inability to obtain from these sources</a:t>
            </a:r>
          </a:p>
          <a:p>
            <a:r>
              <a:rPr lang="en-US" dirty="0"/>
              <a:t>If the resident </a:t>
            </a:r>
            <a:r>
              <a:rPr lang="en-US" dirty="0">
                <a:solidFill>
                  <a:schemeClr val="accent2"/>
                </a:solidFill>
              </a:rPr>
              <a:t>declines</a:t>
            </a:r>
            <a:r>
              <a:rPr lang="en-US" dirty="0"/>
              <a:t> to respond, do not code based on other resources (family, significant other, or legally authorized representative or medical records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73A44C-283C-CE21-0360-7849F8DF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A1250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2551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568AD9E8-C3C8-CE2A-1A86-2080161636F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2101359"/>
            <a:ext cx="9756775" cy="3066247"/>
          </a:xfrm>
        </p:spPr>
        <p:txBody>
          <a:bodyPr/>
          <a:lstStyle/>
          <a:p>
            <a:pPr lvl="1"/>
            <a:r>
              <a:rPr lang="en-US" dirty="0"/>
              <a:t>Updating Social Service and/or Nursing assessments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And/or Updating “interview” assessment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Care planning based on assessment outcome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A9094-E0FB-AE0E-F98A-0D7A59D0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A- Planning</a:t>
            </a:r>
          </a:p>
        </p:txBody>
      </p:sp>
    </p:spTree>
    <p:extLst>
      <p:ext uri="{BB962C8B-B14F-4D97-AF65-F5344CB8AC3E}">
        <p14:creationId xmlns:p14="http://schemas.microsoft.com/office/powerpoint/2010/main" val="107058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016E847E-5625-A9DE-CA3F-324E4991A85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71764" y="1988639"/>
            <a:ext cx="9756775" cy="4310516"/>
          </a:xfrm>
        </p:spPr>
        <p:txBody>
          <a:bodyPr/>
          <a:lstStyle/>
          <a:p>
            <a:r>
              <a:rPr lang="en-US" dirty="0"/>
              <a:t>A1805  “Entered From” options added </a:t>
            </a:r>
          </a:p>
          <a:p>
            <a:r>
              <a:rPr lang="en-US" dirty="0"/>
              <a:t>A2105   “Discharge Status” options added (assists in dc planning)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A251AC-69E6-C82F-4994-A0515B72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A- Additional Changes</a:t>
            </a:r>
          </a:p>
        </p:txBody>
      </p:sp>
    </p:spTree>
    <p:extLst>
      <p:ext uri="{BB962C8B-B14F-4D97-AF65-F5344CB8AC3E}">
        <p14:creationId xmlns:p14="http://schemas.microsoft.com/office/powerpoint/2010/main" val="129166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60DE-84E5-3F85-399D-8239CA15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A2121 Provision of Current Reconciled Medication List to Subsequent Provider at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4EAB-0195-6B8A-B71D-9997C772EC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938" y="2246970"/>
            <a:ext cx="7110760" cy="435133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15868"/>
                </a:solidFill>
              </a:rPr>
              <a:t>Discharge only (excluding dc home)</a:t>
            </a:r>
          </a:p>
          <a:p>
            <a:r>
              <a:rPr lang="en-US" sz="2000" dirty="0">
                <a:solidFill>
                  <a:srgbClr val="215868"/>
                </a:solidFill>
              </a:rPr>
              <a:t>“Yes” or “No” option</a:t>
            </a:r>
          </a:p>
          <a:p>
            <a:pPr>
              <a:buClr>
                <a:srgbClr val="215868"/>
              </a:buClr>
            </a:pPr>
            <a:r>
              <a:rPr lang="en-US" sz="2000" dirty="0">
                <a:solidFill>
                  <a:srgbClr val="215868"/>
                </a:solidFill>
              </a:rPr>
              <a:t>“</a:t>
            </a:r>
            <a:r>
              <a:rPr lang="en-US" sz="2000" i="1" dirty="0">
                <a:solidFill>
                  <a:srgbClr val="215868"/>
                </a:solidFill>
              </a:rPr>
              <a:t>Did you provide a current reconciled medication list to subsequent provider at discharge?”</a:t>
            </a:r>
          </a:p>
          <a:p>
            <a:r>
              <a:rPr lang="en-US" sz="2000" dirty="0">
                <a:solidFill>
                  <a:srgbClr val="215868"/>
                </a:solidFill>
              </a:rPr>
              <a:t>Share by any means, including </a:t>
            </a:r>
            <a:r>
              <a:rPr lang="en-US" sz="2000" i="1" dirty="0">
                <a:solidFill>
                  <a:srgbClr val="910048"/>
                </a:solidFill>
              </a:rPr>
              <a:t>active</a:t>
            </a:r>
            <a:r>
              <a:rPr lang="en-US" sz="2000" dirty="0">
                <a:solidFill>
                  <a:srgbClr val="215868"/>
                </a:solidFill>
              </a:rPr>
              <a:t> means (e.g., by mail, electronically, or verbally) and more </a:t>
            </a:r>
            <a:r>
              <a:rPr lang="en-US" sz="2000" i="1" dirty="0">
                <a:solidFill>
                  <a:srgbClr val="910048"/>
                </a:solidFill>
              </a:rPr>
              <a:t>passive</a:t>
            </a:r>
            <a:r>
              <a:rPr lang="en-US" sz="2000" dirty="0">
                <a:solidFill>
                  <a:srgbClr val="215868"/>
                </a:solidFill>
              </a:rPr>
              <a:t> means (e.g., a common, EHR,  or giving providers access to a portal)</a:t>
            </a:r>
          </a:p>
          <a:p>
            <a:r>
              <a:rPr lang="en-US" sz="2000" dirty="0">
                <a:solidFill>
                  <a:srgbClr val="215868"/>
                </a:solidFill>
              </a:rPr>
              <a:t>Goal – Improve care coordination and quality of care and help subsequent providers reconcile medications, and it may mitigate adverse outcomes related to medications</a:t>
            </a:r>
          </a:p>
          <a:p>
            <a:pPr>
              <a:buClr>
                <a:srgbClr val="215868"/>
              </a:buClr>
            </a:pPr>
            <a:r>
              <a:rPr lang="en-US" sz="2000" b="1" dirty="0">
                <a:solidFill>
                  <a:srgbClr val="215868"/>
                </a:solidFill>
              </a:rPr>
              <a:t>SNF QRP Measure #9</a:t>
            </a:r>
            <a:r>
              <a:rPr lang="en-US" sz="2000" dirty="0">
                <a:solidFill>
                  <a:srgbClr val="215868"/>
                </a:solidFill>
              </a:rPr>
              <a:t>: </a:t>
            </a:r>
            <a:r>
              <a:rPr lang="en-US" sz="2000" b="1" dirty="0">
                <a:solidFill>
                  <a:srgbClr val="215868"/>
                </a:solidFill>
              </a:rPr>
              <a:t>Transfer of Health Information to the Provider-Post-Acute Care</a:t>
            </a:r>
            <a:r>
              <a:rPr lang="en-US" sz="2000" dirty="0">
                <a:solidFill>
                  <a:srgbClr val="215868"/>
                </a:solidFill>
              </a:rPr>
              <a:t>). Data collection for this measure will begin on October 1, 2023</a:t>
            </a:r>
          </a:p>
        </p:txBody>
      </p:sp>
      <p:pic>
        <p:nvPicPr>
          <p:cNvPr id="7" name="Graphic 6" descr="Clipboard Partially Checked with solid fill">
            <a:extLst>
              <a:ext uri="{FF2B5EF4-FFF2-40B4-BE49-F238E27FC236}">
                <a16:creationId xmlns:a16="http://schemas.microsoft.com/office/drawing/2014/main" id="{A6EF758B-4332-64DD-B3FC-B8AA47231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8683" y="2246970"/>
            <a:ext cx="2981093" cy="29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13F9938F-376E-3181-9C2E-3C2C916BB91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58748" y="1716963"/>
            <a:ext cx="9756775" cy="4798032"/>
          </a:xfrm>
        </p:spPr>
        <p:txBody>
          <a:bodyPr>
            <a:normAutofit/>
          </a:bodyPr>
          <a:lstStyle/>
          <a:p>
            <a:r>
              <a:rPr lang="en-US" sz="2400" dirty="0"/>
              <a:t>“Did you provide a current reconciled medication list to subsequent resident, family and/or caregiver at discharge?”</a:t>
            </a:r>
          </a:p>
          <a:p>
            <a:r>
              <a:rPr lang="en-US" sz="2400" dirty="0"/>
              <a:t>“Yes” or “No” option</a:t>
            </a:r>
          </a:p>
          <a:p>
            <a:r>
              <a:rPr lang="en-US" sz="2400" dirty="0"/>
              <a:t>Share by any means, including </a:t>
            </a:r>
            <a:r>
              <a:rPr lang="en-US" sz="2400" i="1" dirty="0"/>
              <a:t>EHR access to patient portal, HIM (health information exchange), Verbal, Paper, email, etc.</a:t>
            </a:r>
          </a:p>
          <a:p>
            <a:r>
              <a:rPr lang="en-US" sz="2400" dirty="0"/>
              <a:t>Goal – Ensure safe and effective discharges. Improve care coordination and quality of care, and may mitigate adverse outcomes related to medications</a:t>
            </a:r>
            <a:endParaRPr lang="en-US" sz="2400" b="1" dirty="0"/>
          </a:p>
          <a:p>
            <a:r>
              <a:rPr lang="en-US" sz="2400" b="1" dirty="0"/>
              <a:t>SNF QRP Measure #10</a:t>
            </a:r>
            <a:r>
              <a:rPr lang="en-US" sz="2400" dirty="0"/>
              <a:t>: </a:t>
            </a:r>
            <a:r>
              <a:rPr lang="en-US" sz="2400" b="1" dirty="0"/>
              <a:t>Transfer of Health Information to the Patient-Post-Acute Care.</a:t>
            </a:r>
            <a:r>
              <a:rPr lang="en-US" sz="2400" dirty="0"/>
              <a:t> Data collection for this measure will begin on October 1, 2023.</a:t>
            </a:r>
          </a:p>
          <a:p>
            <a:r>
              <a:rPr lang="en-US" sz="2400" b="1" dirty="0"/>
              <a:t>F661 Discharge Summary </a:t>
            </a:r>
            <a:r>
              <a:rPr lang="en-US" sz="2400" dirty="0"/>
              <a:t>(Reconciliation of all pre-discharge medications with the resident’s post-discharge medications (both prescribed and over-the-counter)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4366CD-2D60-7C2E-06C2-0770AD74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69" y="391400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A2123 Provision of Current Reconciled Medication List to Resident at Discharge</a:t>
            </a:r>
          </a:p>
        </p:txBody>
      </p:sp>
    </p:spTree>
    <p:extLst>
      <p:ext uri="{BB962C8B-B14F-4D97-AF65-F5344CB8AC3E}">
        <p14:creationId xmlns:p14="http://schemas.microsoft.com/office/powerpoint/2010/main" val="88668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5BCA5E4D-6645-BF0E-3AF8-86B9BC6CF485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2075380"/>
            <a:ext cx="9756775" cy="3925824"/>
          </a:xfrm>
        </p:spPr>
        <p:txBody>
          <a:bodyPr/>
          <a:lstStyle/>
          <a:p>
            <a:r>
              <a:rPr lang="en-US" dirty="0"/>
              <a:t>Update discharge instructions as appropriate</a:t>
            </a:r>
          </a:p>
          <a:p>
            <a:r>
              <a:rPr lang="en-US" dirty="0"/>
              <a:t>Ensure documentation that reconciliation of medications completed and list provided to resident/facility</a:t>
            </a:r>
          </a:p>
          <a:p>
            <a:r>
              <a:rPr lang="en-US" dirty="0"/>
              <a:t>Maintain copy of medication list provided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8D0804-4C4B-BBD5-A9C4-FDB9B239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64477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9CF3558B-4C3B-7A77-6EDB-72F15A6C18F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413089"/>
            <a:ext cx="10114052" cy="51058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“</a:t>
            </a:r>
            <a:r>
              <a:rPr lang="en-US" i="1" dirty="0"/>
              <a:t>Health literacy is the degree to which individuals have the capacity to obtain, process, and understand basic health information and services needed to make appropriate health decisions”</a:t>
            </a:r>
          </a:p>
          <a:p>
            <a:r>
              <a:rPr lang="en-US" dirty="0"/>
              <a:t>B1300 – “</a:t>
            </a:r>
            <a:r>
              <a:rPr lang="en-US" i="1" dirty="0"/>
              <a:t>How often do you need to have someone help you when you read instructions, pamphlets, or other written material from your doctor or pharmacy?”</a:t>
            </a:r>
          </a:p>
          <a:p>
            <a:r>
              <a:rPr lang="en-US" dirty="0"/>
              <a:t>Resident self-report item. </a:t>
            </a:r>
            <a:r>
              <a:rPr lang="en-US" i="1" dirty="0">
                <a:solidFill>
                  <a:schemeClr val="accent2"/>
                </a:solidFill>
              </a:rPr>
              <a:t>No other source </a:t>
            </a:r>
            <a:r>
              <a:rPr lang="en-US" dirty="0"/>
              <a:t>should be used to identify the response</a:t>
            </a:r>
          </a:p>
          <a:p>
            <a:r>
              <a:rPr lang="en-US" dirty="0"/>
              <a:t>Goal – Facilitate better care coordination and discharge planning</a:t>
            </a:r>
          </a:p>
          <a:p>
            <a:r>
              <a:rPr lang="en-US" dirty="0"/>
              <a:t>Ensure this is included as a question on social service and/or nursing assessments/interviews</a:t>
            </a:r>
          </a:p>
          <a:p>
            <a:r>
              <a:rPr lang="en-US" dirty="0"/>
              <a:t>Ensure addressed in plan of care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B3075-3E46-7CF8-57B2-F2BF5EA1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2" y="87526"/>
            <a:ext cx="10515600" cy="1325563"/>
          </a:xfrm>
        </p:spPr>
        <p:txBody>
          <a:bodyPr/>
          <a:lstStyle/>
          <a:p>
            <a:r>
              <a:rPr lang="en-US" dirty="0"/>
              <a:t>Section B- Health Literacy</a:t>
            </a:r>
          </a:p>
        </p:txBody>
      </p:sp>
    </p:spTree>
    <p:extLst>
      <p:ext uri="{BB962C8B-B14F-4D97-AF65-F5344CB8AC3E}">
        <p14:creationId xmlns:p14="http://schemas.microsoft.com/office/powerpoint/2010/main" val="207301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09846F-25A8-1B64-F47D-44E65374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8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Section D- D0150 </a:t>
            </a:r>
            <a:br>
              <a:rPr lang="en-US" sz="4900" dirty="0"/>
            </a:br>
            <a:r>
              <a:rPr lang="en-US" sz="4900" dirty="0"/>
              <a:t>Resident Mood Interview (PHQ-2 to 9©)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21754-B0AE-B51B-6796-04E914EC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49" y="1509676"/>
            <a:ext cx="9255141" cy="48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818B8F8F-BADF-4388-11E3-F8A8663466C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03703"/>
            <a:ext cx="10381180" cy="48021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i="1" dirty="0"/>
              <a:t>Over the last 2 weeks, have you been bothered by any of the following problems?”</a:t>
            </a:r>
          </a:p>
          <a:p>
            <a:r>
              <a:rPr lang="en-US" i="1" dirty="0"/>
              <a:t>End interview if:</a:t>
            </a:r>
          </a:p>
          <a:p>
            <a:pPr lvl="1"/>
            <a:r>
              <a:rPr lang="en-US" i="1" dirty="0"/>
              <a:t>#1 Little interest or pleasure in doing things = Yes (2)</a:t>
            </a:r>
          </a:p>
          <a:p>
            <a:pPr lvl="1"/>
            <a:r>
              <a:rPr lang="en-US" i="1" dirty="0"/>
              <a:t>Feeling down, depressed or hopeless = Yes (2)</a:t>
            </a:r>
          </a:p>
          <a:p>
            <a:pPr lvl="1">
              <a:buClr>
                <a:srgbClr val="215868"/>
              </a:buClr>
            </a:pPr>
            <a:r>
              <a:rPr lang="en-US" b="1" i="1" dirty="0">
                <a:solidFill>
                  <a:srgbClr val="910048"/>
                </a:solidFill>
              </a:rPr>
              <a:t>AND</a:t>
            </a:r>
            <a:r>
              <a:rPr lang="en-US" i="1" dirty="0"/>
              <a:t> the Symptom Frequency is 0-6 days (0, 1)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#2 Little interest or pleasure in doing things = No response (9)</a:t>
            </a:r>
          </a:p>
          <a:p>
            <a:pPr lvl="1"/>
            <a:r>
              <a:rPr lang="en-US" i="1" dirty="0"/>
              <a:t>Feeling down, depressed or hopeless = No response (9)</a:t>
            </a:r>
          </a:p>
          <a:p>
            <a:pPr lvl="1"/>
            <a:r>
              <a:rPr lang="en-US" i="1" dirty="0"/>
              <a:t>Leave Symptom Presence and Symptom Frequency blank in columns 1 and 2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205BC8-6468-761C-09C1-D15858DE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D- D0150</a:t>
            </a:r>
            <a:br>
              <a:rPr lang="en-US" dirty="0"/>
            </a:br>
            <a:r>
              <a:rPr lang="en-US" dirty="0"/>
              <a:t>Resident Mood Interview (PHQ-2 to 9©)</a:t>
            </a:r>
          </a:p>
        </p:txBody>
      </p:sp>
    </p:spTree>
    <p:extLst>
      <p:ext uri="{BB962C8B-B14F-4D97-AF65-F5344CB8AC3E}">
        <p14:creationId xmlns:p14="http://schemas.microsoft.com/office/powerpoint/2010/main" val="245458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EE87E376-3454-85CA-AD84-1C24379B295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968090"/>
            <a:ext cx="9756775" cy="4310516"/>
          </a:xfrm>
        </p:spPr>
        <p:txBody>
          <a:bodyPr/>
          <a:lstStyle/>
          <a:p>
            <a:r>
              <a:rPr lang="en-US" dirty="0"/>
              <a:t>Care Plan consideration regardless of MDS coding (especially since all other old PHQ-9 questions would not be answered)</a:t>
            </a:r>
          </a:p>
          <a:p>
            <a:r>
              <a:rPr lang="en-US" dirty="0"/>
              <a:t>Ensure continued observations after MDS completion </a:t>
            </a:r>
          </a:p>
          <a:p>
            <a:r>
              <a:rPr lang="en-US" dirty="0"/>
              <a:t>Update assessments/interviews </a:t>
            </a:r>
          </a:p>
          <a:p>
            <a:r>
              <a:rPr lang="en-US" i="1" dirty="0"/>
              <a:t>Remember – If interview(s) not done timely (on or before ARD), you must answer the question if interview should be conducted and then dash interview!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665C9-DDAA-E211-398A-550DAF71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D- D0150</a:t>
            </a:r>
            <a:br>
              <a:rPr lang="en-US" dirty="0"/>
            </a:br>
            <a:r>
              <a:rPr lang="en-US" dirty="0"/>
              <a:t>Resident Mood Interview (PHQ-2 to 9©)</a:t>
            </a:r>
          </a:p>
        </p:txBody>
      </p:sp>
    </p:spTree>
    <p:extLst>
      <p:ext uri="{BB962C8B-B14F-4D97-AF65-F5344CB8AC3E}">
        <p14:creationId xmlns:p14="http://schemas.microsoft.com/office/powerpoint/2010/main" val="213066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BE8B6-21C3-5A6E-A77B-03B6534D391B}"/>
              </a:ext>
            </a:extLst>
          </p:cNvPr>
          <p:cNvSpPr txBox="1"/>
          <p:nvPr/>
        </p:nvSpPr>
        <p:spPr>
          <a:xfrm>
            <a:off x="685800" y="457200"/>
            <a:ext cx="105918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1586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Session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8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D3738-73D6-BC7A-59DE-DF622AE8DD8F}"/>
              </a:ext>
            </a:extLst>
          </p:cNvPr>
          <p:cNvSpPr txBox="1"/>
          <p:nvPr/>
        </p:nvSpPr>
        <p:spPr>
          <a:xfrm>
            <a:off x="503434" y="1597245"/>
            <a:ext cx="10591800" cy="483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158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familiar with the </a:t>
            </a:r>
            <a:r>
              <a:rPr lang="en-US" sz="3600" i="1" dirty="0">
                <a:solidFill>
                  <a:srgbClr val="9100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3600" dirty="0">
                <a:solidFill>
                  <a:srgbClr val="2158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MDS 3.0 version 1.18.11 changes, effective October 1, 2023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158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 apply MDS updates to their practice in the completion of MDS assessment, CAA &amp; Care Plan development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158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 utilize checklists to assess for comprehensive preparedness</a:t>
            </a:r>
            <a:endParaRPr lang="en-US" dirty="0">
              <a:solidFill>
                <a:srgbClr val="2158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21586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5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01DF4771-D99D-7885-43F5-B73A85795B0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82038" y="1916720"/>
            <a:ext cx="9756775" cy="4310516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How often do you feel lonely or isolated from those around you?”</a:t>
            </a:r>
          </a:p>
          <a:p>
            <a:r>
              <a:rPr lang="en-US" dirty="0"/>
              <a:t>Update interviews, assessments</a:t>
            </a:r>
          </a:p>
          <a:p>
            <a:r>
              <a:rPr lang="en-US" dirty="0"/>
              <a:t>Care Plan considerations (especially, activity involvement, psych services as appropriate,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38CF4-5ADB-47B4-CD7B-398D871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D- 0700 Social Isolation</a:t>
            </a:r>
          </a:p>
        </p:txBody>
      </p:sp>
    </p:spTree>
    <p:extLst>
      <p:ext uri="{BB962C8B-B14F-4D97-AF65-F5344CB8AC3E}">
        <p14:creationId xmlns:p14="http://schemas.microsoft.com/office/powerpoint/2010/main" val="208950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2D06344B-DA46-B7E8-5E34-B44D1758870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88369" y="1181528"/>
            <a:ext cx="10665431" cy="53322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New MDS items in sections A, B and D:</a:t>
            </a:r>
          </a:p>
          <a:p>
            <a:pPr marL="0" indent="0">
              <a:buNone/>
            </a:pPr>
            <a:endParaRPr lang="en-US" dirty="0"/>
          </a:p>
          <a:p>
            <a:pPr lvl="2">
              <a:buFont typeface="+mj-lt"/>
              <a:buAutoNum type="arabicPeriod"/>
            </a:pPr>
            <a:r>
              <a:rPr lang="en-US" dirty="0"/>
              <a:t>Race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Ethnicity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Preferred language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Interpreter services 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Health literacy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Transportation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Social isolation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Some items cannot be dashed </a:t>
            </a:r>
          </a:p>
          <a:p>
            <a:r>
              <a:rPr lang="en-US" dirty="0"/>
              <a:t>Will generate “fatal errors” on MDS transmission reports</a:t>
            </a:r>
          </a:p>
          <a:p>
            <a:r>
              <a:rPr lang="en-US" dirty="0"/>
              <a:t>Sensitivity needed when interviewing resident – assure questions being asked are to provide best quality of care</a:t>
            </a:r>
          </a:p>
          <a:p>
            <a:r>
              <a:rPr lang="en-US" dirty="0"/>
              <a:t>Ensure care planning to address any needs related to SDOH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028368-AC25-A857-A222-30C989CF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24"/>
            <a:ext cx="10515600" cy="1325563"/>
          </a:xfrm>
        </p:spPr>
        <p:txBody>
          <a:bodyPr/>
          <a:lstStyle/>
          <a:p>
            <a:r>
              <a:rPr lang="en-US" dirty="0"/>
              <a:t>Social Determinants of Health (SDOH)</a:t>
            </a:r>
          </a:p>
        </p:txBody>
      </p:sp>
    </p:spTree>
    <p:extLst>
      <p:ext uri="{BB962C8B-B14F-4D97-AF65-F5344CB8AC3E}">
        <p14:creationId xmlns:p14="http://schemas.microsoft.com/office/powerpoint/2010/main" val="118821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60DE-84E5-3F85-399D-8239CA15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4EAB-0195-6B8A-B71D-9997C772EC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60137"/>
            <a:ext cx="6230001" cy="435133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215868"/>
                </a:solidFill>
              </a:rPr>
              <a:t>Coding terminology/definitions did not change</a:t>
            </a:r>
          </a:p>
          <a:p>
            <a:r>
              <a:rPr lang="en-US" sz="2400" dirty="0">
                <a:solidFill>
                  <a:srgbClr val="215868"/>
                </a:solidFill>
              </a:rPr>
              <a:t>GG0100 – GG0110 Prior Function of Everyday Activities &amp; Prior Device Use – No changes 5 day PPS only</a:t>
            </a:r>
          </a:p>
          <a:p>
            <a:r>
              <a:rPr lang="en-US" sz="2400" dirty="0">
                <a:solidFill>
                  <a:srgbClr val="215868"/>
                </a:solidFill>
              </a:rPr>
              <a:t>GG0115 Functional Limitation in ROM (replaced G0400)</a:t>
            </a:r>
          </a:p>
          <a:p>
            <a:r>
              <a:rPr lang="en-US" sz="2400" dirty="0">
                <a:solidFill>
                  <a:srgbClr val="215868"/>
                </a:solidFill>
              </a:rPr>
              <a:t>GG0130 Functional Abilities &amp; Goals </a:t>
            </a:r>
            <a:r>
              <a:rPr lang="en-US" sz="2400" i="1" dirty="0">
                <a:solidFill>
                  <a:srgbClr val="215868"/>
                </a:solidFill>
              </a:rPr>
              <a:t>Self Care </a:t>
            </a:r>
            <a:r>
              <a:rPr lang="en-US" sz="2400" dirty="0">
                <a:solidFill>
                  <a:srgbClr val="215868"/>
                </a:solidFill>
              </a:rPr>
              <a:t>– </a:t>
            </a:r>
          </a:p>
          <a:p>
            <a:pPr lvl="1"/>
            <a:r>
              <a:rPr lang="en-US" sz="2400" dirty="0">
                <a:solidFill>
                  <a:srgbClr val="215868"/>
                </a:solidFill>
              </a:rPr>
              <a:t>New “I” Personal Hygiene (no dc goal needed here)</a:t>
            </a:r>
          </a:p>
          <a:p>
            <a:pPr lvl="1"/>
            <a:r>
              <a:rPr lang="en-US" sz="2400" dirty="0">
                <a:solidFill>
                  <a:srgbClr val="215868"/>
                </a:solidFill>
              </a:rPr>
              <a:t>Entire section – Done on OBRA admission &amp; 5 day (adm. performance </a:t>
            </a:r>
            <a:r>
              <a:rPr lang="en-US" sz="2400" i="1" u="sng" dirty="0">
                <a:solidFill>
                  <a:srgbClr val="215868"/>
                </a:solidFill>
              </a:rPr>
              <a:t>&amp;</a:t>
            </a:r>
            <a:r>
              <a:rPr lang="en-US" sz="2400" dirty="0">
                <a:solidFill>
                  <a:srgbClr val="215868"/>
                </a:solidFill>
              </a:rPr>
              <a:t> </a:t>
            </a:r>
            <a:r>
              <a:rPr lang="en-US" sz="2400" i="1" dirty="0">
                <a:solidFill>
                  <a:srgbClr val="215868"/>
                </a:solidFill>
              </a:rPr>
              <a:t>goals </a:t>
            </a:r>
            <a:r>
              <a:rPr lang="en-US" sz="2400" dirty="0">
                <a:solidFill>
                  <a:srgbClr val="215868"/>
                </a:solidFill>
              </a:rPr>
              <a:t>column) also some “OSA” State Assessments</a:t>
            </a:r>
          </a:p>
        </p:txBody>
      </p:sp>
      <p:pic>
        <p:nvPicPr>
          <p:cNvPr id="4" name="Picture 3" descr="A cartoon face with big eyes and teeth">
            <a:extLst>
              <a:ext uri="{FF2B5EF4-FFF2-40B4-BE49-F238E27FC236}">
                <a16:creationId xmlns:a16="http://schemas.microsoft.com/office/drawing/2014/main" id="{1BC8341A-7AAA-EDDE-24AC-F399C815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3536" y="1760137"/>
            <a:ext cx="3132038" cy="29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6BD232F6-DC99-BD60-73F3-575F23F1A385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20393" y="1783155"/>
            <a:ext cx="9756775" cy="4310516"/>
          </a:xfrm>
        </p:spPr>
        <p:txBody>
          <a:bodyPr/>
          <a:lstStyle/>
          <a:p>
            <a:r>
              <a:rPr lang="en-US" dirty="0"/>
              <a:t>GG0170 Functional Abilities &amp; Goals -</a:t>
            </a:r>
            <a:r>
              <a:rPr lang="en-US" i="1" dirty="0"/>
              <a:t>Mobility</a:t>
            </a:r>
            <a:r>
              <a:rPr lang="en-US" dirty="0"/>
              <a:t>– 5 day  (assessment period first 3 days of stay or 3 days prior to planned admission)</a:t>
            </a:r>
          </a:p>
          <a:p>
            <a:pPr lvl="1"/>
            <a:r>
              <a:rPr lang="en-US" dirty="0"/>
              <a:t>New “FF” Tub/shower transfer (not dc goal needed here)</a:t>
            </a:r>
          </a:p>
          <a:p>
            <a:r>
              <a:rPr lang="en-US" dirty="0"/>
              <a:t>Same changes for GG0130 &amp; GG0170 IPA &amp; Discharge PPS assessments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FD05F-6B34-6131-817D-E1D8AC88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GG continued</a:t>
            </a:r>
          </a:p>
        </p:txBody>
      </p:sp>
    </p:spTree>
    <p:extLst>
      <p:ext uri="{BB962C8B-B14F-4D97-AF65-F5344CB8AC3E}">
        <p14:creationId xmlns:p14="http://schemas.microsoft.com/office/powerpoint/2010/main" val="84501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E449A025-41B9-F985-F772-048012A8D87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43684" y="1520183"/>
            <a:ext cx="9756775" cy="49726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 UDA assessments, worksheets, C.N.A “tasks” templates</a:t>
            </a:r>
          </a:p>
          <a:p>
            <a:r>
              <a:rPr lang="en-US" dirty="0"/>
              <a:t>Determine who will complete assessments – permissible for C.N.A’s to complete, but recall this is an IDT process and data across disciplines (especially therapy and nursing) must be considered when determining “</a:t>
            </a:r>
            <a:r>
              <a:rPr lang="en-US" dirty="0">
                <a:solidFill>
                  <a:schemeClr val="accent2"/>
                </a:solidFill>
              </a:rPr>
              <a:t>usual</a:t>
            </a:r>
            <a:r>
              <a:rPr lang="en-US" dirty="0"/>
              <a:t>” performance</a:t>
            </a:r>
          </a:p>
          <a:p>
            <a:r>
              <a:rPr lang="en-US" dirty="0"/>
              <a:t>Review – Ensure goal setting is an IDT process and ensure goals(s) selected are evident in care plan</a:t>
            </a:r>
          </a:p>
          <a:p>
            <a:r>
              <a:rPr lang="en-US" dirty="0"/>
              <a:t>Advise ongoing Section GG completion education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https://www.cms.gov/medicare/quality/snf-quality-reporting-program/training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58B6C9-8907-CFB1-CF27-067B524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GG Planning</a:t>
            </a:r>
          </a:p>
        </p:txBody>
      </p:sp>
    </p:spTree>
    <p:extLst>
      <p:ext uri="{BB962C8B-B14F-4D97-AF65-F5344CB8AC3E}">
        <p14:creationId xmlns:p14="http://schemas.microsoft.com/office/powerpoint/2010/main" val="1963414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B063FC12-1A4C-41A6-9D06-FF54651F99F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04636" y="1587945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J0400 removed and replaced with J0410 – “</a:t>
            </a:r>
            <a:r>
              <a:rPr lang="en-US" i="1" dirty="0"/>
              <a:t>How much of the time have you experienced pain or hurting in the last 5 days?”</a:t>
            </a:r>
          </a:p>
          <a:p>
            <a:r>
              <a:rPr lang="en-US" dirty="0"/>
              <a:t>J0500 removed and replaced with J05110 – “</a:t>
            </a:r>
            <a:r>
              <a:rPr lang="en-US" i="1" dirty="0"/>
              <a:t>Over the past 5 days, how much of the time has pain made it hard for you to sleep at night?”</a:t>
            </a:r>
          </a:p>
          <a:p>
            <a:r>
              <a:rPr lang="en-US" dirty="0"/>
              <a:t>J0600 removed and replaced with J0520 </a:t>
            </a:r>
            <a:r>
              <a:rPr lang="en-US" i="1" dirty="0"/>
              <a:t>– “Over the past 5 days, how often have you limited your participation in rehab therapy sessions due to pain?”</a:t>
            </a:r>
          </a:p>
          <a:p>
            <a:r>
              <a:rPr lang="en-US" dirty="0"/>
              <a:t>J0530 new </a:t>
            </a:r>
            <a:r>
              <a:rPr lang="en-US" i="1" dirty="0"/>
              <a:t>– “Over the past 5 days, how often have you limited your day-to-day activities because of pain?”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61AC4-F780-2A6A-F53D-8EFAE742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6" y="200737"/>
            <a:ext cx="10515600" cy="1325563"/>
          </a:xfrm>
        </p:spPr>
        <p:txBody>
          <a:bodyPr/>
          <a:lstStyle/>
          <a:p>
            <a:r>
              <a:rPr lang="en-US" dirty="0"/>
              <a:t>Section J Pain Interview</a:t>
            </a:r>
          </a:p>
        </p:txBody>
      </p:sp>
    </p:spTree>
    <p:extLst>
      <p:ext uri="{BB962C8B-B14F-4D97-AF65-F5344CB8AC3E}">
        <p14:creationId xmlns:p14="http://schemas.microsoft.com/office/powerpoint/2010/main" val="3408111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F5949167-5B51-97AE-9D4D-89F1E8CE9F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95054" y="1834526"/>
            <a:ext cx="9756775" cy="4310516"/>
          </a:xfrm>
        </p:spPr>
        <p:txBody>
          <a:bodyPr/>
          <a:lstStyle/>
          <a:p>
            <a:r>
              <a:rPr lang="en-US" dirty="0"/>
              <a:t>Most importantly, the coding for Pain interviews have changed.  New:</a:t>
            </a:r>
          </a:p>
          <a:p>
            <a:pPr lvl="1"/>
            <a:r>
              <a:rPr lang="en-US" dirty="0"/>
              <a:t>1= Rarely or not at all</a:t>
            </a:r>
          </a:p>
          <a:p>
            <a:pPr lvl="1"/>
            <a:r>
              <a:rPr lang="en-US" dirty="0"/>
              <a:t>2= Occasionally</a:t>
            </a:r>
          </a:p>
          <a:p>
            <a:pPr lvl="1"/>
            <a:r>
              <a:rPr lang="en-US" dirty="0"/>
              <a:t>3= Frequently</a:t>
            </a:r>
          </a:p>
          <a:p>
            <a:pPr lvl="1"/>
            <a:r>
              <a:rPr lang="en-US" dirty="0"/>
              <a:t>4= Almost Constantly</a:t>
            </a:r>
          </a:p>
          <a:p>
            <a:pPr lvl="1"/>
            <a:r>
              <a:rPr lang="en-US" dirty="0"/>
              <a:t>5= Unable to 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0D701-BFE7-97D6-3869-9555FB91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J Pain Interview continued</a:t>
            </a:r>
          </a:p>
        </p:txBody>
      </p:sp>
    </p:spTree>
    <p:extLst>
      <p:ext uri="{BB962C8B-B14F-4D97-AF65-F5344CB8AC3E}">
        <p14:creationId xmlns:p14="http://schemas.microsoft.com/office/powerpoint/2010/main" val="145809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00D3A570-E9FA-26EE-53EA-28C3F3E1C2F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Update pain interview UDA’s, worksheets, assessments</a:t>
            </a:r>
          </a:p>
          <a:p>
            <a:r>
              <a:rPr lang="en-US" dirty="0"/>
              <a:t>Train staff on changes</a:t>
            </a:r>
          </a:p>
          <a:p>
            <a:r>
              <a:rPr lang="en-US" dirty="0"/>
              <a:t>Ensure completion prior to or on assessment reference date</a:t>
            </a:r>
          </a:p>
          <a:p>
            <a:r>
              <a:rPr lang="en-US" i="1" dirty="0"/>
              <a:t>Remember – if interview(s) not done timely (on or before ARD), you must answer the question if interview should be conducted and then dash interview!</a:t>
            </a:r>
          </a:p>
          <a:p>
            <a:r>
              <a:rPr lang="en-US" dirty="0"/>
              <a:t>Dashes can impact SNF QRP measure and reimbursement (Threshold Report)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A7D1A-FE7A-929D-5780-F88A3BFC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014"/>
            <a:ext cx="10515600" cy="1325563"/>
          </a:xfrm>
        </p:spPr>
        <p:txBody>
          <a:bodyPr/>
          <a:lstStyle/>
          <a:p>
            <a:r>
              <a:rPr lang="en-US" dirty="0"/>
              <a:t>Section J Pain Interview</a:t>
            </a:r>
          </a:p>
        </p:txBody>
      </p:sp>
    </p:spTree>
    <p:extLst>
      <p:ext uri="{BB962C8B-B14F-4D97-AF65-F5344CB8AC3E}">
        <p14:creationId xmlns:p14="http://schemas.microsoft.com/office/powerpoint/2010/main" val="213281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93DC94BE-5C81-4050-EBA7-31998C99E8D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217612" y="1926994"/>
            <a:ext cx="9756775" cy="4310516"/>
          </a:xfrm>
        </p:spPr>
        <p:txBody>
          <a:bodyPr/>
          <a:lstStyle/>
          <a:p>
            <a:r>
              <a:rPr lang="en-US" dirty="0"/>
              <a:t>K0510 removed and replaced with K0520</a:t>
            </a:r>
          </a:p>
          <a:p>
            <a:r>
              <a:rPr lang="en-US" dirty="0"/>
              <a:t>Selecting whether Nutritional Approach items apply; </a:t>
            </a:r>
            <a:r>
              <a:rPr lang="en-US" i="1" dirty="0"/>
              <a:t>On Admission, While Not a Resident, While a Resident and At Discharge</a:t>
            </a:r>
          </a:p>
          <a:p>
            <a:r>
              <a:rPr lang="en-US" dirty="0"/>
              <a:t>K0710 Swallowing/Nutritional Status did not change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B6AAB0-A0E4-1EFE-C92B-27C0E8D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K</a:t>
            </a:r>
          </a:p>
        </p:txBody>
      </p:sp>
    </p:spTree>
    <p:extLst>
      <p:ext uri="{BB962C8B-B14F-4D97-AF65-F5344CB8AC3E}">
        <p14:creationId xmlns:p14="http://schemas.microsoft.com/office/powerpoint/2010/main" val="872410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92516-1733-7069-374A-13636124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79" y="164387"/>
            <a:ext cx="5951978" cy="64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6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57674993-33C0-37B8-FD24-EC5881FD85F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690687"/>
            <a:ext cx="10319535" cy="4535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/>
              <a:t>MDS Item Set update 1.18.11 effective 10.1.2023</a:t>
            </a:r>
          </a:p>
          <a:p>
            <a:pPr marL="0" indent="0" algn="ctr">
              <a:buNone/>
            </a:pPr>
            <a:endParaRPr lang="en-US" sz="1200" b="1" u="sng" dirty="0"/>
          </a:p>
          <a:p>
            <a:r>
              <a:rPr lang="en-US" dirty="0"/>
              <a:t>Updated MDS Item Set (</a:t>
            </a:r>
            <a:r>
              <a:rPr lang="en-US" i="1" dirty="0"/>
              <a:t>paper copy good to have for IDT</a:t>
            </a:r>
            <a:r>
              <a:rPr lang="en-US" dirty="0"/>
              <a:t>)</a:t>
            </a:r>
          </a:p>
          <a:p>
            <a:r>
              <a:rPr lang="en-US" dirty="0"/>
              <a:t>Care Area Assessment Changes  </a:t>
            </a:r>
          </a:p>
          <a:p>
            <a:r>
              <a:rPr lang="en-US" dirty="0"/>
              <a:t>Care Planning Changes</a:t>
            </a:r>
          </a:p>
          <a:p>
            <a:r>
              <a:rPr lang="en-US" dirty="0"/>
              <a:t>Skilled Nursing Quality Reporting Measure updating</a:t>
            </a:r>
          </a:p>
          <a:p>
            <a:r>
              <a:rPr lang="en-US" dirty="0"/>
              <a:t>Quality Measure updating</a:t>
            </a:r>
          </a:p>
          <a:p>
            <a:r>
              <a:rPr lang="en-US" dirty="0"/>
              <a:t>Updated RAI Manual – IDT 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A1918-75FB-5DCB-80C5-34A58AD4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we go… Are you ready???</a:t>
            </a:r>
          </a:p>
        </p:txBody>
      </p:sp>
    </p:spTree>
    <p:extLst>
      <p:ext uri="{BB962C8B-B14F-4D97-AF65-F5344CB8AC3E}">
        <p14:creationId xmlns:p14="http://schemas.microsoft.com/office/powerpoint/2010/main" val="3282584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187F4110-BEE1-710C-6F67-EC5A3F6A33E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510301"/>
            <a:ext cx="9756775" cy="485967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15868"/>
                </a:solidFill>
              </a:rPr>
              <a:t>N410 Medications Received removed replaced with N0415 High-Risk Drug Classes: Use &amp; Indication</a:t>
            </a:r>
          </a:p>
          <a:p>
            <a:pPr marL="0" indent="0">
              <a:buNone/>
            </a:pPr>
            <a:endParaRPr lang="en-US" dirty="0">
              <a:solidFill>
                <a:srgbClr val="215868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215868"/>
                </a:solidFill>
              </a:rPr>
              <a:t>	Antipsychotics	Antianxiety		Antidepressant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215868"/>
                </a:solidFill>
              </a:rPr>
              <a:t>	Hypnotic		Anticoagulant	Antibiotic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215868"/>
                </a:solidFill>
              </a:rPr>
              <a:t>	Diuretic		Opioid			Antiplatelet*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215868"/>
                </a:solidFill>
              </a:rPr>
              <a:t>	Hypoglycemic*</a:t>
            </a:r>
          </a:p>
          <a:p>
            <a:pPr marL="0" indent="0">
              <a:buNone/>
            </a:pPr>
            <a:endParaRPr lang="en-US" sz="2800" dirty="0">
              <a:solidFill>
                <a:srgbClr val="215868"/>
              </a:solidFill>
            </a:endParaRPr>
          </a:p>
          <a:p>
            <a:r>
              <a:rPr lang="en-US" sz="2800" dirty="0">
                <a:solidFill>
                  <a:srgbClr val="215868"/>
                </a:solidFill>
              </a:rPr>
              <a:t>New Columns:  “Is the resident taking” &amp; “Indication noted”</a:t>
            </a:r>
          </a:p>
          <a:p>
            <a:pPr marL="0" indent="0">
              <a:buNone/>
            </a:pPr>
            <a:endParaRPr lang="en-US" sz="2800" b="1" i="1" dirty="0">
              <a:solidFill>
                <a:srgbClr val="215868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215868"/>
                </a:solidFill>
              </a:rPr>
              <a:t>* New items added </a:t>
            </a:r>
            <a:endParaRPr lang="en-US" b="1" i="1" dirty="0">
              <a:solidFill>
                <a:srgbClr val="21586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5878F-AADA-069B-500C-F912DC77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15868"/>
                </a:solidFill>
              </a:rPr>
              <a:t>Section N- Medications</a:t>
            </a:r>
          </a:p>
        </p:txBody>
      </p:sp>
      <p:pic>
        <p:nvPicPr>
          <p:cNvPr id="4" name="Picture 3" descr="A close-up of a pill bottle&#10;&#10;Description automatically generated">
            <a:extLst>
              <a:ext uri="{FF2B5EF4-FFF2-40B4-BE49-F238E27FC236}">
                <a16:creationId xmlns:a16="http://schemas.microsoft.com/office/drawing/2014/main" id="{D657B04F-3461-0B6F-22F3-651CB991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6188" y="2496312"/>
            <a:ext cx="167640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25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418B7FF0-3F6B-EC44-941D-3FDE9C89AB2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30667" y="1957816"/>
            <a:ext cx="9756775" cy="4310516"/>
          </a:xfrm>
        </p:spPr>
        <p:txBody>
          <a:bodyPr/>
          <a:lstStyle/>
          <a:p>
            <a:r>
              <a:rPr lang="en-US" dirty="0"/>
              <a:t>Ensure there are indications for use of medications</a:t>
            </a:r>
          </a:p>
          <a:p>
            <a:r>
              <a:rPr lang="en-US" dirty="0"/>
              <a:t>Review admission process and querying provider when diagnosis is not present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12C6F-F50D-B329-1F87-E3A2A7A8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N- Planning</a:t>
            </a:r>
          </a:p>
        </p:txBody>
      </p:sp>
    </p:spTree>
    <p:extLst>
      <p:ext uri="{BB962C8B-B14F-4D97-AF65-F5344CB8AC3E}">
        <p14:creationId xmlns:p14="http://schemas.microsoft.com/office/powerpoint/2010/main" val="3956364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B5FA9BAD-74D1-4BFE-EFD2-1136D26B10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916719"/>
            <a:ext cx="9756775" cy="4310516"/>
          </a:xfrm>
        </p:spPr>
        <p:txBody>
          <a:bodyPr/>
          <a:lstStyle/>
          <a:p>
            <a:r>
              <a:rPr lang="en-US" dirty="0"/>
              <a:t>O0110 revised a bit to include columns to check for “On Admission”, “While a Resident”, “At Discharge”</a:t>
            </a:r>
          </a:p>
          <a:p>
            <a:r>
              <a:rPr lang="en-US" dirty="0"/>
              <a:t>Items the same, but require more details provided (see snapshot)</a:t>
            </a:r>
          </a:p>
          <a:p>
            <a:r>
              <a:rPr lang="en-US" dirty="0"/>
              <a:t>Data of this detail found within the medical record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F14A58-3AE8-3FA5-F9D8-31C2F903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O- Special Treatments, </a:t>
            </a:r>
            <a:br>
              <a:rPr lang="en-US" dirty="0"/>
            </a:br>
            <a:r>
              <a:rPr lang="en-US" dirty="0"/>
              <a:t>Procedures &amp; Programs</a:t>
            </a:r>
          </a:p>
        </p:txBody>
      </p:sp>
    </p:spTree>
    <p:extLst>
      <p:ext uri="{BB962C8B-B14F-4D97-AF65-F5344CB8AC3E}">
        <p14:creationId xmlns:p14="http://schemas.microsoft.com/office/powerpoint/2010/main" val="3370671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4AA7F-B794-8665-88E2-3D823DF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94" y="643467"/>
            <a:ext cx="83930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06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C374-2755-52BB-F1A4-B7715397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Q- Participation in Assessment &amp; 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4137-F124-6027-FA16-A6B4C59250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70230"/>
            <a:ext cx="10515600" cy="4351338"/>
          </a:xfrm>
        </p:spPr>
        <p:txBody>
          <a:bodyPr/>
          <a:lstStyle/>
          <a:p>
            <a:r>
              <a:rPr lang="en-US" sz="3200" dirty="0"/>
              <a:t>Q0100 (A-C) removed and replaced with Q0110  - </a:t>
            </a:r>
            <a:r>
              <a:rPr lang="en-US" sz="3200" i="1" dirty="0">
                <a:solidFill>
                  <a:schemeClr val="accent2"/>
                </a:solidFill>
              </a:rPr>
              <a:t>checking all</a:t>
            </a:r>
            <a:r>
              <a:rPr lang="en-US" sz="3200" i="1" dirty="0"/>
              <a:t> </a:t>
            </a:r>
            <a:r>
              <a:rPr lang="en-US" sz="3200" dirty="0"/>
              <a:t>those that participated in assessment process</a:t>
            </a:r>
          </a:p>
          <a:p>
            <a:r>
              <a:rPr lang="en-US" sz="3200" dirty="0"/>
              <a:t>Q0300 (expectations) removed and replaced with Q0310 Resident’s Overall Goal</a:t>
            </a:r>
          </a:p>
          <a:p>
            <a:r>
              <a:rPr lang="en-US" sz="3200" dirty="0"/>
              <a:t>Q0600 removed and replaced with Q0610 (</a:t>
            </a:r>
            <a:r>
              <a:rPr lang="en-US" sz="3200" i="1" dirty="0"/>
              <a:t>Has a referral been made to a Local Contact Agency (LCA))? And added Q0620 “Indicate </a:t>
            </a:r>
            <a:r>
              <a:rPr lang="en-US" sz="3200" i="1" dirty="0">
                <a:solidFill>
                  <a:schemeClr val="accent2"/>
                </a:solidFill>
              </a:rPr>
              <a:t>reason why </a:t>
            </a:r>
            <a:r>
              <a:rPr lang="en-US" sz="3200" i="1" dirty="0"/>
              <a:t>referral to LCA was not made”</a:t>
            </a:r>
          </a:p>
        </p:txBody>
      </p:sp>
    </p:spTree>
    <p:extLst>
      <p:ext uri="{BB962C8B-B14F-4D97-AF65-F5344CB8AC3E}">
        <p14:creationId xmlns:p14="http://schemas.microsoft.com/office/powerpoint/2010/main" val="3912886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0BF5-7788-772D-F8DE-E9F4387F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3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15868"/>
                </a:solidFill>
              </a:rPr>
              <a:t>Section Q- Participation in Assessment &amp; Goal Setting –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1C48-566E-C5E0-A071-C54B46381D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7462" y="2141537"/>
            <a:ext cx="10515600" cy="4351338"/>
          </a:xfrm>
        </p:spPr>
        <p:txBody>
          <a:bodyPr/>
          <a:lstStyle/>
          <a:p>
            <a:r>
              <a:rPr lang="en-US" sz="3200" dirty="0">
                <a:solidFill>
                  <a:srgbClr val="215868"/>
                </a:solidFill>
              </a:rPr>
              <a:t>Revise SS assessments and interviews</a:t>
            </a:r>
          </a:p>
          <a:p>
            <a:r>
              <a:rPr lang="en-US" sz="3200" dirty="0">
                <a:solidFill>
                  <a:srgbClr val="215868"/>
                </a:solidFill>
              </a:rPr>
              <a:t>Review discharge planning process</a:t>
            </a:r>
          </a:p>
          <a:p>
            <a:r>
              <a:rPr lang="en-US" sz="3200" dirty="0">
                <a:solidFill>
                  <a:srgbClr val="215868"/>
                </a:solidFill>
              </a:rPr>
              <a:t>Ensure care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1965384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85D2-9C8B-D116-7107-EC3D2050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State Assessments (OSA) and Medicaid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F8FA0-7AB1-C118-095C-D24CD0C8B1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92532"/>
            <a:ext cx="10515600" cy="4351338"/>
          </a:xfrm>
        </p:spPr>
        <p:txBody>
          <a:bodyPr/>
          <a:lstStyle/>
          <a:p>
            <a:r>
              <a:rPr lang="en-US" dirty="0"/>
              <a:t>Software updates should be completed </a:t>
            </a:r>
          </a:p>
          <a:p>
            <a:r>
              <a:rPr lang="en-US" dirty="0"/>
              <a:t>State by state different – Some will still use RUGS (section G) and some will use GG (PDPM model)</a:t>
            </a:r>
          </a:p>
          <a:p>
            <a:r>
              <a:rPr lang="en-US" dirty="0"/>
              <a:t>Some states will require full PHQ-9 (old version)</a:t>
            </a:r>
          </a:p>
          <a:p>
            <a:r>
              <a:rPr lang="en-US" dirty="0"/>
              <a:t>Check with software vendor</a:t>
            </a:r>
          </a:p>
          <a:p>
            <a:r>
              <a:rPr lang="en-US" dirty="0"/>
              <a:t>Check with State RAI Coordinator</a:t>
            </a:r>
          </a:p>
          <a:p>
            <a:r>
              <a:rPr lang="en-US" dirty="0"/>
              <a:t>Review data collection process which ever model your state uses</a:t>
            </a:r>
          </a:p>
        </p:txBody>
      </p:sp>
    </p:spTree>
    <p:extLst>
      <p:ext uri="{BB962C8B-B14F-4D97-AF65-F5344CB8AC3E}">
        <p14:creationId xmlns:p14="http://schemas.microsoft.com/office/powerpoint/2010/main" val="2758280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2AEB-ADB3-B61D-0FAC-0A47DC6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6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15868"/>
                </a:solidFill>
              </a:rPr>
              <a:t>Summary of Process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D32C-2A89-EF45-FC2F-03EEED8A9F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3317" y="1549400"/>
            <a:ext cx="10515600" cy="494347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215868"/>
                </a:solidFill>
              </a:rPr>
              <a:t>IDT Assessments, interviews, UDA’s, etc.</a:t>
            </a:r>
          </a:p>
          <a:p>
            <a:r>
              <a:rPr lang="en-US" sz="2800" dirty="0">
                <a:solidFill>
                  <a:srgbClr val="215868"/>
                </a:solidFill>
              </a:rPr>
              <a:t>IDT RAI Manual review related to section changes and coding (who is doing what)</a:t>
            </a:r>
          </a:p>
          <a:p>
            <a:r>
              <a:rPr lang="en-US" sz="2800" dirty="0">
                <a:solidFill>
                  <a:srgbClr val="215868"/>
                </a:solidFill>
              </a:rPr>
              <a:t>IDT Education </a:t>
            </a:r>
          </a:p>
          <a:p>
            <a:r>
              <a:rPr lang="en-US" sz="2800" dirty="0">
                <a:solidFill>
                  <a:srgbClr val="215868"/>
                </a:solidFill>
              </a:rPr>
              <a:t>Review of GG data collection process</a:t>
            </a:r>
          </a:p>
          <a:p>
            <a:r>
              <a:rPr lang="en-US" sz="2800" dirty="0">
                <a:solidFill>
                  <a:srgbClr val="215868"/>
                </a:solidFill>
              </a:rPr>
              <a:t>MDS Section GG ongoing education</a:t>
            </a:r>
          </a:p>
          <a:p>
            <a:r>
              <a:rPr lang="en-US" sz="2800" dirty="0">
                <a:solidFill>
                  <a:srgbClr val="215868"/>
                </a:solidFill>
              </a:rPr>
              <a:t>Care Area Assessment changes related to MDS item set changes (RAI manual Chapter 4)</a:t>
            </a:r>
          </a:p>
          <a:p>
            <a:r>
              <a:rPr lang="en-US" sz="2800" dirty="0">
                <a:solidFill>
                  <a:srgbClr val="215868"/>
                </a:solidFill>
              </a:rPr>
              <a:t>Care Plan development especially in recognition of significant changes</a:t>
            </a:r>
          </a:p>
          <a:p>
            <a:r>
              <a:rPr lang="en-US" sz="2800" dirty="0">
                <a:solidFill>
                  <a:srgbClr val="215868"/>
                </a:solidFill>
              </a:rPr>
              <a:t>NO new assessments are needed on October 1.  Continue with current MDS and PPS scheduling</a:t>
            </a:r>
          </a:p>
          <a:p>
            <a:pPr marL="0" indent="0">
              <a:buNone/>
            </a:pPr>
            <a:endParaRPr lang="en-US" sz="3200" dirty="0">
              <a:solidFill>
                <a:srgbClr val="21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5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023B15CF-E418-F496-BD2A-979F5163EDE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Facility Assessment – Major change and your assessment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should address staffing needs, educational needs, resident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needs, etc.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Review of MDS Item Sets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Review of IDT members completion responsibilities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Training and education (IDT)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Especially current and ongoing training for MDS Section GG- Functional Abilities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Updated Assessments &amp; Interview Assessments (D, J &amp; Q)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Review &amp; update of policy and procedures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8BF61F-7747-2D94-E58D-6CD724FB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Preparedness Checklist </a:t>
            </a:r>
          </a:p>
        </p:txBody>
      </p:sp>
    </p:spTree>
    <p:extLst>
      <p:ext uri="{BB962C8B-B14F-4D97-AF65-F5344CB8AC3E}">
        <p14:creationId xmlns:p14="http://schemas.microsoft.com/office/powerpoint/2010/main" val="159655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60DE-84E5-3F85-399D-8239CA15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15868"/>
                </a:solidFill>
              </a:rPr>
              <a:t>Preparedness Checklist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4EAB-0195-6B8A-B71D-9997C772EC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3738" y="2164344"/>
            <a:ext cx="7131393" cy="4351337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800" dirty="0">
                <a:solidFill>
                  <a:srgbClr val="215868"/>
                </a:solidFill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8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 Process – Data/documentation needs from hospital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15868"/>
                </a:solidFill>
                <a:latin typeface="Calibri" panose="020F0502020204030204"/>
              </a:rPr>
              <a:t>Discharge process, forms updated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15868"/>
                </a:solidFill>
                <a:latin typeface="Calibri" panose="020F0502020204030204"/>
              </a:rPr>
              <a:t> Medication Reconciliation process updated (admission &amp; discharge)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15868"/>
                </a:solidFill>
                <a:latin typeface="Calibri" panose="020F0502020204030204"/>
              </a:rPr>
              <a:t> QAPI- don’t forget!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15868"/>
                </a:solidFill>
                <a:latin typeface="Calibri" panose="020F0502020204030204"/>
              </a:rPr>
              <a:t> Breathe!  You got this!  </a:t>
            </a:r>
          </a:p>
        </p:txBody>
      </p:sp>
      <p:pic>
        <p:nvPicPr>
          <p:cNvPr id="5" name="Picture 4" descr="A yellow flower on a rock in water">
            <a:extLst>
              <a:ext uri="{FF2B5EF4-FFF2-40B4-BE49-F238E27FC236}">
                <a16:creationId xmlns:a16="http://schemas.microsoft.com/office/drawing/2014/main" id="{E4CD6476-B6B4-D01C-5D6F-BA22054D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6343" y="2164344"/>
            <a:ext cx="4561726" cy="29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6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568AD9E8-C3C8-CE2A-1A86-2080161636F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10038" y="2034282"/>
            <a:ext cx="9729198" cy="3256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Rationale - Obtain key </a:t>
            </a:r>
            <a:r>
              <a:rPr lang="en-US" sz="3600" i="1" dirty="0">
                <a:solidFill>
                  <a:srgbClr val="910048"/>
                </a:solidFill>
              </a:rPr>
              <a:t>demographic information </a:t>
            </a:r>
            <a:r>
              <a:rPr lang="en-US" sz="3600" dirty="0"/>
              <a:t>to uniquely identify each resident, administrative information, nursing home in which they reside, reason for assessment, and potential care needs, </a:t>
            </a:r>
            <a:r>
              <a:rPr lang="en-US" sz="3600" i="1" dirty="0">
                <a:solidFill>
                  <a:srgbClr val="910048"/>
                </a:solidFill>
              </a:rPr>
              <a:t>including access to transportation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A9094-E0FB-AE0E-F98A-0D7A59D0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580"/>
            <a:ext cx="10515600" cy="1325563"/>
          </a:xfrm>
        </p:spPr>
        <p:txBody>
          <a:bodyPr/>
          <a:lstStyle/>
          <a:p>
            <a:r>
              <a:rPr lang="en-US" dirty="0"/>
              <a:t>Section A Changes</a:t>
            </a:r>
          </a:p>
        </p:txBody>
      </p:sp>
    </p:spTree>
    <p:extLst>
      <p:ext uri="{BB962C8B-B14F-4D97-AF65-F5344CB8AC3E}">
        <p14:creationId xmlns:p14="http://schemas.microsoft.com/office/powerpoint/2010/main" val="4022769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5158" y="548556"/>
            <a:ext cx="11058752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215868"/>
                </a:solidFill>
              </a:rPr>
              <a:t>Please Email Questions</a:t>
            </a:r>
            <a:br>
              <a:rPr lang="en-US" sz="5400" dirty="0">
                <a:solidFill>
                  <a:srgbClr val="215868"/>
                </a:solidFill>
              </a:rPr>
            </a:br>
            <a:r>
              <a:rPr lang="en-US" sz="5400" dirty="0">
                <a:solidFill>
                  <a:srgbClr val="215868"/>
                </a:solidFill>
              </a:rPr>
              <a:t>Q &amp; As Will Be Shared With All Attendees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406650"/>
            <a:ext cx="12192000" cy="447675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b="1" i="1" dirty="0"/>
              <a:t>Julie Smith, BSN, RN, RAC-CT, QCP</a:t>
            </a:r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dirty="0"/>
              <a:t>Compliance Specialist </a:t>
            </a:r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dirty="0"/>
              <a:t>T:  267-822-6789 </a:t>
            </a:r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dirty="0"/>
              <a:t>E: smith@fsainfo.org</a:t>
            </a:r>
          </a:p>
        </p:txBody>
      </p:sp>
    </p:spTree>
    <p:extLst>
      <p:ext uri="{BB962C8B-B14F-4D97-AF65-F5344CB8AC3E}">
        <p14:creationId xmlns:p14="http://schemas.microsoft.com/office/powerpoint/2010/main" val="1514954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7401" y="1551878"/>
            <a:ext cx="11527605" cy="447675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b="1" dirty="0"/>
              <a:t>Session 4</a:t>
            </a:r>
            <a:r>
              <a:rPr lang="en-US" sz="3200" dirty="0"/>
              <a:t>: Medicare A Skilled Care Program 101 – </a:t>
            </a:r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dirty="0"/>
              <a:t>Review and Application  November 30, 2-3:30p.m</a:t>
            </a:r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endParaRPr lang="en-US" sz="3200" dirty="0"/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dirty="0"/>
              <a:t>IDT Members encouraged to attend</a:t>
            </a:r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endParaRPr lang="en-US" sz="3200" dirty="0"/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200" dirty="0"/>
              <a:t>All sessions are </a:t>
            </a:r>
            <a:r>
              <a:rPr lang="en-US" sz="3200" b="1" dirty="0">
                <a:solidFill>
                  <a:srgbClr val="910048"/>
                </a:solidFill>
              </a:rPr>
              <a:t>FREE</a:t>
            </a:r>
            <a:r>
              <a:rPr lang="en-US" sz="3200" dirty="0"/>
              <a:t> for FSA Compliance partners.</a:t>
            </a:r>
          </a:p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109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References/Resources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E4C45034-F8D7-FE1E-AB34-3411D9B88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102010"/>
              </p:ext>
            </p:extLst>
          </p:nvPr>
        </p:nvGraphicFramePr>
        <p:xfrm>
          <a:off x="1033409" y="1772881"/>
          <a:ext cx="9756775" cy="431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19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CA38FD-9BDA-F198-F94C-C060A3AC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5400" b="1" dirty="0"/>
              <a:t>A1005 Ethnicity &amp; A1010 Race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EACA6-9136-39BD-EAFF-627BFBEC1AB4}"/>
              </a:ext>
            </a:extLst>
          </p:cNvPr>
          <p:cNvSpPr txBox="1"/>
          <p:nvPr/>
        </p:nvSpPr>
        <p:spPr>
          <a:xfrm>
            <a:off x="694361" y="1215522"/>
            <a:ext cx="100729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868"/>
                </a:solidFill>
              </a:rPr>
              <a:t>Additions, Clarifications</a:t>
            </a:r>
          </a:p>
          <a:p>
            <a:pPr lvl="1"/>
            <a:r>
              <a:rPr lang="en-US" sz="2800" dirty="0">
                <a:solidFill>
                  <a:srgbClr val="215868"/>
                </a:solidFill>
              </a:rPr>
              <a:t>Goal(s) –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868"/>
                </a:solidFill>
              </a:rPr>
              <a:t>Improve understanding of and address ethnic disparities in health care outcomes requires the availability of better data related to social determinants of health (SDOH), including ethnicity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868"/>
                </a:solidFill>
              </a:rPr>
              <a:t>Collection of ethnicity data to improve quality of care and health outcomes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868"/>
                </a:solidFill>
              </a:rPr>
              <a:t>Standardizing self-reported data collection for ethnicity allows for the comparison of data within and across multiple post-acute-care settings</a:t>
            </a:r>
            <a:endParaRPr lang="en-US" sz="2400" dirty="0">
              <a:solidFill>
                <a:srgbClr val="21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3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568AD9E8-C3C8-CE2A-1A86-2080161636F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546849"/>
            <a:ext cx="9756775" cy="46587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assessment points:</a:t>
            </a:r>
          </a:p>
          <a:p>
            <a:pPr marL="0" indent="0">
              <a:buNone/>
            </a:pPr>
            <a:endParaRPr lang="en-US" dirty="0"/>
          </a:p>
          <a:p>
            <a:pPr lvl="1">
              <a:buClr>
                <a:srgbClr val="215868"/>
              </a:buClr>
            </a:pPr>
            <a:r>
              <a:rPr lang="en-US" i="1" dirty="0">
                <a:solidFill>
                  <a:schemeClr val="accent2"/>
                </a:solidFill>
              </a:rPr>
              <a:t>Ask (interview) </a:t>
            </a:r>
            <a:r>
              <a:rPr lang="en-US" dirty="0"/>
              <a:t>the resident to select the category or categories that most closely correspond to their ethnicity from the list in A1005</a:t>
            </a:r>
          </a:p>
          <a:p>
            <a:pPr lvl="1"/>
            <a:r>
              <a:rPr lang="en-US" dirty="0"/>
              <a:t>If the resident is </a:t>
            </a:r>
            <a:r>
              <a:rPr lang="en-US" dirty="0">
                <a:solidFill>
                  <a:schemeClr val="accent2"/>
                </a:solidFill>
              </a:rPr>
              <a:t>unable</a:t>
            </a:r>
            <a:r>
              <a:rPr lang="en-US" dirty="0"/>
              <a:t> to respond, the assessor </a:t>
            </a:r>
            <a:r>
              <a:rPr lang="en-US" i="1" u="sng" dirty="0"/>
              <a:t>may</a:t>
            </a:r>
            <a:r>
              <a:rPr lang="en-US" dirty="0"/>
              <a:t> ask a family member, significant other, and/or guardian/legally authorized representative</a:t>
            </a:r>
          </a:p>
          <a:p>
            <a:pPr lvl="1"/>
            <a:r>
              <a:rPr lang="en-US" dirty="0"/>
              <a:t>If the resident </a:t>
            </a:r>
            <a:r>
              <a:rPr lang="en-US" dirty="0">
                <a:solidFill>
                  <a:schemeClr val="accent2"/>
                </a:solidFill>
              </a:rPr>
              <a:t>declines</a:t>
            </a:r>
            <a:r>
              <a:rPr lang="en-US" dirty="0"/>
              <a:t> to respond, </a:t>
            </a:r>
            <a:r>
              <a:rPr lang="en-US" i="1" u="sng" dirty="0"/>
              <a:t>do not </a:t>
            </a:r>
            <a:r>
              <a:rPr lang="en-US" dirty="0"/>
              <a:t>code based on other resources (family, significant other, or guardian/legally authorized representative or medical records)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A9094-E0FB-AE0E-F98A-0D7A59D0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A1005 Ethnicity &amp; A1010 Race</a:t>
            </a:r>
          </a:p>
        </p:txBody>
      </p:sp>
    </p:spTree>
    <p:extLst>
      <p:ext uri="{BB962C8B-B14F-4D97-AF65-F5344CB8AC3E}">
        <p14:creationId xmlns:p14="http://schemas.microsoft.com/office/powerpoint/2010/main" val="251528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568AD9E8-C3C8-CE2A-1A86-2080161636F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10119" y="2091085"/>
            <a:ext cx="9756775" cy="306624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Updating Social Service and/or Nursing assessments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And/or Updating “interview” assessment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May provide Care planning insight based on cultural needs related to race &amp; ethnicity – F656 Care Planning related to Culturally Competent care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A9094-E0FB-AE0E-F98A-0D7A59D0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A- Planning</a:t>
            </a:r>
          </a:p>
        </p:txBody>
      </p:sp>
    </p:spTree>
    <p:extLst>
      <p:ext uri="{BB962C8B-B14F-4D97-AF65-F5344CB8AC3E}">
        <p14:creationId xmlns:p14="http://schemas.microsoft.com/office/powerpoint/2010/main" val="311502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60DE-84E5-3F85-399D-8239CA15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A1250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4EAB-0195-6B8A-B71D-9997C772EC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620" y="1690688"/>
            <a:ext cx="642310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15868"/>
                </a:solidFill>
              </a:rPr>
              <a:t>Goals (s):</a:t>
            </a:r>
          </a:p>
          <a:p>
            <a:r>
              <a:rPr lang="en-US" sz="2400" dirty="0">
                <a:solidFill>
                  <a:srgbClr val="215868"/>
                </a:solidFill>
              </a:rPr>
              <a:t>Access to transportation for ongoing health care and medication access needs is essential for effective care management</a:t>
            </a:r>
          </a:p>
          <a:p>
            <a:r>
              <a:rPr lang="en-US" sz="2400" dirty="0">
                <a:solidFill>
                  <a:srgbClr val="215868"/>
                </a:solidFill>
              </a:rPr>
              <a:t>Understanding resident transportation needs can help assess </a:t>
            </a:r>
            <a:r>
              <a:rPr lang="en-US" sz="2400" dirty="0">
                <a:solidFill>
                  <a:schemeClr val="accent2"/>
                </a:solidFill>
              </a:rPr>
              <a:t>barriers</a:t>
            </a:r>
            <a:r>
              <a:rPr lang="en-US" sz="2400" dirty="0">
                <a:solidFill>
                  <a:srgbClr val="215868"/>
                </a:solidFill>
              </a:rPr>
              <a:t> to care and facilitate connections with available community resources</a:t>
            </a:r>
          </a:p>
          <a:p>
            <a:r>
              <a:rPr lang="en-US" sz="2400" dirty="0">
                <a:solidFill>
                  <a:srgbClr val="215868"/>
                </a:solidFill>
              </a:rPr>
              <a:t>Assessing for transportation barriers will facilitate better care coordination and discharge planning for follow-up care</a:t>
            </a:r>
          </a:p>
          <a:p>
            <a:endParaRPr lang="en-US" sz="2400" dirty="0">
              <a:solidFill>
                <a:srgbClr val="215868"/>
              </a:solidFill>
            </a:endParaRPr>
          </a:p>
        </p:txBody>
      </p:sp>
      <p:pic>
        <p:nvPicPr>
          <p:cNvPr id="5" name="Picture 4" descr="A red and white symbol&#10;&#10;Description automatically generated">
            <a:extLst>
              <a:ext uri="{FF2B5EF4-FFF2-40B4-BE49-F238E27FC236}">
                <a16:creationId xmlns:a16="http://schemas.microsoft.com/office/drawing/2014/main" id="{0AF3E864-3117-86A9-2458-3203BD4C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460166" y="1479628"/>
            <a:ext cx="3238887" cy="42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6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1F0A24D7-F18C-2C92-1110-A2DB172406C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458930"/>
            <a:ext cx="10227067" cy="4931596"/>
          </a:xfrm>
        </p:spPr>
        <p:txBody>
          <a:bodyPr>
            <a:normAutofit/>
          </a:bodyPr>
          <a:lstStyle/>
          <a:p>
            <a:r>
              <a:rPr lang="en-US" dirty="0"/>
              <a:t>Only on 5 day, Planned discharge, PPS discharge assessments</a:t>
            </a:r>
          </a:p>
          <a:p>
            <a:pPr>
              <a:buClr>
                <a:srgbClr val="215868"/>
              </a:buClr>
            </a:pPr>
            <a:r>
              <a:rPr lang="en-US" i="1" dirty="0">
                <a:solidFill>
                  <a:schemeClr val="accent2"/>
                </a:solidFill>
              </a:rPr>
              <a:t>Ask</a:t>
            </a:r>
            <a:r>
              <a:rPr lang="en-US" dirty="0">
                <a:solidFill>
                  <a:schemeClr val="accent2"/>
                </a:solidFill>
              </a:rPr>
              <a:t> (interview) </a:t>
            </a:r>
            <a:r>
              <a:rPr lang="en-US" dirty="0"/>
              <a:t>the resident: </a:t>
            </a:r>
          </a:p>
          <a:p>
            <a:pPr lvl="1">
              <a:buClr>
                <a:srgbClr val="215868"/>
              </a:buClr>
            </a:pPr>
            <a:r>
              <a:rPr lang="en-US" dirty="0"/>
              <a:t>“In the past six months to a year, has lack of transportation kept you from </a:t>
            </a:r>
            <a:r>
              <a:rPr lang="en-US" dirty="0">
                <a:solidFill>
                  <a:schemeClr val="accent2"/>
                </a:solidFill>
              </a:rPr>
              <a:t>medical</a:t>
            </a:r>
            <a:r>
              <a:rPr lang="en-US" dirty="0"/>
              <a:t> appointments or from getting your medications?”</a:t>
            </a:r>
          </a:p>
          <a:p>
            <a:pPr lvl="1"/>
            <a:r>
              <a:rPr lang="en-US" dirty="0"/>
              <a:t>“In the past six months to a year, has lack of transportation kept you from </a:t>
            </a:r>
            <a:r>
              <a:rPr lang="en-US" dirty="0">
                <a:solidFill>
                  <a:schemeClr val="accent2"/>
                </a:solidFill>
              </a:rPr>
              <a:t>non-medical</a:t>
            </a:r>
            <a:r>
              <a:rPr lang="en-US" dirty="0"/>
              <a:t> meetings, appointments, work, or from getting things that you need?”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55A7D-C8FD-6079-D985-E4622EBE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A1250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1112384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21_Simple_Compliance_Template_LC_Edits">
  <a:themeElements>
    <a:clrScheme name="Custom 6">
      <a:dk1>
        <a:srgbClr val="004851"/>
      </a:dk1>
      <a:lt1>
        <a:sysClr val="window" lastClr="FFFFFF"/>
      </a:lt1>
      <a:dk2>
        <a:srgbClr val="004851"/>
      </a:dk2>
      <a:lt2>
        <a:srgbClr val="78BE20"/>
      </a:lt2>
      <a:accent1>
        <a:srgbClr val="002E5D"/>
      </a:accent1>
      <a:accent2>
        <a:srgbClr val="91004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-108 FSA PPT Deck Template - Compliance and Risk Management V2 - Simple" id="{9AA2ED25-080C-4858-BA20-5BF2A2C6D9B8}" vid="{FE960074-1331-41E5-976A-5E8C0C778C47}"/>
    </a:ext>
  </a:extLst>
</a:theme>
</file>

<file path=ppt/theme/theme5.xml><?xml version="1.0" encoding="utf-8"?>
<a:theme xmlns:a="http://schemas.openxmlformats.org/drawingml/2006/main" name="2_Office Theme">
  <a:themeElements>
    <a:clrScheme name="Custom 6">
      <a:dk1>
        <a:srgbClr val="004851"/>
      </a:dk1>
      <a:lt1>
        <a:sysClr val="window" lastClr="FFFFFF"/>
      </a:lt1>
      <a:dk2>
        <a:srgbClr val="004851"/>
      </a:dk2>
      <a:lt2>
        <a:srgbClr val="78BE20"/>
      </a:lt2>
      <a:accent1>
        <a:srgbClr val="002E5D"/>
      </a:accent1>
      <a:accent2>
        <a:srgbClr val="91004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-108 FSA PPT Deck Template - Compliance and Risk Management V2 - Simple" id="{9AA2ED25-080C-4858-BA20-5BF2A2C6D9B8}" vid="{FE960074-1331-41E5-976A-5E8C0C778C47}"/>
    </a:ext>
  </a:extLst>
</a:theme>
</file>

<file path=ppt/theme/theme6.xml><?xml version="1.0" encoding="utf-8"?>
<a:theme xmlns:a="http://schemas.openxmlformats.org/drawingml/2006/main" name="1_Office Theme">
  <a:themeElements>
    <a:clrScheme name="Custom 6">
      <a:dk1>
        <a:srgbClr val="004851"/>
      </a:dk1>
      <a:lt1>
        <a:sysClr val="window" lastClr="FFFFFF"/>
      </a:lt1>
      <a:dk2>
        <a:srgbClr val="004851"/>
      </a:dk2>
      <a:lt2>
        <a:srgbClr val="78BE20"/>
      </a:lt2>
      <a:accent1>
        <a:srgbClr val="002E5D"/>
      </a:accent1>
      <a:accent2>
        <a:srgbClr val="91004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-108 FSA PPT Deck Template - Compliance and Risk Management V2 - Simple" id="{9AA2ED25-080C-4858-BA20-5BF2A2C6D9B8}" vid="{FE960074-1331-41E5-976A-5E8C0C778C47}"/>
    </a:ext>
  </a:extLst>
</a:theme>
</file>

<file path=ppt/theme/theme7.xml><?xml version="1.0" encoding="utf-8"?>
<a:theme xmlns:a="http://schemas.openxmlformats.org/drawingml/2006/main" name="Office Theme">
  <a:themeElements>
    <a:clrScheme name="Custom 6">
      <a:dk1>
        <a:srgbClr val="004851"/>
      </a:dk1>
      <a:lt1>
        <a:sysClr val="window" lastClr="FFFFFF"/>
      </a:lt1>
      <a:dk2>
        <a:srgbClr val="004851"/>
      </a:dk2>
      <a:lt2>
        <a:srgbClr val="78BE20"/>
      </a:lt2>
      <a:accent1>
        <a:srgbClr val="002E5D"/>
      </a:accent1>
      <a:accent2>
        <a:srgbClr val="91004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-108 FSA PPT Deck Template - Compliance and Risk Management V2 - Simple" id="{9AA2ED25-080C-4858-BA20-5BF2A2C6D9B8}" vid="{FE960074-1331-41E5-976A-5E8C0C778C47}"/>
    </a:ext>
  </a:extLst>
</a:theme>
</file>

<file path=ppt/theme/theme8.xml><?xml version="1.0" encoding="utf-8"?>
<a:theme xmlns:a="http://schemas.openxmlformats.org/drawingml/2006/main" name="3_Office Theme">
  <a:themeElements>
    <a:clrScheme name="Custom 6">
      <a:dk1>
        <a:srgbClr val="004851"/>
      </a:dk1>
      <a:lt1>
        <a:sysClr val="window" lastClr="FFFFFF"/>
      </a:lt1>
      <a:dk2>
        <a:srgbClr val="004851"/>
      </a:dk2>
      <a:lt2>
        <a:srgbClr val="78BE20"/>
      </a:lt2>
      <a:accent1>
        <a:srgbClr val="002E5D"/>
      </a:accent1>
      <a:accent2>
        <a:srgbClr val="91004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-108 FSA PPT Deck Template - Compliance and Risk Management V2 - Simple" id="{9AA2ED25-080C-4858-BA20-5BF2A2C6D9B8}" vid="{FE960074-1331-41E5-976A-5E8C0C778C47}"/>
    </a:ext>
  </a:extLst>
</a:theme>
</file>

<file path=ppt/theme/theme9.xml><?xml version="1.0" encoding="utf-8"?>
<a:theme xmlns:a="http://schemas.openxmlformats.org/drawingml/2006/main" name="4_Office Theme">
  <a:themeElements>
    <a:clrScheme name="Custom 6">
      <a:dk1>
        <a:srgbClr val="004851"/>
      </a:dk1>
      <a:lt1>
        <a:sysClr val="window" lastClr="FFFFFF"/>
      </a:lt1>
      <a:dk2>
        <a:srgbClr val="004851"/>
      </a:dk2>
      <a:lt2>
        <a:srgbClr val="78BE20"/>
      </a:lt2>
      <a:accent1>
        <a:srgbClr val="002E5D"/>
      </a:accent1>
      <a:accent2>
        <a:srgbClr val="91004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-108 FSA PPT Deck Template - Compliance and Risk Management V2 - Simple" id="{9AA2ED25-080C-4858-BA20-5BF2A2C6D9B8}" vid="{FE960074-1331-41E5-976A-5E8C0C778C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70BFFDDCCEA45821CC102FD5C147B" ma:contentTypeVersion="12" ma:contentTypeDescription="Create a new document." ma:contentTypeScope="" ma:versionID="2569c47b0c52ba3e7509a560f04a8023">
  <xsd:schema xmlns:xsd="http://www.w3.org/2001/XMLSchema" xmlns:xs="http://www.w3.org/2001/XMLSchema" xmlns:p="http://schemas.microsoft.com/office/2006/metadata/properties" xmlns:ns3="2c702dde-7157-40ed-a5d5-4cfed945b965" xmlns:ns4="3749a3f5-812e-42cd-96e0-9c27b7d5bbe8" targetNamespace="http://schemas.microsoft.com/office/2006/metadata/properties" ma:root="true" ma:fieldsID="981a5f5c97882e64c1a76fdf4d017ac1" ns3:_="" ns4:_="">
    <xsd:import namespace="2c702dde-7157-40ed-a5d5-4cfed945b965"/>
    <xsd:import namespace="3749a3f5-812e-42cd-96e0-9c27b7d5bb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02dde-7157-40ed-a5d5-4cfed945b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9a3f5-812e-42cd-96e0-9c27b7d5bb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C21C02-F740-4E23-9DAC-1483ECD34A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5F5C0D-768D-49D4-8A87-9D4E77D3D3FF}">
  <ds:schemaRefs>
    <ds:schemaRef ds:uri="http://www.w3.org/XML/1998/namespace"/>
    <ds:schemaRef ds:uri="http://purl.org/dc/elements/1.1/"/>
    <ds:schemaRef ds:uri="http://schemas.microsoft.com/office/2006/metadata/properties"/>
    <ds:schemaRef ds:uri="3749a3f5-812e-42cd-96e0-9c27b7d5b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c702dde-7157-40ed-a5d5-4cfed945b965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0A269D8-5302-4976-AD3B-24BEB36FF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02dde-7157-40ed-a5d5-4cfed945b965"/>
    <ds:schemaRef ds:uri="3749a3f5-812e-42cd-96e0-9c27b7d5b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2491</Words>
  <Application>Microsoft Office PowerPoint</Application>
  <PresentationFormat>Widescreen</PresentationFormat>
  <Paragraphs>234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Custom Design</vt:lpstr>
      <vt:lpstr>1_Custom Design</vt:lpstr>
      <vt:lpstr>2_Custom Design</vt:lpstr>
      <vt:lpstr>2021_Simple_Compliance_Template_LC_Edits</vt:lpstr>
      <vt:lpstr>2_Office Theme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Here we go… Are you ready???</vt:lpstr>
      <vt:lpstr>Section A Changes</vt:lpstr>
      <vt:lpstr>A1005 Ethnicity &amp; A1010 Race</vt:lpstr>
      <vt:lpstr>Section A1005 Ethnicity &amp; A1010 Race</vt:lpstr>
      <vt:lpstr>Section A- Planning</vt:lpstr>
      <vt:lpstr>A1250 Transportation</vt:lpstr>
      <vt:lpstr>A1250 Transportation</vt:lpstr>
      <vt:lpstr>A1250 Transportation</vt:lpstr>
      <vt:lpstr>Section A- Planning</vt:lpstr>
      <vt:lpstr>Section A- Additional Changes</vt:lpstr>
      <vt:lpstr>A2121 Provision of Current Reconciled Medication List to Subsequent Provider at Discharge</vt:lpstr>
      <vt:lpstr>A2123 Provision of Current Reconciled Medication List to Resident at Discharge</vt:lpstr>
      <vt:lpstr>Planning</vt:lpstr>
      <vt:lpstr>Section B- Health Literacy</vt:lpstr>
      <vt:lpstr>Section D- D0150  Resident Mood Interview (PHQ-2 to 9©) </vt:lpstr>
      <vt:lpstr>Section D- D0150 Resident Mood Interview (PHQ-2 to 9©)</vt:lpstr>
      <vt:lpstr>Section D- D0150 Resident Mood Interview (PHQ-2 to 9©)</vt:lpstr>
      <vt:lpstr>Section D- 0700 Social Isolation</vt:lpstr>
      <vt:lpstr>Social Determinants of Health (SDOH)</vt:lpstr>
      <vt:lpstr>Section GG</vt:lpstr>
      <vt:lpstr>Section GG continued</vt:lpstr>
      <vt:lpstr>Section GG Planning</vt:lpstr>
      <vt:lpstr>Section J Pain Interview</vt:lpstr>
      <vt:lpstr>Section J Pain Interview continued</vt:lpstr>
      <vt:lpstr>Section J Pain Interview</vt:lpstr>
      <vt:lpstr>Section K</vt:lpstr>
      <vt:lpstr>PowerPoint Presentation</vt:lpstr>
      <vt:lpstr>Section N- Medications</vt:lpstr>
      <vt:lpstr>Section N- Planning</vt:lpstr>
      <vt:lpstr>Section O- Special Treatments,  Procedures &amp; Programs</vt:lpstr>
      <vt:lpstr>PowerPoint Presentation</vt:lpstr>
      <vt:lpstr>Section Q- Participation in Assessment &amp; Goal Setting</vt:lpstr>
      <vt:lpstr>Section Q- Participation in Assessment &amp; Goal Setting – Planning</vt:lpstr>
      <vt:lpstr>Optional State Assessments (OSA) and Medicaid Reimbursement</vt:lpstr>
      <vt:lpstr>Summary of Process Changes</vt:lpstr>
      <vt:lpstr>Preparedness Checklist </vt:lpstr>
      <vt:lpstr>Preparedness Checklist - continued</vt:lpstr>
      <vt:lpstr>Please Email Questions Q &amp; As Will Be Shared With All Attendees</vt:lpstr>
      <vt:lpstr>PowerPoint Presentation</vt:lpstr>
      <vt:lpstr>References/Resources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Gillespie</dc:creator>
  <cp:lastModifiedBy>Samantha Koellhoffer</cp:lastModifiedBy>
  <cp:revision>628</cp:revision>
  <dcterms:created xsi:type="dcterms:W3CDTF">2021-06-08T19:15:32Z</dcterms:created>
  <dcterms:modified xsi:type="dcterms:W3CDTF">2023-09-26T13:44:46Z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0x0101005E970BFFDDCCEA45821CC102FD5C147B</vt:lpwstr>
  </property>
</Properties>
</file>