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 id="2147483737" r:id="rId2"/>
    <p:sldMasterId id="2147483744" r:id="rId3"/>
    <p:sldMasterId id="2147483749" r:id="rId4"/>
  </p:sldMasterIdLst>
  <p:notesMasterIdLst>
    <p:notesMasterId r:id="rId93"/>
  </p:notesMasterIdLst>
  <p:handoutMasterIdLst>
    <p:handoutMasterId r:id="rId94"/>
  </p:handoutMasterIdLst>
  <p:sldIdLst>
    <p:sldId id="297" r:id="rId5"/>
    <p:sldId id="514" r:id="rId6"/>
    <p:sldId id="303" r:id="rId7"/>
    <p:sldId id="541" r:id="rId8"/>
    <p:sldId id="765" r:id="rId9"/>
    <p:sldId id="761" r:id="rId10"/>
    <p:sldId id="526" r:id="rId11"/>
    <p:sldId id="532" r:id="rId12"/>
    <p:sldId id="538" r:id="rId13"/>
    <p:sldId id="519" r:id="rId14"/>
    <p:sldId id="554" r:id="rId15"/>
    <p:sldId id="744" r:id="rId16"/>
    <p:sldId id="604" r:id="rId17"/>
    <p:sldId id="748" r:id="rId18"/>
    <p:sldId id="607" r:id="rId19"/>
    <p:sldId id="609" r:id="rId20"/>
    <p:sldId id="677" r:id="rId21"/>
    <p:sldId id="602" r:id="rId22"/>
    <p:sldId id="608" r:id="rId23"/>
    <p:sldId id="733" r:id="rId24"/>
    <p:sldId id="647" r:id="rId25"/>
    <p:sldId id="648" r:id="rId26"/>
    <p:sldId id="606" r:id="rId27"/>
    <p:sldId id="610" r:id="rId28"/>
    <p:sldId id="645" r:id="rId29"/>
    <p:sldId id="611" r:id="rId30"/>
    <p:sldId id="650" r:id="rId31"/>
    <p:sldId id="653" r:id="rId32"/>
    <p:sldId id="724" r:id="rId33"/>
    <p:sldId id="667" r:id="rId34"/>
    <p:sldId id="668" r:id="rId35"/>
    <p:sldId id="666" r:id="rId36"/>
    <p:sldId id="669" r:id="rId37"/>
    <p:sldId id="652" r:id="rId38"/>
    <p:sldId id="722" r:id="rId39"/>
    <p:sldId id="723" r:id="rId40"/>
    <p:sldId id="766" r:id="rId41"/>
    <p:sldId id="660" r:id="rId42"/>
    <p:sldId id="742" r:id="rId43"/>
    <p:sldId id="743" r:id="rId44"/>
    <p:sldId id="763" r:id="rId45"/>
    <p:sldId id="759" r:id="rId46"/>
    <p:sldId id="612" r:id="rId47"/>
    <p:sldId id="613" r:id="rId48"/>
    <p:sldId id="573" r:id="rId49"/>
    <p:sldId id="675" r:id="rId50"/>
    <p:sldId id="676" r:id="rId51"/>
    <p:sldId id="754" r:id="rId52"/>
    <p:sldId id="518" r:id="rId53"/>
    <p:sldId id="620" r:id="rId54"/>
    <p:sldId id="621" r:id="rId55"/>
    <p:sldId id="622" r:id="rId56"/>
    <p:sldId id="623" r:id="rId57"/>
    <p:sldId id="624" r:id="rId58"/>
    <p:sldId id="626" r:id="rId59"/>
    <p:sldId id="627" r:id="rId60"/>
    <p:sldId id="628" r:id="rId61"/>
    <p:sldId id="630" r:id="rId62"/>
    <p:sldId id="631" r:id="rId63"/>
    <p:sldId id="632" r:id="rId64"/>
    <p:sldId id="633" r:id="rId65"/>
    <p:sldId id="636" r:id="rId66"/>
    <p:sldId id="637" r:id="rId67"/>
    <p:sldId id="641" r:id="rId68"/>
    <p:sldId id="640" r:id="rId69"/>
    <p:sldId id="523" r:id="rId70"/>
    <p:sldId id="470" r:id="rId71"/>
    <p:sldId id="471" r:id="rId72"/>
    <p:sldId id="472" r:id="rId73"/>
    <p:sldId id="493" r:id="rId74"/>
    <p:sldId id="474" r:id="rId75"/>
    <p:sldId id="477" r:id="rId76"/>
    <p:sldId id="478" r:id="rId77"/>
    <p:sldId id="479" r:id="rId78"/>
    <p:sldId id="486" r:id="rId79"/>
    <p:sldId id="496" r:id="rId80"/>
    <p:sldId id="507" r:id="rId81"/>
    <p:sldId id="497" r:id="rId82"/>
    <p:sldId id="498" r:id="rId83"/>
    <p:sldId id="508" r:id="rId84"/>
    <p:sldId id="500" r:id="rId85"/>
    <p:sldId id="502" r:id="rId86"/>
    <p:sldId id="509" r:id="rId87"/>
    <p:sldId id="488" r:id="rId88"/>
    <p:sldId id="489" r:id="rId89"/>
    <p:sldId id="756" r:id="rId90"/>
    <p:sldId id="534" r:id="rId91"/>
    <p:sldId id="306" r:id="rId92"/>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FA6"/>
    <a:srgbClr val="215868"/>
    <a:srgbClr val="002060"/>
    <a:srgbClr val="153A7B"/>
    <a:srgbClr val="00DADA"/>
    <a:srgbClr val="E6AF00"/>
    <a:srgbClr val="336600"/>
    <a:srgbClr val="63C5CD"/>
    <a:srgbClr val="93BAB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80515" autoAdjust="0"/>
  </p:normalViewPr>
  <p:slideViewPr>
    <p:cSldViewPr snapToGrid="0" snapToObjects="1">
      <p:cViewPr varScale="1">
        <p:scale>
          <a:sx n="54" d="100"/>
          <a:sy n="54" d="100"/>
        </p:scale>
        <p:origin x="784" y="24"/>
      </p:cViewPr>
      <p:guideLst/>
    </p:cSldViewPr>
  </p:slideViewPr>
  <p:notesTextViewPr>
    <p:cViewPr>
      <p:scale>
        <a:sx n="1" d="1"/>
        <a:sy n="1" d="1"/>
      </p:scale>
      <p:origin x="0" y="0"/>
    </p:cViewPr>
  </p:notesTextViewPr>
  <p:sorterViewPr>
    <p:cViewPr varScale="1">
      <p:scale>
        <a:sx n="100" d="100"/>
        <a:sy n="100" d="100"/>
      </p:scale>
      <p:origin x="0" y="-5702"/>
    </p:cViewPr>
  </p:sorterViewPr>
  <p:notesViewPr>
    <p:cSldViewPr snapToGrid="0" snapToObjects="1">
      <p:cViewPr varScale="1">
        <p:scale>
          <a:sx n="52" d="100"/>
          <a:sy n="52" d="100"/>
        </p:scale>
        <p:origin x="2656" y="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cms.gov/medicare/quality/nursing-home-improvement/resident-assessment-instrument-manual" TargetMode="External"/><Relationship Id="rId2" Type="http://schemas.openxmlformats.org/officeDocument/2006/relationships/hyperlink" Target="https://www.cms.gov/medicare/provider-enrollment-and-certification/guidanceforlawsandregulations/downloads/appendix-pp-state-operations-manual.pdf" TargetMode="External"/><Relationship Id="rId1" Type="http://schemas.openxmlformats.org/officeDocument/2006/relationships/hyperlink" Target="https://www.cms.gov/files/document/finalmds-30-rai-manual-v11811october2023.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ms.gov/medicare/quality/nursing-home-improvement/resident-assessment-instrument-manual" TargetMode="External"/><Relationship Id="rId2" Type="http://schemas.openxmlformats.org/officeDocument/2006/relationships/hyperlink" Target="https://www.cms.gov/medicare/provider-enrollment-and-certification/guidanceforlawsandregulations/downloads/appendix-pp-state-operations-manual.pdf" TargetMode="External"/><Relationship Id="rId1" Type="http://schemas.openxmlformats.org/officeDocument/2006/relationships/hyperlink" Target="https://www.cms.gov/files/document/finalmds-30-rai-manual-v11811october2023.pdf"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48023-29BD-44FC-8690-C27143B57AF3}"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D58A6556-7199-44C8-BC19-933C15BE2D31}">
      <dgm:prSet/>
      <dgm:spPr/>
      <dgm:t>
        <a:bodyPr/>
        <a:lstStyle/>
        <a:p>
          <a:r>
            <a:rPr lang="en-US" dirty="0"/>
            <a:t>Resident Assessment Instrument Manual: </a:t>
          </a:r>
          <a:r>
            <a:rPr lang="en-US" i="1" dirty="0">
              <a:hlinkClick xmlns:r="http://schemas.openxmlformats.org/officeDocument/2006/relationships" r:id="rId1"/>
            </a:rPr>
            <a:t>https://www.cms.gov/files/document/finalmds-30-rai-manual-v11811october2023.pdf</a:t>
          </a:r>
          <a:endParaRPr lang="en-US" dirty="0"/>
        </a:p>
      </dgm:t>
    </dgm:pt>
    <dgm:pt modelId="{6640BE5B-E821-419C-8159-55146F9DA1F9}" type="parTrans" cxnId="{DC23121A-FA88-4A6A-9048-EDA0DE01655B}">
      <dgm:prSet/>
      <dgm:spPr/>
      <dgm:t>
        <a:bodyPr/>
        <a:lstStyle/>
        <a:p>
          <a:endParaRPr lang="en-US"/>
        </a:p>
      </dgm:t>
    </dgm:pt>
    <dgm:pt modelId="{FF571997-B6C5-4688-8A45-6823C964916D}" type="sibTrans" cxnId="{DC23121A-FA88-4A6A-9048-EDA0DE01655B}">
      <dgm:prSet/>
      <dgm:spPr/>
      <dgm:t>
        <a:bodyPr/>
        <a:lstStyle/>
        <a:p>
          <a:endParaRPr lang="en-US"/>
        </a:p>
      </dgm:t>
    </dgm:pt>
    <dgm:pt modelId="{95616F9A-B29F-43B6-A37B-F0847E0D3A5D}">
      <dgm:prSet/>
      <dgm:spPr/>
      <dgm:t>
        <a:bodyPr/>
        <a:lstStyle/>
        <a:p>
          <a:r>
            <a:rPr lang="en-US" dirty="0"/>
            <a:t>State Operations Manual, Appendix P-PP, Survey Guidance to Surveyors: </a:t>
          </a:r>
          <a:r>
            <a:rPr lang="en-US" i="1" dirty="0">
              <a:hlinkClick xmlns:r="http://schemas.openxmlformats.org/officeDocument/2006/relationships" r:id="rId2"/>
            </a:rPr>
            <a:t>https://www.cms.gov/Medicare/provider-enrollment-and-certification/guidanceforlawsandregulations/downloads/appendix-pp-state-operations-manual.pdf</a:t>
          </a:r>
          <a:endParaRPr lang="en-US" dirty="0"/>
        </a:p>
      </dgm:t>
    </dgm:pt>
    <dgm:pt modelId="{B44C7DC0-A4F4-423D-A743-8D0CACD8546B}" type="parTrans" cxnId="{68DE45F6-4AE0-4B1E-AD0B-DB72EF6A7002}">
      <dgm:prSet/>
      <dgm:spPr/>
      <dgm:t>
        <a:bodyPr/>
        <a:lstStyle/>
        <a:p>
          <a:endParaRPr lang="en-US"/>
        </a:p>
      </dgm:t>
    </dgm:pt>
    <dgm:pt modelId="{EC8DC52E-E087-4C6B-BCE7-F9EA11BF588F}" type="sibTrans" cxnId="{68DE45F6-4AE0-4B1E-AD0B-DB72EF6A7002}">
      <dgm:prSet/>
      <dgm:spPr/>
      <dgm:t>
        <a:bodyPr/>
        <a:lstStyle/>
        <a:p>
          <a:endParaRPr lang="en-US"/>
        </a:p>
      </dgm:t>
    </dgm:pt>
    <dgm:pt modelId="{451176FC-99F7-40E8-8AD2-07DBE17DBF34}">
      <dgm:prSet/>
      <dgm:spPr/>
      <dgm:t>
        <a:bodyPr/>
        <a:lstStyle/>
        <a:p>
          <a:r>
            <a:rPr lang="en-US" dirty="0"/>
            <a:t>MDS 1.18.11 Form, etc.:                      </a:t>
          </a:r>
          <a:r>
            <a:rPr lang="en-US" i="1" dirty="0">
              <a:hlinkClick xmlns:r="http://schemas.openxmlformats.org/officeDocument/2006/relationships" r:id="rId3"/>
            </a:rPr>
            <a:t>https://www.cms.gov/Medicare/quality/nursing-home-improvement/resident-assessment-instrument-manual</a:t>
          </a:r>
          <a:endParaRPr lang="en-US" dirty="0"/>
        </a:p>
      </dgm:t>
    </dgm:pt>
    <dgm:pt modelId="{661E5C14-60B5-4B90-8D0F-D048D2C92807}" type="parTrans" cxnId="{C37FC8DE-3F5C-4DF9-A6BB-587736FFBF91}">
      <dgm:prSet/>
      <dgm:spPr/>
      <dgm:t>
        <a:bodyPr/>
        <a:lstStyle/>
        <a:p>
          <a:endParaRPr lang="en-US"/>
        </a:p>
      </dgm:t>
    </dgm:pt>
    <dgm:pt modelId="{EBA3C3C2-AD17-4788-B4D8-F0A73E429A0C}" type="sibTrans" cxnId="{C37FC8DE-3F5C-4DF9-A6BB-587736FFBF91}">
      <dgm:prSet/>
      <dgm:spPr/>
      <dgm:t>
        <a:bodyPr/>
        <a:lstStyle/>
        <a:p>
          <a:endParaRPr lang="en-US"/>
        </a:p>
      </dgm:t>
    </dgm:pt>
    <dgm:pt modelId="{FC3A2D78-0B31-4637-8198-CCFBCC1E338F}" type="pres">
      <dgm:prSet presAssocID="{09A48023-29BD-44FC-8690-C27143B57AF3}" presName="vert0" presStyleCnt="0">
        <dgm:presLayoutVars>
          <dgm:dir/>
          <dgm:animOne val="branch"/>
          <dgm:animLvl val="lvl"/>
        </dgm:presLayoutVars>
      </dgm:prSet>
      <dgm:spPr/>
    </dgm:pt>
    <dgm:pt modelId="{38AB09E6-8D1F-4286-8CAE-C2C2AE9E2081}" type="pres">
      <dgm:prSet presAssocID="{D58A6556-7199-44C8-BC19-933C15BE2D31}" presName="thickLine" presStyleLbl="alignNode1" presStyleIdx="0" presStyleCnt="3"/>
      <dgm:spPr/>
    </dgm:pt>
    <dgm:pt modelId="{49F5345F-D7C6-42F8-A9D7-F7AA945C0B98}" type="pres">
      <dgm:prSet presAssocID="{D58A6556-7199-44C8-BC19-933C15BE2D31}" presName="horz1" presStyleCnt="0"/>
      <dgm:spPr/>
    </dgm:pt>
    <dgm:pt modelId="{BB47B644-12A1-4F71-BAB5-0617D1A9E6DD}" type="pres">
      <dgm:prSet presAssocID="{D58A6556-7199-44C8-BC19-933C15BE2D31}" presName="tx1" presStyleLbl="revTx" presStyleIdx="0" presStyleCnt="3"/>
      <dgm:spPr/>
    </dgm:pt>
    <dgm:pt modelId="{123BD828-DCDC-4D75-9992-E37840B38449}" type="pres">
      <dgm:prSet presAssocID="{D58A6556-7199-44C8-BC19-933C15BE2D31}" presName="vert1" presStyleCnt="0"/>
      <dgm:spPr/>
    </dgm:pt>
    <dgm:pt modelId="{42579C5F-FAE7-463B-A3CD-01D105B4C5A8}" type="pres">
      <dgm:prSet presAssocID="{95616F9A-B29F-43B6-A37B-F0847E0D3A5D}" presName="thickLine" presStyleLbl="alignNode1" presStyleIdx="1" presStyleCnt="3"/>
      <dgm:spPr/>
    </dgm:pt>
    <dgm:pt modelId="{D0197E9F-11B3-4AB3-B4D3-FC23DD6F8A52}" type="pres">
      <dgm:prSet presAssocID="{95616F9A-B29F-43B6-A37B-F0847E0D3A5D}" presName="horz1" presStyleCnt="0"/>
      <dgm:spPr/>
    </dgm:pt>
    <dgm:pt modelId="{EA750F84-3270-4E92-9B19-7E18CB26CA46}" type="pres">
      <dgm:prSet presAssocID="{95616F9A-B29F-43B6-A37B-F0847E0D3A5D}" presName="tx1" presStyleLbl="revTx" presStyleIdx="1" presStyleCnt="3"/>
      <dgm:spPr/>
    </dgm:pt>
    <dgm:pt modelId="{38BA6304-7081-413D-808E-B819BB05811C}" type="pres">
      <dgm:prSet presAssocID="{95616F9A-B29F-43B6-A37B-F0847E0D3A5D}" presName="vert1" presStyleCnt="0"/>
      <dgm:spPr/>
    </dgm:pt>
    <dgm:pt modelId="{3C94CF86-F0D1-409B-AE87-388DB0C937F7}" type="pres">
      <dgm:prSet presAssocID="{451176FC-99F7-40E8-8AD2-07DBE17DBF34}" presName="thickLine" presStyleLbl="alignNode1" presStyleIdx="2" presStyleCnt="3"/>
      <dgm:spPr/>
    </dgm:pt>
    <dgm:pt modelId="{78174C54-6DE9-460B-BFD3-998C280ECCC1}" type="pres">
      <dgm:prSet presAssocID="{451176FC-99F7-40E8-8AD2-07DBE17DBF34}" presName="horz1" presStyleCnt="0"/>
      <dgm:spPr/>
    </dgm:pt>
    <dgm:pt modelId="{5D20A463-2155-4EEB-A545-3496616D8F1F}" type="pres">
      <dgm:prSet presAssocID="{451176FC-99F7-40E8-8AD2-07DBE17DBF34}" presName="tx1" presStyleLbl="revTx" presStyleIdx="2" presStyleCnt="3"/>
      <dgm:spPr/>
    </dgm:pt>
    <dgm:pt modelId="{FA63F355-C9EF-4DDF-B416-8BD2FF40AFBC}" type="pres">
      <dgm:prSet presAssocID="{451176FC-99F7-40E8-8AD2-07DBE17DBF34}" presName="vert1" presStyleCnt="0"/>
      <dgm:spPr/>
    </dgm:pt>
  </dgm:ptLst>
  <dgm:cxnLst>
    <dgm:cxn modelId="{F5FDF50D-2716-480D-92B6-A07F9666E262}" type="presOf" srcId="{D58A6556-7199-44C8-BC19-933C15BE2D31}" destId="{BB47B644-12A1-4F71-BAB5-0617D1A9E6DD}" srcOrd="0" destOrd="0" presId="urn:microsoft.com/office/officeart/2008/layout/LinedList"/>
    <dgm:cxn modelId="{DC23121A-FA88-4A6A-9048-EDA0DE01655B}" srcId="{09A48023-29BD-44FC-8690-C27143B57AF3}" destId="{D58A6556-7199-44C8-BC19-933C15BE2D31}" srcOrd="0" destOrd="0" parTransId="{6640BE5B-E821-419C-8159-55146F9DA1F9}" sibTransId="{FF571997-B6C5-4688-8A45-6823C964916D}"/>
    <dgm:cxn modelId="{8D967252-1C72-4B78-907B-E4DBF33DB6B5}" type="presOf" srcId="{451176FC-99F7-40E8-8AD2-07DBE17DBF34}" destId="{5D20A463-2155-4EEB-A545-3496616D8F1F}" srcOrd="0" destOrd="0" presId="urn:microsoft.com/office/officeart/2008/layout/LinedList"/>
    <dgm:cxn modelId="{694301B5-C1C0-4538-964E-FEA2FAA3A101}" type="presOf" srcId="{09A48023-29BD-44FC-8690-C27143B57AF3}" destId="{FC3A2D78-0B31-4637-8198-CCFBCC1E338F}" srcOrd="0" destOrd="0" presId="urn:microsoft.com/office/officeart/2008/layout/LinedList"/>
    <dgm:cxn modelId="{C37FC8DE-3F5C-4DF9-A6BB-587736FFBF91}" srcId="{09A48023-29BD-44FC-8690-C27143B57AF3}" destId="{451176FC-99F7-40E8-8AD2-07DBE17DBF34}" srcOrd="2" destOrd="0" parTransId="{661E5C14-60B5-4B90-8D0F-D048D2C92807}" sibTransId="{EBA3C3C2-AD17-4788-B4D8-F0A73E429A0C}"/>
    <dgm:cxn modelId="{7F46ADE6-0179-4B3B-A135-1E84A4518F96}" type="presOf" srcId="{95616F9A-B29F-43B6-A37B-F0847E0D3A5D}" destId="{EA750F84-3270-4E92-9B19-7E18CB26CA46}" srcOrd="0" destOrd="0" presId="urn:microsoft.com/office/officeart/2008/layout/LinedList"/>
    <dgm:cxn modelId="{68DE45F6-4AE0-4B1E-AD0B-DB72EF6A7002}" srcId="{09A48023-29BD-44FC-8690-C27143B57AF3}" destId="{95616F9A-B29F-43B6-A37B-F0847E0D3A5D}" srcOrd="1" destOrd="0" parTransId="{B44C7DC0-A4F4-423D-A743-8D0CACD8546B}" sibTransId="{EC8DC52E-E087-4C6B-BCE7-F9EA11BF588F}"/>
    <dgm:cxn modelId="{8B76454C-11E7-4F39-9CF8-80CBC2FFD66B}" type="presParOf" srcId="{FC3A2D78-0B31-4637-8198-CCFBCC1E338F}" destId="{38AB09E6-8D1F-4286-8CAE-C2C2AE9E2081}" srcOrd="0" destOrd="0" presId="urn:microsoft.com/office/officeart/2008/layout/LinedList"/>
    <dgm:cxn modelId="{49FB6186-5361-4557-93C8-4A18F1613B45}" type="presParOf" srcId="{FC3A2D78-0B31-4637-8198-CCFBCC1E338F}" destId="{49F5345F-D7C6-42F8-A9D7-F7AA945C0B98}" srcOrd="1" destOrd="0" presId="urn:microsoft.com/office/officeart/2008/layout/LinedList"/>
    <dgm:cxn modelId="{53FD126A-9C2E-4EAD-B03F-F47E619CEA7D}" type="presParOf" srcId="{49F5345F-D7C6-42F8-A9D7-F7AA945C0B98}" destId="{BB47B644-12A1-4F71-BAB5-0617D1A9E6DD}" srcOrd="0" destOrd="0" presId="urn:microsoft.com/office/officeart/2008/layout/LinedList"/>
    <dgm:cxn modelId="{8F761281-AE09-4197-9FEA-221C8991AA23}" type="presParOf" srcId="{49F5345F-D7C6-42F8-A9D7-F7AA945C0B98}" destId="{123BD828-DCDC-4D75-9992-E37840B38449}" srcOrd="1" destOrd="0" presId="urn:microsoft.com/office/officeart/2008/layout/LinedList"/>
    <dgm:cxn modelId="{6B4499A9-222D-4908-A5A3-BA09B8A0A200}" type="presParOf" srcId="{FC3A2D78-0B31-4637-8198-CCFBCC1E338F}" destId="{42579C5F-FAE7-463B-A3CD-01D105B4C5A8}" srcOrd="2" destOrd="0" presId="urn:microsoft.com/office/officeart/2008/layout/LinedList"/>
    <dgm:cxn modelId="{9E8E0117-2B91-4DEC-87A0-CEEAD92773A7}" type="presParOf" srcId="{FC3A2D78-0B31-4637-8198-CCFBCC1E338F}" destId="{D0197E9F-11B3-4AB3-B4D3-FC23DD6F8A52}" srcOrd="3" destOrd="0" presId="urn:microsoft.com/office/officeart/2008/layout/LinedList"/>
    <dgm:cxn modelId="{1C2B1A81-8CFB-44AA-B2CC-C882EFF540BE}" type="presParOf" srcId="{D0197E9F-11B3-4AB3-B4D3-FC23DD6F8A52}" destId="{EA750F84-3270-4E92-9B19-7E18CB26CA46}" srcOrd="0" destOrd="0" presId="urn:microsoft.com/office/officeart/2008/layout/LinedList"/>
    <dgm:cxn modelId="{B22A16B7-6CB9-4C97-AAB8-0AC479760E33}" type="presParOf" srcId="{D0197E9F-11B3-4AB3-B4D3-FC23DD6F8A52}" destId="{38BA6304-7081-413D-808E-B819BB05811C}" srcOrd="1" destOrd="0" presId="urn:microsoft.com/office/officeart/2008/layout/LinedList"/>
    <dgm:cxn modelId="{ED6CE58A-3BF8-4E35-99A8-AC1ECE084B34}" type="presParOf" srcId="{FC3A2D78-0B31-4637-8198-CCFBCC1E338F}" destId="{3C94CF86-F0D1-409B-AE87-388DB0C937F7}" srcOrd="4" destOrd="0" presId="urn:microsoft.com/office/officeart/2008/layout/LinedList"/>
    <dgm:cxn modelId="{F479B3BA-B12B-4AEA-8263-9ACB21F7D195}" type="presParOf" srcId="{FC3A2D78-0B31-4637-8198-CCFBCC1E338F}" destId="{78174C54-6DE9-460B-BFD3-998C280ECCC1}" srcOrd="5" destOrd="0" presId="urn:microsoft.com/office/officeart/2008/layout/LinedList"/>
    <dgm:cxn modelId="{C6586CC2-22D6-4CC0-9275-625A5B5D5E04}" type="presParOf" srcId="{78174C54-6DE9-460B-BFD3-998C280ECCC1}" destId="{5D20A463-2155-4EEB-A545-3496616D8F1F}" srcOrd="0" destOrd="0" presId="urn:microsoft.com/office/officeart/2008/layout/LinedList"/>
    <dgm:cxn modelId="{39BC45CE-D11C-49D7-8165-536B0B16EF4D}" type="presParOf" srcId="{78174C54-6DE9-460B-BFD3-998C280ECCC1}" destId="{FA63F355-C9EF-4DDF-B416-8BD2FF40AF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09E6-8D1F-4286-8CAE-C2C2AE9E2081}">
      <dsp:nvSpPr>
        <dsp:cNvPr id="0" name=""/>
        <dsp:cNvSpPr/>
      </dsp:nvSpPr>
      <dsp:spPr>
        <a:xfrm>
          <a:off x="0" y="2104"/>
          <a:ext cx="9756775"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7B644-12A1-4F71-BAB5-0617D1A9E6DD}">
      <dsp:nvSpPr>
        <dsp:cNvPr id="0" name=""/>
        <dsp:cNvSpPr/>
      </dsp:nvSpPr>
      <dsp:spPr>
        <a:xfrm>
          <a:off x="0" y="2104"/>
          <a:ext cx="9756775" cy="143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Resident Assessment Instrument Manual: </a:t>
          </a:r>
          <a:r>
            <a:rPr lang="en-US" sz="2200" i="1" kern="1200" dirty="0">
              <a:hlinkClick xmlns:r="http://schemas.openxmlformats.org/officeDocument/2006/relationships" r:id="rId1"/>
            </a:rPr>
            <a:t>https://www.cms.gov/files/document/finalmds-30-rai-manual-v11811october2023.pdf</a:t>
          </a:r>
          <a:endParaRPr lang="en-US" sz="2200" kern="1200" dirty="0"/>
        </a:p>
      </dsp:txBody>
      <dsp:txXfrm>
        <a:off x="0" y="2104"/>
        <a:ext cx="9756775" cy="1435435"/>
      </dsp:txXfrm>
    </dsp:sp>
    <dsp:sp modelId="{42579C5F-FAE7-463B-A3CD-01D105B4C5A8}">
      <dsp:nvSpPr>
        <dsp:cNvPr id="0" name=""/>
        <dsp:cNvSpPr/>
      </dsp:nvSpPr>
      <dsp:spPr>
        <a:xfrm>
          <a:off x="0" y="1437540"/>
          <a:ext cx="9756775"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50F84-3270-4E92-9B19-7E18CB26CA46}">
      <dsp:nvSpPr>
        <dsp:cNvPr id="0" name=""/>
        <dsp:cNvSpPr/>
      </dsp:nvSpPr>
      <dsp:spPr>
        <a:xfrm>
          <a:off x="0" y="1437540"/>
          <a:ext cx="9756775" cy="143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State Operations Manual, Appendix P-PP, Survey Guidance to Surveyors: </a:t>
          </a:r>
          <a:r>
            <a:rPr lang="en-US" sz="2200" i="1" kern="1200" dirty="0">
              <a:hlinkClick xmlns:r="http://schemas.openxmlformats.org/officeDocument/2006/relationships" r:id="rId2"/>
            </a:rPr>
            <a:t>https://www.cms.gov/Medicare/provider-enrollment-and-certification/guidanceforlawsandregulations/downloads/appendix-pp-state-operations-manual.pdf</a:t>
          </a:r>
          <a:endParaRPr lang="en-US" sz="2200" kern="1200" dirty="0"/>
        </a:p>
      </dsp:txBody>
      <dsp:txXfrm>
        <a:off x="0" y="1437540"/>
        <a:ext cx="9756775" cy="1435435"/>
      </dsp:txXfrm>
    </dsp:sp>
    <dsp:sp modelId="{3C94CF86-F0D1-409B-AE87-388DB0C937F7}">
      <dsp:nvSpPr>
        <dsp:cNvPr id="0" name=""/>
        <dsp:cNvSpPr/>
      </dsp:nvSpPr>
      <dsp:spPr>
        <a:xfrm>
          <a:off x="0" y="2872975"/>
          <a:ext cx="9756775"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0A463-2155-4EEB-A545-3496616D8F1F}">
      <dsp:nvSpPr>
        <dsp:cNvPr id="0" name=""/>
        <dsp:cNvSpPr/>
      </dsp:nvSpPr>
      <dsp:spPr>
        <a:xfrm>
          <a:off x="0" y="2872975"/>
          <a:ext cx="9756775" cy="143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MDS 1.18.11 Form, etc.:                      </a:t>
          </a:r>
          <a:r>
            <a:rPr lang="en-US" sz="2200" i="1" kern="1200" dirty="0">
              <a:hlinkClick xmlns:r="http://schemas.openxmlformats.org/officeDocument/2006/relationships" r:id="rId3"/>
            </a:rPr>
            <a:t>https://www.cms.gov/Medicare/quality/nursing-home-improvement/resident-assessment-instrument-manual</a:t>
          </a:r>
          <a:endParaRPr lang="en-US" sz="2200" kern="1200" dirty="0"/>
        </a:p>
      </dsp:txBody>
      <dsp:txXfrm>
        <a:off x="0" y="2872975"/>
        <a:ext cx="9756775" cy="14354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975" tIns="45988" rIns="91975" bIns="4598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3567"/>
          </a:xfrm>
          <a:prstGeom prst="rect">
            <a:avLst/>
          </a:prstGeom>
        </p:spPr>
        <p:txBody>
          <a:bodyPr vert="horz" lIns="91975" tIns="45988" rIns="91975" bIns="45988" rtlCol="0"/>
          <a:lstStyle>
            <a:lvl1pPr algn="r">
              <a:defRPr sz="1200"/>
            </a:lvl1pPr>
          </a:lstStyle>
          <a:p>
            <a:fld id="{AC993A98-EF99-4762-9676-83B714E90314}" type="datetimeFigureOut">
              <a:rPr lang="en-US" smtClean="0"/>
              <a:t>11/29/2023</a:t>
            </a:fld>
            <a:endParaRPr lang="en-US" dirty="0"/>
          </a:p>
        </p:txBody>
      </p:sp>
      <p:sp>
        <p:nvSpPr>
          <p:cNvPr id="4" name="Footer Placeholder 3"/>
          <p:cNvSpPr>
            <a:spLocks noGrp="1"/>
          </p:cNvSpPr>
          <p:nvPr>
            <p:ph type="ftr" sz="quarter" idx="2"/>
          </p:nvPr>
        </p:nvSpPr>
        <p:spPr>
          <a:xfrm>
            <a:off x="0" y="8775685"/>
            <a:ext cx="2971800" cy="463566"/>
          </a:xfrm>
          <a:prstGeom prst="rect">
            <a:avLst/>
          </a:prstGeom>
        </p:spPr>
        <p:txBody>
          <a:bodyPr vert="horz" lIns="91975" tIns="45988" rIns="91975" bIns="459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5685"/>
            <a:ext cx="2971800" cy="463566"/>
          </a:xfrm>
          <a:prstGeom prst="rect">
            <a:avLst/>
          </a:prstGeom>
        </p:spPr>
        <p:txBody>
          <a:bodyPr vert="horz" lIns="91975" tIns="45988" rIns="91975" bIns="45988" rtlCol="0" anchor="b"/>
          <a:lstStyle>
            <a:lvl1pPr algn="r">
              <a:defRPr sz="1200"/>
            </a:lvl1pPr>
          </a:lstStyle>
          <a:p>
            <a:fld id="{53229C0A-F6D0-4AA6-8AA4-77BE48F7C205}" type="slidenum">
              <a:rPr lang="en-US" smtClean="0"/>
              <a:t>‹#›</a:t>
            </a:fld>
            <a:endParaRPr lang="en-US" dirty="0"/>
          </a:p>
        </p:txBody>
      </p:sp>
    </p:spTree>
    <p:extLst>
      <p:ext uri="{BB962C8B-B14F-4D97-AF65-F5344CB8AC3E}">
        <p14:creationId xmlns:p14="http://schemas.microsoft.com/office/powerpoint/2010/main" val="648532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975" tIns="45988" rIns="91975" bIns="45988" rtlCol="0"/>
          <a:lstStyle>
            <a:lvl1pPr algn="l">
              <a:defRPr sz="1200"/>
            </a:lvl1pPr>
          </a:lstStyle>
          <a:p>
            <a:endParaRPr lang="en-US" dirty="0"/>
          </a:p>
        </p:txBody>
      </p:sp>
      <p:sp>
        <p:nvSpPr>
          <p:cNvPr id="3" name="Date Placeholder 2"/>
          <p:cNvSpPr>
            <a:spLocks noGrp="1"/>
          </p:cNvSpPr>
          <p:nvPr>
            <p:ph type="dt" idx="1"/>
          </p:nvPr>
        </p:nvSpPr>
        <p:spPr>
          <a:xfrm>
            <a:off x="3884613" y="0"/>
            <a:ext cx="2971800" cy="463567"/>
          </a:xfrm>
          <a:prstGeom prst="rect">
            <a:avLst/>
          </a:prstGeom>
        </p:spPr>
        <p:txBody>
          <a:bodyPr vert="horz" lIns="91975" tIns="45988" rIns="91975" bIns="45988" rtlCol="0"/>
          <a:lstStyle>
            <a:lvl1pPr algn="r">
              <a:defRPr sz="1200"/>
            </a:lvl1pPr>
          </a:lstStyle>
          <a:p>
            <a:fld id="{090D8409-5897-8942-8A2E-C316D8C65DB7}" type="datetimeFigureOut">
              <a:rPr lang="en-US" smtClean="0"/>
              <a:t>11/29/2023</a:t>
            </a:fld>
            <a:endParaRPr lang="en-US" dirty="0"/>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975" tIns="45988" rIns="91975" bIns="45988" rtlCol="0" anchor="ctr"/>
          <a:lstStyle/>
          <a:p>
            <a:endParaRPr lang="en-US" dirty="0"/>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975" tIns="45988" rIns="91975" bIns="459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3566"/>
          </a:xfrm>
          <a:prstGeom prst="rect">
            <a:avLst/>
          </a:prstGeom>
        </p:spPr>
        <p:txBody>
          <a:bodyPr vert="horz" lIns="91975" tIns="45988" rIns="91975" bIns="459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5685"/>
            <a:ext cx="2971800" cy="463566"/>
          </a:xfrm>
          <a:prstGeom prst="rect">
            <a:avLst/>
          </a:prstGeom>
        </p:spPr>
        <p:txBody>
          <a:bodyPr vert="horz" lIns="91975" tIns="45988" rIns="91975" bIns="45988" rtlCol="0" anchor="b"/>
          <a:lstStyle>
            <a:lvl1pPr algn="r">
              <a:defRPr sz="1200"/>
            </a:lvl1pPr>
          </a:lstStyle>
          <a:p>
            <a:fld id="{1A9BC15D-73F1-6448-8C90-422BDFAC755B}" type="slidenum">
              <a:rPr lang="en-US" smtClean="0"/>
              <a:t>‹#›</a:t>
            </a:fld>
            <a:endParaRPr lang="en-US" dirty="0"/>
          </a:p>
        </p:txBody>
      </p:sp>
    </p:spTree>
    <p:extLst>
      <p:ext uri="{BB962C8B-B14F-4D97-AF65-F5344CB8AC3E}">
        <p14:creationId xmlns:p14="http://schemas.microsoft.com/office/powerpoint/2010/main" val="411748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2604">
              <a:defRPr/>
            </a:pPr>
            <a:fld id="{F39C8A6A-2DF8-4135-8158-25B2E1F7709A}" type="slidenum">
              <a:rPr lang="en-US">
                <a:solidFill>
                  <a:prstClr val="black"/>
                </a:solidFill>
                <a:latin typeface="Calibri"/>
              </a:rPr>
              <a:pPr defTabSz="902604">
                <a:defRPr/>
              </a:pPr>
              <a:t>1</a:t>
            </a:fld>
            <a:endParaRPr lang="en-US" dirty="0">
              <a:solidFill>
                <a:prstClr val="black"/>
              </a:solidFill>
              <a:latin typeface="Calibri"/>
            </a:endParaRPr>
          </a:p>
        </p:txBody>
      </p:sp>
    </p:spTree>
    <p:extLst>
      <p:ext uri="{BB962C8B-B14F-4D97-AF65-F5344CB8AC3E}">
        <p14:creationId xmlns:p14="http://schemas.microsoft.com/office/powerpoint/2010/main" val="392269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time it was not optional was the transition period-</a:t>
            </a:r>
            <a:r>
              <a:rPr lang="en-US" baseline="0" dirty="0"/>
              <a:t> used to transition RUGS to PDPM and special billing rules</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29</a:t>
            </a:fld>
            <a:endParaRPr lang="en-US" dirty="0"/>
          </a:p>
        </p:txBody>
      </p:sp>
    </p:spTree>
    <p:extLst>
      <p:ext uri="{BB962C8B-B14F-4D97-AF65-F5344CB8AC3E}">
        <p14:creationId xmlns:p14="http://schemas.microsoft.com/office/powerpoint/2010/main" val="40130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31</a:t>
            </a:fld>
            <a:endParaRPr lang="en-US" dirty="0"/>
          </a:p>
        </p:txBody>
      </p:sp>
    </p:spTree>
    <p:extLst>
      <p:ext uri="{BB962C8B-B14F-4D97-AF65-F5344CB8AC3E}">
        <p14:creationId xmlns:p14="http://schemas.microsoft.com/office/powerpoint/2010/main" val="283168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32</a:t>
            </a:fld>
            <a:endParaRPr lang="en-US" dirty="0"/>
          </a:p>
        </p:txBody>
      </p:sp>
    </p:spTree>
    <p:extLst>
      <p:ext uri="{BB962C8B-B14F-4D97-AF65-F5344CB8AC3E}">
        <p14:creationId xmlns:p14="http://schemas.microsoft.com/office/powerpoint/2010/main" val="415510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PAC-Post-Acute Care</a:t>
            </a:r>
          </a:p>
        </p:txBody>
      </p:sp>
      <p:sp>
        <p:nvSpPr>
          <p:cNvPr id="4" name="Slide Number Placeholder 3"/>
          <p:cNvSpPr>
            <a:spLocks noGrp="1"/>
          </p:cNvSpPr>
          <p:nvPr>
            <p:ph type="sldNum" sz="quarter" idx="10"/>
          </p:nvPr>
        </p:nvSpPr>
        <p:spPr/>
        <p:txBody>
          <a:bodyPr/>
          <a:lstStyle/>
          <a:p>
            <a:fld id="{1A9BC15D-73F1-6448-8C90-422BDFAC755B}" type="slidenum">
              <a:rPr lang="en-US" smtClean="0"/>
              <a:t>38</a:t>
            </a:fld>
            <a:endParaRPr lang="en-US" dirty="0"/>
          </a:p>
        </p:txBody>
      </p:sp>
    </p:spTree>
    <p:extLst>
      <p:ext uri="{BB962C8B-B14F-4D97-AF65-F5344CB8AC3E}">
        <p14:creationId xmlns:p14="http://schemas.microsoft.com/office/powerpoint/2010/main" val="96998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PCC – (RJ-SLP,</a:t>
            </a:r>
            <a:r>
              <a:rPr lang="en-US" baseline="0" dirty="0"/>
              <a:t> LB-</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40</a:t>
            </a:fld>
            <a:endParaRPr lang="en-US" dirty="0"/>
          </a:p>
        </p:txBody>
      </p:sp>
    </p:spTree>
    <p:extLst>
      <p:ext uri="{BB962C8B-B14F-4D97-AF65-F5344CB8AC3E}">
        <p14:creationId xmlns:p14="http://schemas.microsoft.com/office/powerpoint/2010/main" val="161093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out blank claim and pull up the Claims code sheet</a:t>
            </a:r>
          </a:p>
        </p:txBody>
      </p:sp>
      <p:sp>
        <p:nvSpPr>
          <p:cNvPr id="4" name="Slide Number Placeholder 3"/>
          <p:cNvSpPr>
            <a:spLocks noGrp="1"/>
          </p:cNvSpPr>
          <p:nvPr>
            <p:ph type="sldNum" sz="quarter" idx="10"/>
          </p:nvPr>
        </p:nvSpPr>
        <p:spPr/>
        <p:txBody>
          <a:bodyPr/>
          <a:lstStyle/>
          <a:p>
            <a:fld id="{1A9BC15D-73F1-6448-8C90-422BDFAC755B}" type="slidenum">
              <a:rPr lang="en-US" smtClean="0"/>
              <a:t>44</a:t>
            </a:fld>
            <a:endParaRPr lang="en-US" dirty="0"/>
          </a:p>
        </p:txBody>
      </p:sp>
    </p:spTree>
    <p:extLst>
      <p:ext uri="{BB962C8B-B14F-4D97-AF65-F5344CB8AC3E}">
        <p14:creationId xmlns:p14="http://schemas.microsoft.com/office/powerpoint/2010/main" val="2021646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66C346-54CF-4A41-BD08-A26D64DBE7A9}" type="slidenum">
              <a:rPr lang="en-US" smtClean="0"/>
              <a:pPr>
                <a:defRPr/>
              </a:pPr>
              <a:t>54</a:t>
            </a:fld>
            <a:endParaRPr lang="en-US" dirty="0"/>
          </a:p>
        </p:txBody>
      </p:sp>
    </p:spTree>
    <p:extLst>
      <p:ext uri="{BB962C8B-B14F-4D97-AF65-F5344CB8AC3E}">
        <p14:creationId xmlns:p14="http://schemas.microsoft.com/office/powerpoint/2010/main" val="185149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6FCDE-487A-49AC-A084-29BB1154CA82}" type="slidenum">
              <a:rPr lang="en-US" smtClean="0"/>
              <a:t>57</a:t>
            </a:fld>
            <a:endParaRPr lang="en-US" dirty="0"/>
          </a:p>
        </p:txBody>
      </p:sp>
    </p:spTree>
    <p:extLst>
      <p:ext uri="{BB962C8B-B14F-4D97-AF65-F5344CB8AC3E}">
        <p14:creationId xmlns:p14="http://schemas.microsoft.com/office/powerpoint/2010/main" val="256356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6FCDE-487A-49AC-A084-29BB1154CA82}" type="slidenum">
              <a:rPr lang="en-US" smtClean="0"/>
              <a:t>65</a:t>
            </a:fld>
            <a:endParaRPr lang="en-US" dirty="0"/>
          </a:p>
        </p:txBody>
      </p:sp>
    </p:spTree>
    <p:extLst>
      <p:ext uri="{BB962C8B-B14F-4D97-AF65-F5344CB8AC3E}">
        <p14:creationId xmlns:p14="http://schemas.microsoft.com/office/powerpoint/2010/main" val="176594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67</a:t>
            </a:fld>
            <a:endParaRPr lang="en-US" dirty="0">
              <a:solidFill>
                <a:prstClr val="black"/>
              </a:solidFill>
              <a:latin typeface="Calibri"/>
            </a:endParaRPr>
          </a:p>
        </p:txBody>
      </p:sp>
    </p:spTree>
    <p:extLst>
      <p:ext uri="{BB962C8B-B14F-4D97-AF65-F5344CB8AC3E}">
        <p14:creationId xmlns:p14="http://schemas.microsoft.com/office/powerpoint/2010/main" val="12601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 sheet lists</a:t>
            </a:r>
            <a:r>
              <a:rPr lang="en-US" baseline="0" dirty="0"/>
              <a:t> items for each section</a:t>
            </a:r>
          </a:p>
          <a:p>
            <a:r>
              <a:rPr lang="en-US" dirty="0"/>
              <a:t>Will use</a:t>
            </a:r>
            <a:r>
              <a:rPr lang="en-US" baseline="0" dirty="0"/>
              <a:t> many of references provided </a:t>
            </a:r>
          </a:p>
          <a:p>
            <a:r>
              <a:rPr lang="en-US" baseline="0" dirty="0"/>
              <a:t>Some for reference only – those not numbered. Will use mostly in order by number</a:t>
            </a:r>
          </a:p>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2</a:t>
            </a:fld>
            <a:endParaRPr lang="en-US" dirty="0"/>
          </a:p>
        </p:txBody>
      </p:sp>
    </p:spTree>
    <p:extLst>
      <p:ext uri="{BB962C8B-B14F-4D97-AF65-F5344CB8AC3E}">
        <p14:creationId xmlns:p14="http://schemas.microsoft.com/office/powerpoint/2010/main" val="100928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68</a:t>
            </a:fld>
            <a:endParaRPr lang="en-US" dirty="0">
              <a:solidFill>
                <a:prstClr val="black"/>
              </a:solidFill>
              <a:latin typeface="Calibri"/>
            </a:endParaRPr>
          </a:p>
        </p:txBody>
      </p:sp>
    </p:spTree>
    <p:extLst>
      <p:ext uri="{BB962C8B-B14F-4D97-AF65-F5344CB8AC3E}">
        <p14:creationId xmlns:p14="http://schemas.microsoft.com/office/powerpoint/2010/main" val="195871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69</a:t>
            </a:fld>
            <a:endParaRPr lang="en-US" dirty="0">
              <a:solidFill>
                <a:prstClr val="black"/>
              </a:solidFill>
              <a:latin typeface="Calibri"/>
            </a:endParaRPr>
          </a:p>
        </p:txBody>
      </p:sp>
    </p:spTree>
    <p:extLst>
      <p:ext uri="{BB962C8B-B14F-4D97-AF65-F5344CB8AC3E}">
        <p14:creationId xmlns:p14="http://schemas.microsoft.com/office/powerpoint/2010/main" val="167479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obtain an order or a certification</a:t>
            </a:r>
          </a:p>
          <a:p>
            <a:r>
              <a:rPr lang="en-US" dirty="0"/>
              <a:t>Identification of unnecessary services are considered overpayments </a:t>
            </a:r>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71</a:t>
            </a:fld>
            <a:endParaRPr lang="en-US" dirty="0">
              <a:solidFill>
                <a:prstClr val="black"/>
              </a:solidFill>
              <a:latin typeface="Calibri"/>
            </a:endParaRPr>
          </a:p>
        </p:txBody>
      </p:sp>
    </p:spTree>
    <p:extLst>
      <p:ext uri="{BB962C8B-B14F-4D97-AF65-F5344CB8AC3E}">
        <p14:creationId xmlns:p14="http://schemas.microsoft.com/office/powerpoint/2010/main" val="349362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72</a:t>
            </a:fld>
            <a:endParaRPr lang="en-US" dirty="0">
              <a:solidFill>
                <a:prstClr val="black"/>
              </a:solidFill>
              <a:latin typeface="Calibri"/>
            </a:endParaRPr>
          </a:p>
        </p:txBody>
      </p:sp>
    </p:spTree>
    <p:extLst>
      <p:ext uri="{BB962C8B-B14F-4D97-AF65-F5344CB8AC3E}">
        <p14:creationId xmlns:p14="http://schemas.microsoft.com/office/powerpoint/2010/main" val="244407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73</a:t>
            </a:fld>
            <a:endParaRPr lang="en-US" dirty="0">
              <a:solidFill>
                <a:prstClr val="black"/>
              </a:solidFill>
              <a:latin typeface="Calibri"/>
            </a:endParaRPr>
          </a:p>
        </p:txBody>
      </p:sp>
    </p:spTree>
    <p:extLst>
      <p:ext uri="{BB962C8B-B14F-4D97-AF65-F5344CB8AC3E}">
        <p14:creationId xmlns:p14="http://schemas.microsoft.com/office/powerpoint/2010/main" val="195085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74</a:t>
            </a:fld>
            <a:endParaRPr lang="en-US" dirty="0">
              <a:solidFill>
                <a:prstClr val="black"/>
              </a:solidFill>
              <a:latin typeface="Calibri"/>
            </a:endParaRPr>
          </a:p>
        </p:txBody>
      </p:sp>
    </p:spTree>
    <p:extLst>
      <p:ext uri="{BB962C8B-B14F-4D97-AF65-F5344CB8AC3E}">
        <p14:creationId xmlns:p14="http://schemas.microsoft.com/office/powerpoint/2010/main" val="3796614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75</a:t>
            </a:fld>
            <a:endParaRPr lang="en-US" dirty="0">
              <a:solidFill>
                <a:prstClr val="black"/>
              </a:solidFill>
              <a:latin typeface="Calibri"/>
            </a:endParaRPr>
          </a:p>
        </p:txBody>
      </p:sp>
    </p:spTree>
    <p:extLst>
      <p:ext uri="{BB962C8B-B14F-4D97-AF65-F5344CB8AC3E}">
        <p14:creationId xmlns:p14="http://schemas.microsoft.com/office/powerpoint/2010/main" val="806331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A9BC15D-73F1-6448-8C90-422BDFAC755B}" type="slidenum">
              <a:rPr lang="en-US" smtClean="0"/>
              <a:t>80</a:t>
            </a:fld>
            <a:endParaRPr lang="en-US" dirty="0"/>
          </a:p>
        </p:txBody>
      </p:sp>
    </p:spTree>
    <p:extLst>
      <p:ext uri="{BB962C8B-B14F-4D97-AF65-F5344CB8AC3E}">
        <p14:creationId xmlns:p14="http://schemas.microsoft.com/office/powerpoint/2010/main" val="118261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While claim diagnoses are  not REQUIRED to match MDS, CMS says they EXPECT that it will.</a:t>
            </a:r>
          </a:p>
          <a:p>
            <a:r>
              <a:rPr lang="en-US" dirty="0">
                <a:solidFill>
                  <a:srgbClr val="FF0000"/>
                </a:solidFill>
              </a:rPr>
              <a:t>Recommend: </a:t>
            </a:r>
          </a:p>
          <a:p>
            <a:r>
              <a:rPr lang="en-US" dirty="0">
                <a:solidFill>
                  <a:srgbClr val="FF0000"/>
                </a:solidFill>
              </a:rPr>
              <a:t>List I0020B primary diagnosis first listed-principle on claim</a:t>
            </a:r>
          </a:p>
          <a:p>
            <a:r>
              <a:rPr lang="en-US" dirty="0">
                <a:solidFill>
                  <a:srgbClr val="FF0000"/>
                </a:solidFill>
              </a:rPr>
              <a:t>Then list diagnosis supporting the HIPPS code and major comorbidities </a:t>
            </a:r>
          </a:p>
          <a:p>
            <a:r>
              <a:rPr lang="en-US" dirty="0">
                <a:solidFill>
                  <a:srgbClr val="FF0000"/>
                </a:solidFill>
              </a:rPr>
              <a:t>If any space remains, can list therapy treatment codes. For Med A therapy is paid by primary and functional scores. If SLP include the codes triggering mapping and SLP component. </a:t>
            </a:r>
          </a:p>
          <a:p>
            <a:r>
              <a:rPr lang="en-US" dirty="0">
                <a:solidFill>
                  <a:srgbClr val="FF0000"/>
                </a:solidFill>
              </a:rPr>
              <a:t>Therapy treatment codes support medical necessity for therapy and are included on POC , may not make it to the claims.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A9BC15D-73F1-6448-8C90-422BDFAC755B}" type="slidenum">
              <a:rPr lang="en-US" smtClean="0"/>
              <a:t>81</a:t>
            </a:fld>
            <a:endParaRPr lang="en-US" dirty="0"/>
          </a:p>
        </p:txBody>
      </p:sp>
    </p:spTree>
    <p:extLst>
      <p:ext uri="{BB962C8B-B14F-4D97-AF65-F5344CB8AC3E}">
        <p14:creationId xmlns:p14="http://schemas.microsoft.com/office/powerpoint/2010/main" val="356039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done by EHR, verify using the EHR location such as diagnosis list</a:t>
            </a:r>
          </a:p>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82</a:t>
            </a:fld>
            <a:endParaRPr lang="en-US" dirty="0"/>
          </a:p>
        </p:txBody>
      </p:sp>
    </p:spTree>
    <p:extLst>
      <p:ext uri="{BB962C8B-B14F-4D97-AF65-F5344CB8AC3E}">
        <p14:creationId xmlns:p14="http://schemas.microsoft.com/office/powerpoint/2010/main" val="208693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Medicare</a:t>
            </a:r>
            <a:r>
              <a:rPr lang="en-US" baseline="0" dirty="0"/>
              <a:t> is Health Insurance, a government system for medical care.</a:t>
            </a:r>
          </a:p>
          <a:p>
            <a:r>
              <a:rPr lang="en-US" baseline="0" dirty="0"/>
              <a:t>For People age 65, under age 65 with certain disabilities and ESRD all ages</a:t>
            </a:r>
          </a:p>
          <a:p>
            <a:r>
              <a:rPr lang="en-US" dirty="0"/>
              <a:t>Medicare</a:t>
            </a:r>
            <a:r>
              <a:rPr lang="en-US" baseline="0" dirty="0"/>
              <a:t> And You reference –for residents but gives detailed explanation of many parts and enrollment details </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4</a:t>
            </a:fld>
            <a:endParaRPr lang="en-US" dirty="0"/>
          </a:p>
        </p:txBody>
      </p:sp>
    </p:spTree>
    <p:extLst>
      <p:ext uri="{BB962C8B-B14F-4D97-AF65-F5344CB8AC3E}">
        <p14:creationId xmlns:p14="http://schemas.microsoft.com/office/powerpoint/2010/main" val="207759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83</a:t>
            </a:fld>
            <a:endParaRPr lang="en-US" dirty="0"/>
          </a:p>
        </p:txBody>
      </p:sp>
    </p:spTree>
    <p:extLst>
      <p:ext uri="{BB962C8B-B14F-4D97-AF65-F5344CB8AC3E}">
        <p14:creationId xmlns:p14="http://schemas.microsoft.com/office/powerpoint/2010/main" val="208550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84</a:t>
            </a:fld>
            <a:endParaRPr lang="en-US" dirty="0">
              <a:solidFill>
                <a:prstClr val="black"/>
              </a:solidFill>
              <a:latin typeface="Calibri"/>
            </a:endParaRPr>
          </a:p>
        </p:txBody>
      </p:sp>
    </p:spTree>
    <p:extLst>
      <p:ext uri="{BB962C8B-B14F-4D97-AF65-F5344CB8AC3E}">
        <p14:creationId xmlns:p14="http://schemas.microsoft.com/office/powerpoint/2010/main" val="3458212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9754"/>
            <a:fld id="{9246FCDE-487A-49AC-A084-29BB1154CA82}" type="slidenum">
              <a:rPr lang="en-US">
                <a:solidFill>
                  <a:prstClr val="black"/>
                </a:solidFill>
                <a:latin typeface="Calibri"/>
              </a:rPr>
              <a:pPr defTabSz="919754"/>
              <a:t>85</a:t>
            </a:fld>
            <a:endParaRPr lang="en-US" dirty="0">
              <a:solidFill>
                <a:prstClr val="black"/>
              </a:solidFill>
              <a:latin typeface="Calibri"/>
            </a:endParaRPr>
          </a:p>
        </p:txBody>
      </p:sp>
    </p:spTree>
    <p:extLst>
      <p:ext uri="{BB962C8B-B14F-4D97-AF65-F5344CB8AC3E}">
        <p14:creationId xmlns:p14="http://schemas.microsoft.com/office/powerpoint/2010/main" val="2946741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In</a:t>
            </a:r>
            <a:r>
              <a:rPr lang="en-US" baseline="0" dirty="0"/>
              <a:t> accordance with the  Proverb </a:t>
            </a:r>
            <a:r>
              <a:rPr lang="en-US" dirty="0"/>
              <a:t>“Give</a:t>
            </a:r>
            <a:r>
              <a:rPr lang="en-US" baseline="0" dirty="0"/>
              <a:t> a man a fish you feed him for a day, teach a man to fish and you feed him for a lifetime.” – Proverb [various origins cited] want to provide you with resources you can check as questions arise. Of course FSA is always available to assist as well.</a:t>
            </a:r>
          </a:p>
          <a:p>
            <a:endParaRPr lang="en-US" baseline="0" dirty="0"/>
          </a:p>
        </p:txBody>
      </p:sp>
      <p:sp>
        <p:nvSpPr>
          <p:cNvPr id="4" name="Slide Number Placeholder 3"/>
          <p:cNvSpPr>
            <a:spLocks noGrp="1"/>
          </p:cNvSpPr>
          <p:nvPr>
            <p:ph type="sldNum" sz="quarter" idx="10"/>
          </p:nvPr>
        </p:nvSpPr>
        <p:spPr/>
        <p:txBody>
          <a:bodyPr/>
          <a:lstStyle/>
          <a:p>
            <a:pPr defTabSz="902604">
              <a:defRPr/>
            </a:pPr>
            <a:fld id="{1A9BC15D-73F1-6448-8C90-422BDFAC755B}" type="slidenum">
              <a:rPr lang="en-US">
                <a:solidFill>
                  <a:prstClr val="black"/>
                </a:solidFill>
                <a:latin typeface="Calibri" panose="020F0502020204030204"/>
              </a:rPr>
              <a:pPr defTabSz="902604">
                <a:defRPr/>
              </a:pPr>
              <a:t>87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697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DVA-Dept</a:t>
            </a:r>
            <a:r>
              <a:rPr lang="en-US" baseline="0" dirty="0"/>
              <a:t> Veterans Affairs</a:t>
            </a:r>
          </a:p>
          <a:p>
            <a:r>
              <a:rPr lang="en-US" baseline="0" dirty="0"/>
              <a:t>-Handout of sample questions</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8</a:t>
            </a:fld>
            <a:endParaRPr lang="en-US" dirty="0"/>
          </a:p>
        </p:txBody>
      </p:sp>
    </p:spTree>
    <p:extLst>
      <p:ext uri="{BB962C8B-B14F-4D97-AF65-F5344CB8AC3E}">
        <p14:creationId xmlns:p14="http://schemas.microsoft.com/office/powerpoint/2010/main" val="107761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DVA-Dept</a:t>
            </a:r>
            <a:r>
              <a:rPr lang="en-US" baseline="0" dirty="0"/>
              <a:t> Veterans Affairs</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9</a:t>
            </a:fld>
            <a:endParaRPr lang="en-US" dirty="0"/>
          </a:p>
        </p:txBody>
      </p:sp>
    </p:spTree>
    <p:extLst>
      <p:ext uri="{BB962C8B-B14F-4D97-AF65-F5344CB8AC3E}">
        <p14:creationId xmlns:p14="http://schemas.microsoft.com/office/powerpoint/2010/main" val="168768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ACOs:</a:t>
            </a:r>
            <a:r>
              <a:rPr lang="en-US" baseline="0" dirty="0"/>
              <a:t> Knee replacements</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14</a:t>
            </a:fld>
            <a:endParaRPr lang="en-US" dirty="0"/>
          </a:p>
        </p:txBody>
      </p:sp>
    </p:spTree>
    <p:extLst>
      <p:ext uri="{BB962C8B-B14F-4D97-AF65-F5344CB8AC3E}">
        <p14:creationId xmlns:p14="http://schemas.microsoft.com/office/powerpoint/2010/main" val="38210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discuss Exhaust and no-pay</a:t>
            </a:r>
            <a:r>
              <a:rPr lang="en-US" baseline="0" dirty="0"/>
              <a:t> claims with billing</a:t>
            </a:r>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17</a:t>
            </a:fld>
            <a:endParaRPr lang="en-US" dirty="0"/>
          </a:p>
        </p:txBody>
      </p:sp>
    </p:spTree>
    <p:extLst>
      <p:ext uri="{BB962C8B-B14F-4D97-AF65-F5344CB8AC3E}">
        <p14:creationId xmlns:p14="http://schemas.microsoft.com/office/powerpoint/2010/main" val="278176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BC15D-73F1-6448-8C90-422BDFAC755B}" type="slidenum">
              <a:rPr lang="en-US" smtClean="0"/>
              <a:t>25</a:t>
            </a:fld>
            <a:endParaRPr lang="en-US" dirty="0"/>
          </a:p>
        </p:txBody>
      </p:sp>
    </p:spTree>
    <p:extLst>
      <p:ext uri="{BB962C8B-B14F-4D97-AF65-F5344CB8AC3E}">
        <p14:creationId xmlns:p14="http://schemas.microsoft.com/office/powerpoint/2010/main" val="418169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CMS training</a:t>
            </a:r>
          </a:p>
        </p:txBody>
      </p:sp>
      <p:sp>
        <p:nvSpPr>
          <p:cNvPr id="4" name="Slide Number Placeholder 3"/>
          <p:cNvSpPr>
            <a:spLocks noGrp="1"/>
          </p:cNvSpPr>
          <p:nvPr>
            <p:ph type="sldNum" sz="quarter" idx="10"/>
          </p:nvPr>
        </p:nvSpPr>
        <p:spPr/>
        <p:txBody>
          <a:bodyPr/>
          <a:lstStyle/>
          <a:p>
            <a:fld id="{1A9BC15D-73F1-6448-8C90-422BDFAC755B}" type="slidenum">
              <a:rPr lang="en-US" smtClean="0"/>
              <a:t>27</a:t>
            </a:fld>
            <a:endParaRPr lang="en-US" dirty="0"/>
          </a:p>
        </p:txBody>
      </p:sp>
    </p:spTree>
    <p:extLst>
      <p:ext uri="{BB962C8B-B14F-4D97-AF65-F5344CB8AC3E}">
        <p14:creationId xmlns:p14="http://schemas.microsoft.com/office/powerpoint/2010/main" val="2601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98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CDDB-7A26-0E5A-4E1B-EE432A856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D9451-2A80-97F8-2339-27AD58449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C6C8B-3F88-5FB9-D6ED-78C7DF3EBD4B}"/>
              </a:ext>
            </a:extLst>
          </p:cNvPr>
          <p:cNvSpPr>
            <a:spLocks noGrp="1"/>
          </p:cNvSpPr>
          <p:nvPr>
            <p:ph type="dt" sz="half" idx="10"/>
          </p:nvPr>
        </p:nvSpPr>
        <p:spPr/>
        <p:txBody>
          <a:bodyPr/>
          <a:lstStyle/>
          <a:p>
            <a:fld id="{6BBAE4A1-33CE-4272-8AA5-FDF9073A88DC}" type="datetimeFigureOut">
              <a:rPr lang="en-US" smtClean="0"/>
              <a:t>11/29/2023</a:t>
            </a:fld>
            <a:endParaRPr lang="en-US" dirty="0"/>
          </a:p>
        </p:txBody>
      </p:sp>
      <p:sp>
        <p:nvSpPr>
          <p:cNvPr id="5" name="Footer Placeholder 4">
            <a:extLst>
              <a:ext uri="{FF2B5EF4-FFF2-40B4-BE49-F238E27FC236}">
                <a16:creationId xmlns:a16="http://schemas.microsoft.com/office/drawing/2014/main" id="{1ED32784-927F-2316-BC7A-36AE59589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422D2-FF99-DABE-A627-A6F415A511E9}"/>
              </a:ext>
            </a:extLst>
          </p:cNvPr>
          <p:cNvSpPr>
            <a:spLocks noGrp="1"/>
          </p:cNvSpPr>
          <p:nvPr>
            <p:ph type="sldNum" sz="quarter" idx="12"/>
          </p:nvPr>
        </p:nvSpPr>
        <p:spPr/>
        <p:txBody>
          <a:bodyPr/>
          <a:lstStyle/>
          <a:p>
            <a:fld id="{C9F68640-77CE-4DBB-B000-C044F8998BD6}" type="slidenum">
              <a:rPr lang="en-US" smtClean="0"/>
              <a:t>‹#›</a:t>
            </a:fld>
            <a:endParaRPr lang="en-US" dirty="0"/>
          </a:p>
        </p:txBody>
      </p:sp>
    </p:spTree>
    <p:extLst>
      <p:ext uri="{BB962C8B-B14F-4D97-AF65-F5344CB8AC3E}">
        <p14:creationId xmlns:p14="http://schemas.microsoft.com/office/powerpoint/2010/main" val="38387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A158E-01C3-835D-7915-66089D6D4B36}"/>
              </a:ext>
            </a:extLst>
          </p:cNvPr>
          <p:cNvSpPr>
            <a:spLocks noGrp="1"/>
          </p:cNvSpPr>
          <p:nvPr>
            <p:ph type="dt" sz="half" idx="10"/>
          </p:nvPr>
        </p:nvSpPr>
        <p:spPr/>
        <p:txBody>
          <a:bodyPr/>
          <a:lstStyle/>
          <a:p>
            <a:fld id="{6BBAE4A1-33CE-4272-8AA5-FDF9073A88DC}" type="datetimeFigureOut">
              <a:rPr lang="en-US" smtClean="0"/>
              <a:t>11/29/2023</a:t>
            </a:fld>
            <a:endParaRPr lang="en-US" dirty="0"/>
          </a:p>
        </p:txBody>
      </p:sp>
      <p:sp>
        <p:nvSpPr>
          <p:cNvPr id="3" name="Footer Placeholder 2">
            <a:extLst>
              <a:ext uri="{FF2B5EF4-FFF2-40B4-BE49-F238E27FC236}">
                <a16:creationId xmlns:a16="http://schemas.microsoft.com/office/drawing/2014/main" id="{0414DAC3-6B2A-51CD-88A1-59ABFCFE9C28}"/>
              </a:ext>
            </a:extLst>
          </p:cNvPr>
          <p:cNvSpPr>
            <a:spLocks noGrp="1"/>
          </p:cNvSpPr>
          <p:nvPr>
            <p:ph type="ftr" sz="quarter" idx="11"/>
          </p:nvPr>
        </p:nvSpPr>
        <p:spPr/>
        <p:txBody>
          <a:bodyPr/>
          <a:lstStyle/>
          <a:p>
            <a:r>
              <a:rPr lang="en-US" spc="300" dirty="0"/>
              <a:t>COMPLIANCE &amp; RISK MANAGEMENT</a:t>
            </a:r>
          </a:p>
          <a:p>
            <a:endParaRPr lang="en-US" dirty="0"/>
          </a:p>
        </p:txBody>
      </p:sp>
      <p:sp>
        <p:nvSpPr>
          <p:cNvPr id="4" name="Slide Number Placeholder 3">
            <a:extLst>
              <a:ext uri="{FF2B5EF4-FFF2-40B4-BE49-F238E27FC236}">
                <a16:creationId xmlns:a16="http://schemas.microsoft.com/office/drawing/2014/main" id="{643604A6-72F9-825B-398E-054BB5C8DD61}"/>
              </a:ext>
            </a:extLst>
          </p:cNvPr>
          <p:cNvSpPr>
            <a:spLocks noGrp="1"/>
          </p:cNvSpPr>
          <p:nvPr>
            <p:ph type="sldNum" sz="quarter" idx="12"/>
          </p:nvPr>
        </p:nvSpPr>
        <p:spPr/>
        <p:txBody>
          <a:bodyPr/>
          <a:lstStyle/>
          <a:p>
            <a:fld id="{C9F68640-77CE-4DBB-B000-C044F8998BD6}" type="slidenum">
              <a:rPr lang="en-US" smtClean="0"/>
              <a:t>‹#›</a:t>
            </a:fld>
            <a:endParaRPr lang="en-US" dirty="0"/>
          </a:p>
        </p:txBody>
      </p:sp>
    </p:spTree>
    <p:extLst>
      <p:ext uri="{BB962C8B-B14F-4D97-AF65-F5344CB8AC3E}">
        <p14:creationId xmlns:p14="http://schemas.microsoft.com/office/powerpoint/2010/main" val="87869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ed list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767" y="415635"/>
            <a:ext cx="10548471" cy="809296"/>
          </a:xfrm>
        </p:spPr>
        <p:txBody>
          <a:bodyPr/>
          <a:lstStyle>
            <a:lvl1pPr>
              <a:defRPr cap="all"/>
            </a:lvl1pPr>
          </a:lstStyle>
          <a:p>
            <a:r>
              <a:rPr lang="en-US" dirty="0"/>
              <a:t>Click to edit title</a:t>
            </a:r>
          </a:p>
        </p:txBody>
      </p:sp>
      <p:sp>
        <p:nvSpPr>
          <p:cNvPr id="5" name="Slide Number Placeholder 4"/>
          <p:cNvSpPr>
            <a:spLocks noGrp="1"/>
          </p:cNvSpPr>
          <p:nvPr>
            <p:ph type="sldNum" sz="quarter" idx="12"/>
          </p:nvPr>
        </p:nvSpPr>
        <p:spPr/>
        <p:txBody>
          <a:bodyPr/>
          <a:lstStyle/>
          <a:p>
            <a:endParaRPr lang="en-US" dirty="0"/>
          </a:p>
        </p:txBody>
      </p:sp>
      <p:sp>
        <p:nvSpPr>
          <p:cNvPr id="9" name="Text Placeholder 8"/>
          <p:cNvSpPr>
            <a:spLocks noGrp="1"/>
          </p:cNvSpPr>
          <p:nvPr>
            <p:ph type="body" sz="quarter" idx="13"/>
          </p:nvPr>
        </p:nvSpPr>
        <p:spPr>
          <a:xfrm>
            <a:off x="914400" y="1618675"/>
            <a:ext cx="10363200" cy="3505200"/>
          </a:xfrm>
        </p:spPr>
        <p:txBody>
          <a:bodyPr/>
          <a:lstStyle>
            <a:lvl1pPr>
              <a:buClr>
                <a:srgbClr val="336699"/>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22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783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16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06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solidFill>
                  <a:schemeClr val="tx1"/>
                </a:solidFill>
              </a:defRPr>
            </a:lvl1pPr>
          </a:lstStyle>
          <a:p>
            <a:r>
              <a:rPr lang="en-US" spc="300" dirty="0"/>
              <a:t>COMPLIANCE &amp; RISK MANAGEMENT</a:t>
            </a:r>
          </a:p>
          <a:p>
            <a:endParaRPr lang="en-US" dirty="0"/>
          </a:p>
        </p:txBody>
      </p:sp>
      <p:pic>
        <p:nvPicPr>
          <p:cNvPr id="6" name="Picture 5" descr="Text&#10;&#10;Description automatically generated">
            <a:extLst>
              <a:ext uri="{FF2B5EF4-FFF2-40B4-BE49-F238E27FC236}">
                <a16:creationId xmlns:a16="http://schemas.microsoft.com/office/drawing/2014/main" id="{FB5B5856-DC0B-47F3-9F58-D01EB91B32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29928" y="5575836"/>
            <a:ext cx="1021334" cy="1090970"/>
          </a:xfrm>
          <a:prstGeom prst="rect">
            <a:avLst/>
          </a:prstGeom>
        </p:spPr>
      </p:pic>
    </p:spTree>
    <p:extLst>
      <p:ext uri="{BB962C8B-B14F-4D97-AF65-F5344CB8AC3E}">
        <p14:creationId xmlns:p14="http://schemas.microsoft.com/office/powerpoint/2010/main" val="19674557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00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875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539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70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705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CDDB-7A26-0E5A-4E1B-EE432A856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D9451-2A80-97F8-2339-27AD58449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C6C8B-3F88-5FB9-D6ED-78C7DF3EBD4B}"/>
              </a:ext>
            </a:extLst>
          </p:cNvPr>
          <p:cNvSpPr>
            <a:spLocks noGrp="1"/>
          </p:cNvSpPr>
          <p:nvPr>
            <p:ph type="dt" sz="half" idx="10"/>
          </p:nvPr>
        </p:nvSpPr>
        <p:spPr/>
        <p:txBody>
          <a:bodyPr/>
          <a:lstStyle/>
          <a:p>
            <a:fld id="{6BBAE4A1-33CE-4272-8AA5-FDF9073A88DC}" type="datetimeFigureOut">
              <a:rPr lang="en-US" smtClean="0"/>
              <a:t>11/29/2023</a:t>
            </a:fld>
            <a:endParaRPr lang="en-US" dirty="0"/>
          </a:p>
        </p:txBody>
      </p:sp>
      <p:sp>
        <p:nvSpPr>
          <p:cNvPr id="5" name="Footer Placeholder 4">
            <a:extLst>
              <a:ext uri="{FF2B5EF4-FFF2-40B4-BE49-F238E27FC236}">
                <a16:creationId xmlns:a16="http://schemas.microsoft.com/office/drawing/2014/main" id="{1ED32784-927F-2316-BC7A-36AE59589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422D2-FF99-DABE-A627-A6F415A511E9}"/>
              </a:ext>
            </a:extLst>
          </p:cNvPr>
          <p:cNvSpPr>
            <a:spLocks noGrp="1"/>
          </p:cNvSpPr>
          <p:nvPr>
            <p:ph type="sldNum" sz="quarter" idx="12"/>
          </p:nvPr>
        </p:nvSpPr>
        <p:spPr/>
        <p:txBody>
          <a:bodyPr/>
          <a:lstStyle/>
          <a:p>
            <a:fld id="{C9F68640-77CE-4DBB-B000-C044F8998BD6}" type="slidenum">
              <a:rPr lang="en-US" smtClean="0"/>
              <a:t>‹#›</a:t>
            </a:fld>
            <a:endParaRPr lang="en-US" dirty="0"/>
          </a:p>
        </p:txBody>
      </p:sp>
    </p:spTree>
    <p:extLst>
      <p:ext uri="{BB962C8B-B14F-4D97-AF65-F5344CB8AC3E}">
        <p14:creationId xmlns:p14="http://schemas.microsoft.com/office/powerpoint/2010/main" val="156420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A158E-01C3-835D-7915-66089D6D4B36}"/>
              </a:ext>
            </a:extLst>
          </p:cNvPr>
          <p:cNvSpPr>
            <a:spLocks noGrp="1"/>
          </p:cNvSpPr>
          <p:nvPr>
            <p:ph type="dt" sz="half" idx="10"/>
          </p:nvPr>
        </p:nvSpPr>
        <p:spPr/>
        <p:txBody>
          <a:bodyPr/>
          <a:lstStyle/>
          <a:p>
            <a:fld id="{6BBAE4A1-33CE-4272-8AA5-FDF9073A88DC}" type="datetimeFigureOut">
              <a:rPr lang="en-US" smtClean="0"/>
              <a:t>11/29/2023</a:t>
            </a:fld>
            <a:endParaRPr lang="en-US" dirty="0"/>
          </a:p>
        </p:txBody>
      </p:sp>
      <p:sp>
        <p:nvSpPr>
          <p:cNvPr id="3" name="Footer Placeholder 2">
            <a:extLst>
              <a:ext uri="{FF2B5EF4-FFF2-40B4-BE49-F238E27FC236}">
                <a16:creationId xmlns:a16="http://schemas.microsoft.com/office/drawing/2014/main" id="{0414DAC3-6B2A-51CD-88A1-59ABFCFE9C28}"/>
              </a:ext>
            </a:extLst>
          </p:cNvPr>
          <p:cNvSpPr>
            <a:spLocks noGrp="1"/>
          </p:cNvSpPr>
          <p:nvPr>
            <p:ph type="ftr" sz="quarter" idx="11"/>
          </p:nvPr>
        </p:nvSpPr>
        <p:spPr/>
        <p:txBody>
          <a:bodyPr/>
          <a:lstStyle/>
          <a:p>
            <a:r>
              <a:rPr lang="en-US" spc="300" dirty="0"/>
              <a:t>COMPLIANCE &amp; RISK MANAGEMENT</a:t>
            </a:r>
          </a:p>
          <a:p>
            <a:endParaRPr lang="en-US" dirty="0"/>
          </a:p>
        </p:txBody>
      </p:sp>
      <p:sp>
        <p:nvSpPr>
          <p:cNvPr id="4" name="Slide Number Placeholder 3">
            <a:extLst>
              <a:ext uri="{FF2B5EF4-FFF2-40B4-BE49-F238E27FC236}">
                <a16:creationId xmlns:a16="http://schemas.microsoft.com/office/drawing/2014/main" id="{643604A6-72F9-825B-398E-054BB5C8DD61}"/>
              </a:ext>
            </a:extLst>
          </p:cNvPr>
          <p:cNvSpPr>
            <a:spLocks noGrp="1"/>
          </p:cNvSpPr>
          <p:nvPr>
            <p:ph type="sldNum" sz="quarter" idx="12"/>
          </p:nvPr>
        </p:nvSpPr>
        <p:spPr/>
        <p:txBody>
          <a:bodyPr/>
          <a:lstStyle/>
          <a:p>
            <a:fld id="{C9F68640-77CE-4DBB-B000-C044F8998BD6}" type="slidenum">
              <a:rPr lang="en-US" smtClean="0"/>
              <a:t>‹#›</a:t>
            </a:fld>
            <a:endParaRPr lang="en-US" dirty="0"/>
          </a:p>
        </p:txBody>
      </p:sp>
    </p:spTree>
    <p:extLst>
      <p:ext uri="{BB962C8B-B14F-4D97-AF65-F5344CB8AC3E}">
        <p14:creationId xmlns:p14="http://schemas.microsoft.com/office/powerpoint/2010/main" val="405174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ulleted list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767" y="415635"/>
            <a:ext cx="10548471" cy="809296"/>
          </a:xfrm>
        </p:spPr>
        <p:txBody>
          <a:bodyPr/>
          <a:lstStyle>
            <a:lvl1pPr>
              <a:defRPr cap="all"/>
            </a:lvl1pPr>
          </a:lstStyle>
          <a:p>
            <a:r>
              <a:rPr lang="en-US" dirty="0"/>
              <a:t>Click to edit title</a:t>
            </a:r>
          </a:p>
        </p:txBody>
      </p:sp>
      <p:sp>
        <p:nvSpPr>
          <p:cNvPr id="5" name="Slide Number Placeholder 4"/>
          <p:cNvSpPr>
            <a:spLocks noGrp="1"/>
          </p:cNvSpPr>
          <p:nvPr>
            <p:ph type="sldNum" sz="quarter" idx="12"/>
          </p:nvPr>
        </p:nvSpPr>
        <p:spPr/>
        <p:txBody>
          <a:bodyPr/>
          <a:lstStyle/>
          <a:p>
            <a:endParaRPr lang="en-US" dirty="0"/>
          </a:p>
        </p:txBody>
      </p:sp>
      <p:sp>
        <p:nvSpPr>
          <p:cNvPr id="9" name="Text Placeholder 8"/>
          <p:cNvSpPr>
            <a:spLocks noGrp="1"/>
          </p:cNvSpPr>
          <p:nvPr>
            <p:ph type="body" sz="quarter" idx="13"/>
          </p:nvPr>
        </p:nvSpPr>
        <p:spPr>
          <a:xfrm>
            <a:off x="914400" y="1618675"/>
            <a:ext cx="10363200" cy="3505200"/>
          </a:xfrm>
        </p:spPr>
        <p:txBody>
          <a:bodyPr/>
          <a:lstStyle>
            <a:lvl1pPr>
              <a:buClr>
                <a:schemeClr val="tx1"/>
              </a:buClr>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985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CA6597F8-C556-FE83-D55D-537AD8F4A813}"/>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4" name="Rectangle 3">
            <a:extLst>
              <a:ext uri="{FF2B5EF4-FFF2-40B4-BE49-F238E27FC236}">
                <a16:creationId xmlns:a16="http://schemas.microsoft.com/office/drawing/2014/main" id="{AF729B7A-3AB9-3571-AC5E-0B7957951DCC}"/>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Tree>
    <p:extLst>
      <p:ext uri="{BB962C8B-B14F-4D97-AF65-F5344CB8AC3E}">
        <p14:creationId xmlns:p14="http://schemas.microsoft.com/office/powerpoint/2010/main" val="53431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6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966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©2021</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41619392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B3F60-9F2A-4CFE-B210-7FAF73ED4477}"/>
              </a:ext>
            </a:extLst>
          </p:cNvPr>
          <p:cNvPicPr>
            <a:picLocks noChangeAspect="1"/>
          </p:cNvPicPr>
          <p:nvPr/>
        </p:nvPicPr>
        <p:blipFill rotWithShape="1">
          <a:blip r:embed="rId8">
            <a:alphaModFix amt="13000"/>
            <a:duotone>
              <a:prstClr val="black"/>
              <a:schemeClr val="accent3">
                <a:tint val="45000"/>
                <a:satMod val="400000"/>
              </a:schemeClr>
            </a:duotone>
            <a:extLst>
              <a:ext uri="{BEBA8EAE-BF5A-486C-A8C5-ECC9F3942E4B}">
                <a14:imgProps xmlns:a14="http://schemas.microsoft.com/office/drawing/2010/main">
                  <a14:imgLayer r:embed="rId9">
                    <a14:imgEffect>
                      <a14:brightnessContrast contrast="56000"/>
                    </a14:imgEffect>
                  </a14:imgLayer>
                </a14:imgProps>
              </a:ext>
            </a:extLst>
          </a:blip>
          <a:srcRect l="171" t="10043" r="11756" b="24056"/>
          <a:stretch/>
        </p:blipFill>
        <p:spPr>
          <a:xfrm>
            <a:off x="4917151" y="0"/>
            <a:ext cx="7274849" cy="6858000"/>
          </a:xfrm>
          <a:prstGeom prst="rect">
            <a:avLst/>
          </a:prstGeom>
          <a:effectLst>
            <a:outerShdw blurRad="50800" dist="50800" dir="5400000" algn="ctr" rotWithShape="0">
              <a:srgbClr val="C4ED93"/>
            </a:outerShdw>
          </a:effectLst>
        </p:spPr>
      </p:pic>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©2023</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1692402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B3F60-9F2A-4CFE-B210-7FAF73ED4477}"/>
              </a:ext>
            </a:extLst>
          </p:cNvPr>
          <p:cNvPicPr>
            <a:picLocks noChangeAspect="1"/>
          </p:cNvPicPr>
          <p:nvPr/>
        </p:nvPicPr>
        <p:blipFill rotWithShape="1">
          <a:blip r:embed="rId6">
            <a:alphaModFix amt="13000"/>
            <a:duotone>
              <a:prstClr val="black"/>
              <a:schemeClr val="accent3">
                <a:tint val="45000"/>
                <a:satMod val="400000"/>
              </a:schemeClr>
            </a:duotone>
            <a:extLst>
              <a:ext uri="{BEBA8EAE-BF5A-486C-A8C5-ECC9F3942E4B}">
                <a14:imgProps xmlns:a14="http://schemas.microsoft.com/office/drawing/2010/main">
                  <a14:imgLayer r:embed="rId7">
                    <a14:imgEffect>
                      <a14:brightnessContrast contrast="56000"/>
                    </a14:imgEffect>
                  </a14:imgLayer>
                </a14:imgProps>
              </a:ext>
            </a:extLst>
          </a:blip>
          <a:srcRect l="171" t="10043" r="11756" b="24056"/>
          <a:stretch/>
        </p:blipFill>
        <p:spPr>
          <a:xfrm>
            <a:off x="4917151" y="0"/>
            <a:ext cx="7274849" cy="6858000"/>
          </a:xfrm>
          <a:prstGeom prst="rect">
            <a:avLst/>
          </a:prstGeom>
          <a:effectLst>
            <a:outerShdw blurRad="50800" dist="50800" dir="5400000" algn="ctr" rotWithShape="0">
              <a:srgbClr val="C4ED93"/>
            </a:outerShdw>
          </a:effectLst>
        </p:spPr>
      </p:pic>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©2021</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838200" y="365125"/>
            <a:ext cx="10515600" cy="1325563"/>
          </a:xfrm>
          <a:prstGeom prst="rect">
            <a:avLst/>
          </a:prstGeom>
          <a:solidFill>
            <a:srgbClr val="78BE20"/>
          </a:solidFill>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26313687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l" defTabSz="914400" rtl="0" eaLnBrk="1" latinLnBrk="0" hangingPunct="1">
        <a:lnSpc>
          <a:spcPct val="90000"/>
        </a:lnSpc>
        <a:spcBef>
          <a:spcPct val="0"/>
        </a:spcBef>
        <a:buNone/>
        <a:defRPr sz="5000" b="1" kern="1200">
          <a:solidFill>
            <a:srgbClr val="13064A"/>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©2021</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28610916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cap="none"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5.xml.rels><?xml version="1.0" encoding="UTF-8" standalone="yes"?>
<Relationships xmlns="http://schemas.openxmlformats.org/package/2006/relationships"><Relationship Id="rId3" Type="http://schemas.openxmlformats.org/officeDocument/2006/relationships/hyperlink" Target="http://www.cms.gov/bni"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hyperlink" Target="https://www.cms.gov/Regulations-and-Guidance/Guidance/Manuals/Internet-Only-Manuals-IOMs"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11.gif"/><Relationship Id="rId4" Type="http://schemas.openxmlformats.org/officeDocument/2006/relationships/hyperlink" Target="http://www.cms.gov/" TargetMode="Externa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Coordination-of-Benefits-and-Recovery/Coordination-of-Benefits-and-Recovery-Overview/Medicare-Secondary-Payer/Medicare-Secondary-Payer-"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8CFB2D-3D09-477B-AC58-9D3BD20DB9B8}"/>
              </a:ext>
            </a:extLst>
          </p:cNvPr>
          <p:cNvSpPr txBox="1">
            <a:spLocks/>
          </p:cNvSpPr>
          <p:nvPr/>
        </p:nvSpPr>
        <p:spPr>
          <a:xfrm>
            <a:off x="2213765" y="1689577"/>
            <a:ext cx="7764467" cy="8719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t>FSA MDS/Medicare Refresher Mini-Series </a:t>
            </a:r>
            <a:b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t>Part 4:</a:t>
            </a:r>
            <a:b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br>
            <a:b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98CA3E"/>
                </a:solidFill>
                <a:effectLst/>
                <a:uLnTx/>
                <a:uFillTx/>
                <a:latin typeface="Calibri" panose="020F0502020204030204" pitchFamily="34" charset="0"/>
                <a:ea typeface="+mj-ea"/>
                <a:cs typeface="Calibri" panose="020F0502020204030204" pitchFamily="34" charset="0"/>
              </a:rPr>
              <a:t>Medicare A Skilled Care Program 101- Review and Application</a:t>
            </a:r>
          </a:p>
        </p:txBody>
      </p:sp>
      <p:sp>
        <p:nvSpPr>
          <p:cNvPr id="9" name="Subtitle 2">
            <a:extLst>
              <a:ext uri="{FF2B5EF4-FFF2-40B4-BE49-F238E27FC236}">
                <a16:creationId xmlns:a16="http://schemas.microsoft.com/office/drawing/2014/main" id="{DD492FAE-B092-4BFE-87FA-6D7FF4684BA4}"/>
              </a:ext>
            </a:extLst>
          </p:cNvPr>
          <p:cNvSpPr txBox="1">
            <a:spLocks/>
          </p:cNvSpPr>
          <p:nvPr/>
        </p:nvSpPr>
        <p:spPr>
          <a:xfrm>
            <a:off x="3098908" y="1143000"/>
            <a:ext cx="5994183" cy="340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300" normalizeH="0" baseline="0" noProof="0" dirty="0">
                <a:ln>
                  <a:noFill/>
                </a:ln>
                <a:solidFill>
                  <a:prstClr val="white"/>
                </a:solidFill>
                <a:effectLst/>
                <a:uLnTx/>
                <a:uFillTx/>
                <a:latin typeface="Calibri" panose="020F0502020204030204"/>
                <a:ea typeface="+mn-ea"/>
                <a:cs typeface="+mn-cs"/>
              </a:rPr>
              <a:t>FSA COMPLIANCE &amp; RISK MANAGEMENT</a:t>
            </a:r>
          </a:p>
        </p:txBody>
      </p:sp>
      <p:sp>
        <p:nvSpPr>
          <p:cNvPr id="10" name="TextBox 9">
            <a:extLst>
              <a:ext uri="{FF2B5EF4-FFF2-40B4-BE49-F238E27FC236}">
                <a16:creationId xmlns:a16="http://schemas.microsoft.com/office/drawing/2014/main" id="{199A760A-E7C4-4DEA-8558-0919EEE34C8F}"/>
              </a:ext>
            </a:extLst>
          </p:cNvPr>
          <p:cNvSpPr txBox="1"/>
          <p:nvPr/>
        </p:nvSpPr>
        <p:spPr>
          <a:xfrm>
            <a:off x="0" y="4572000"/>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rgbClr val="98CA3E"/>
                </a:solidFill>
                <a:effectLst/>
                <a:uLnTx/>
                <a:uFillTx/>
                <a:latin typeface="Calibri" panose="020F0502020204030204"/>
                <a:ea typeface="+mn-ea"/>
                <a:cs typeface="+mn-cs"/>
              </a:rPr>
              <a:t>November 30,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300" normalizeH="0" baseline="0" noProof="0" dirty="0">
                <a:ln>
                  <a:noFill/>
                </a:ln>
                <a:solidFill>
                  <a:prstClr val="white"/>
                </a:solidFill>
                <a:effectLst/>
                <a:uLnTx/>
                <a:uFillTx/>
                <a:latin typeface="Calibri" panose="020F0502020204030204"/>
                <a:ea typeface="+mn-ea"/>
                <a:cs typeface="+mn-cs"/>
              </a:rPr>
              <a:t>Julie Smith, BSN, RN, RAC-CT, QCP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300" normalizeH="0" baseline="0" noProof="0" dirty="0">
                <a:ln>
                  <a:noFill/>
                </a:ln>
                <a:solidFill>
                  <a:prstClr val="white"/>
                </a:solidFill>
                <a:effectLst/>
                <a:uLnTx/>
                <a:uFillTx/>
                <a:latin typeface="Calibri" panose="020F0502020204030204"/>
                <a:ea typeface="+mn-ea"/>
                <a:cs typeface="+mn-cs"/>
              </a:rPr>
              <a:t>Compliance Specialist </a:t>
            </a:r>
          </a:p>
        </p:txBody>
      </p:sp>
    </p:spTree>
    <p:extLst>
      <p:ext uri="{BB962C8B-B14F-4D97-AF65-F5344CB8AC3E}">
        <p14:creationId xmlns:p14="http://schemas.microsoft.com/office/powerpoint/2010/main" val="305814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9897" y="2182859"/>
            <a:ext cx="4436533" cy="2400657"/>
          </a:xfrm>
          <a:prstGeom prst="rect">
            <a:avLst/>
          </a:prstGeom>
          <a:noFill/>
        </p:spPr>
        <p:txBody>
          <a:bodyPr wrap="square" rtlCol="0">
            <a:spAutoFit/>
          </a:bodyPr>
          <a:lstStyle/>
          <a:p>
            <a:r>
              <a:rPr lang="en-US" sz="5000" dirty="0"/>
              <a:t>Medicare A Specifics</a:t>
            </a:r>
          </a:p>
          <a:p>
            <a:r>
              <a:rPr lang="en-US" sz="5000" dirty="0"/>
              <a:t>Requirements</a:t>
            </a:r>
            <a:r>
              <a:rPr lang="en-US" sz="5000" dirty="0">
                <a:solidFill>
                  <a:srgbClr val="002060"/>
                </a:solidFill>
                <a:latin typeface="F"/>
              </a:rPr>
              <a:t> </a:t>
            </a:r>
          </a:p>
        </p:txBody>
      </p:sp>
      <p:sp>
        <p:nvSpPr>
          <p:cNvPr id="6" name="Rectangle 5">
            <a:extLst>
              <a:ext uri="{FF2B5EF4-FFF2-40B4-BE49-F238E27FC236}">
                <a16:creationId xmlns:a16="http://schemas.microsoft.com/office/drawing/2014/main" id="{A8607778-C6E9-4AFD-8B10-474B25D20088}"/>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184306-661D-4899-8819-73B206D9B038}"/>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a:extLst>
              <a:ext uri="{FF2B5EF4-FFF2-40B4-BE49-F238E27FC236}">
                <a16:creationId xmlns:a16="http://schemas.microsoft.com/office/drawing/2014/main" id="{C4E3533F-BFD4-43E3-88CF-4FD2E2E81E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294821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 Eligibility</a:t>
            </a:r>
          </a:p>
        </p:txBody>
      </p:sp>
      <p:sp>
        <p:nvSpPr>
          <p:cNvPr id="3" name="Content Placeholder 2"/>
          <p:cNvSpPr>
            <a:spLocks noGrp="1"/>
          </p:cNvSpPr>
          <p:nvPr>
            <p:ph idx="1"/>
          </p:nvPr>
        </p:nvSpPr>
        <p:spPr>
          <a:xfrm>
            <a:off x="838200" y="1758266"/>
            <a:ext cx="11503742" cy="4263960"/>
          </a:xfrm>
        </p:spPr>
        <p:txBody>
          <a:bodyPr>
            <a:normAutofit/>
          </a:bodyPr>
          <a:lstStyle/>
          <a:p>
            <a:r>
              <a:rPr lang="en-US" sz="2800" dirty="0"/>
              <a:t>Post-hospital extended care services – </a:t>
            </a:r>
            <a:r>
              <a:rPr lang="en-US" sz="2800" u="sng" dirty="0">
                <a:solidFill>
                  <a:schemeClr val="accent2"/>
                </a:solidFill>
              </a:rPr>
              <a:t>Up to</a:t>
            </a:r>
            <a:r>
              <a:rPr lang="en-US" sz="2800" dirty="0">
                <a:solidFill>
                  <a:schemeClr val="accent2"/>
                </a:solidFill>
              </a:rPr>
              <a:t> </a:t>
            </a:r>
            <a:r>
              <a:rPr lang="en-US" sz="2800" dirty="0"/>
              <a:t>100 days </a:t>
            </a:r>
            <a:endParaRPr lang="en-US" sz="2800" i="1" dirty="0"/>
          </a:p>
          <a:p>
            <a:r>
              <a:rPr lang="en-US" sz="2800" dirty="0"/>
              <a:t>Unlimited number of benefit periods</a:t>
            </a:r>
          </a:p>
          <a:p>
            <a:r>
              <a:rPr lang="en-US" sz="2800" dirty="0"/>
              <a:t>Renewed after 60 days of non-skilled level of care</a:t>
            </a:r>
          </a:p>
          <a:p>
            <a:endParaRPr lang="en-US" sz="2800" dirty="0"/>
          </a:p>
          <a:p>
            <a:pPr marL="0" indent="0">
              <a:buNone/>
            </a:pPr>
            <a:r>
              <a:rPr lang="en-US" sz="2800" dirty="0"/>
              <a:t>MLN SNF 3-day rule</a:t>
            </a:r>
          </a:p>
          <a:p>
            <a:pPr marL="0" indent="0">
              <a:buNone/>
            </a:pPr>
            <a:r>
              <a:rPr lang="en-US" sz="2800" dirty="0"/>
              <a:t>CMS 100-02 Medicare Benefit Policy Manual Chapter 8 	</a:t>
            </a:r>
          </a:p>
          <a:p>
            <a:pPr marL="0" indent="0">
              <a:buNone/>
            </a:pPr>
            <a:endParaRPr lang="en-US" sz="2800" dirty="0"/>
          </a:p>
        </p:txBody>
      </p:sp>
    </p:spTree>
    <p:extLst>
      <p:ext uri="{BB962C8B-B14F-4D97-AF65-F5344CB8AC3E}">
        <p14:creationId xmlns:p14="http://schemas.microsoft.com/office/powerpoint/2010/main" val="404954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5617" y="404881"/>
            <a:ext cx="10515600" cy="1325563"/>
          </a:xfrm>
        </p:spPr>
        <p:txBody>
          <a:bodyPr/>
          <a:lstStyle/>
          <a:p>
            <a:r>
              <a:rPr lang="en-US" dirty="0"/>
              <a:t>Medicare A Eligibility</a:t>
            </a:r>
          </a:p>
        </p:txBody>
      </p:sp>
      <p:pic>
        <p:nvPicPr>
          <p:cNvPr id="4" name="Content Placeholder 3"/>
          <p:cNvPicPr>
            <a:picLocks noGrp="1" noChangeAspect="1"/>
          </p:cNvPicPr>
          <p:nvPr>
            <p:ph idx="4294967295"/>
          </p:nvPr>
        </p:nvPicPr>
        <p:blipFill>
          <a:blip r:embed="rId2"/>
          <a:stretch>
            <a:fillRect/>
          </a:stretch>
        </p:blipFill>
        <p:spPr>
          <a:xfrm>
            <a:off x="1063279" y="1990656"/>
            <a:ext cx="9820275" cy="3286125"/>
          </a:xfrm>
          <a:prstGeom prst="rect">
            <a:avLst/>
          </a:prstGeom>
        </p:spPr>
      </p:pic>
    </p:spTree>
    <p:extLst>
      <p:ext uri="{BB962C8B-B14F-4D97-AF65-F5344CB8AC3E}">
        <p14:creationId xmlns:p14="http://schemas.microsoft.com/office/powerpoint/2010/main" val="199453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Medicare A Technical Eligibility</a:t>
            </a:r>
          </a:p>
        </p:txBody>
      </p:sp>
      <p:sp>
        <p:nvSpPr>
          <p:cNvPr id="3" name="Content Placeholder 2"/>
          <p:cNvSpPr>
            <a:spLocks noGrp="1"/>
          </p:cNvSpPr>
          <p:nvPr>
            <p:ph idx="1"/>
          </p:nvPr>
        </p:nvSpPr>
        <p:spPr>
          <a:xfrm>
            <a:off x="1181100" y="1690688"/>
            <a:ext cx="9829800" cy="4076053"/>
          </a:xfrm>
        </p:spPr>
        <p:txBody>
          <a:bodyPr>
            <a:normAutofit fontScale="62500" lnSpcReduction="20000"/>
          </a:bodyPr>
          <a:lstStyle/>
          <a:p>
            <a:pPr marL="0" indent="0">
              <a:buNone/>
            </a:pPr>
            <a:r>
              <a:rPr lang="en-US" b="1" dirty="0"/>
              <a:t>Qualifying Hospitals (stays) – 3 midnights</a:t>
            </a:r>
          </a:p>
          <a:p>
            <a:r>
              <a:rPr lang="en-US" dirty="0"/>
              <a:t>Acute Hospitals</a:t>
            </a:r>
          </a:p>
          <a:p>
            <a:r>
              <a:rPr lang="en-US" dirty="0"/>
              <a:t>Critical Access Hospitals</a:t>
            </a:r>
          </a:p>
          <a:p>
            <a:r>
              <a:rPr lang="en-US" dirty="0"/>
              <a:t>VA Hospitals</a:t>
            </a:r>
          </a:p>
          <a:p>
            <a:r>
              <a:rPr lang="en-US" dirty="0"/>
              <a:t>Inpatient Rehab Hospitals</a:t>
            </a:r>
          </a:p>
          <a:p>
            <a:r>
              <a:rPr lang="en-US" dirty="0"/>
              <a:t>Long Term Acute Care Hospitals</a:t>
            </a:r>
          </a:p>
          <a:p>
            <a:r>
              <a:rPr lang="en-US" dirty="0"/>
              <a:t>Acute Psychiatric Hospitals</a:t>
            </a:r>
          </a:p>
          <a:p>
            <a:pPr lvl="1"/>
            <a:r>
              <a:rPr lang="en-US" sz="3800" cap="none" dirty="0">
                <a:solidFill>
                  <a:schemeClr val="tx1"/>
                </a:solidFill>
              </a:rPr>
              <a:t>While institutions that primarily provide psychiatric treatment cannot participate in the program as a SNF, a patient with only a psychiatric condition who is transferred from a psychiatric hospital is likely to received only non-covered care</a:t>
            </a:r>
          </a:p>
        </p:txBody>
      </p:sp>
    </p:spTree>
    <p:extLst>
      <p:ext uri="{BB962C8B-B14F-4D97-AF65-F5344CB8AC3E}">
        <p14:creationId xmlns:p14="http://schemas.microsoft.com/office/powerpoint/2010/main" val="189620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Exemptions To 3-day Qualifying Stay</a:t>
            </a:r>
          </a:p>
        </p:txBody>
      </p:sp>
      <p:sp>
        <p:nvSpPr>
          <p:cNvPr id="3" name="Content Placeholder 2"/>
          <p:cNvSpPr>
            <a:spLocks noGrp="1"/>
          </p:cNvSpPr>
          <p:nvPr>
            <p:ph idx="1"/>
          </p:nvPr>
        </p:nvSpPr>
        <p:spPr>
          <a:xfrm>
            <a:off x="627681" y="1710467"/>
            <a:ext cx="10872059" cy="4851698"/>
          </a:xfrm>
        </p:spPr>
        <p:txBody>
          <a:bodyPr>
            <a:normAutofit fontScale="70000" lnSpcReduction="20000"/>
          </a:bodyPr>
          <a:lstStyle/>
          <a:p>
            <a:r>
              <a:rPr lang="en-US" sz="4300" dirty="0"/>
              <a:t>Special Shared Savings programs/ACOs approved by Medicare for exemption (Programs such as knee replacements)</a:t>
            </a:r>
          </a:p>
          <a:p>
            <a:pPr lvl="1"/>
            <a:r>
              <a:rPr lang="en-US" sz="4300" cap="none" dirty="0">
                <a:solidFill>
                  <a:schemeClr val="tx1"/>
                </a:solidFill>
              </a:rPr>
              <a:t>Verify special program requirements </a:t>
            </a:r>
          </a:p>
          <a:p>
            <a:pPr marL="0" indent="0">
              <a:buNone/>
            </a:pPr>
            <a:endParaRPr lang="en-US" sz="4300" dirty="0"/>
          </a:p>
          <a:p>
            <a:r>
              <a:rPr lang="en-US" sz="4300" dirty="0"/>
              <a:t>Changing from a Medicare Advantage not requiring 3-day stay to traditional Medicare </a:t>
            </a:r>
            <a:r>
              <a:rPr lang="en-US" sz="4300" u="sng" dirty="0">
                <a:solidFill>
                  <a:schemeClr val="accent2"/>
                </a:solidFill>
              </a:rPr>
              <a:t>during the stay</a:t>
            </a:r>
          </a:p>
          <a:p>
            <a:pPr lvl="1"/>
            <a:r>
              <a:rPr lang="en-US" sz="4300" cap="none" dirty="0">
                <a:solidFill>
                  <a:schemeClr val="tx1"/>
                </a:solidFill>
              </a:rPr>
              <a:t>Condition code “58” on claim to indicate a patient was unenrolled from MA plan and 3-day stay not required to be met</a:t>
            </a:r>
          </a:p>
          <a:p>
            <a:pPr lvl="1"/>
            <a:r>
              <a:rPr lang="en-US" sz="4300" cap="none" dirty="0">
                <a:solidFill>
                  <a:schemeClr val="tx1"/>
                </a:solidFill>
              </a:rPr>
              <a:t>Medicare claims processing manual chap 6 section 90.1</a:t>
            </a:r>
          </a:p>
          <a:p>
            <a:pPr marL="0" indent="0">
              <a:buNone/>
            </a:pPr>
            <a:endParaRPr lang="en-US" sz="4300" dirty="0"/>
          </a:p>
          <a:p>
            <a:pPr marL="0" indent="0">
              <a:buNone/>
            </a:pPr>
            <a:r>
              <a:rPr lang="en-US" sz="4300" dirty="0"/>
              <a:t>	</a:t>
            </a:r>
          </a:p>
        </p:txBody>
      </p:sp>
    </p:spTree>
    <p:extLst>
      <p:ext uri="{BB962C8B-B14F-4D97-AF65-F5344CB8AC3E}">
        <p14:creationId xmlns:p14="http://schemas.microsoft.com/office/powerpoint/2010/main" val="219480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A Technical Eligibility</a:t>
            </a:r>
          </a:p>
        </p:txBody>
      </p:sp>
      <p:sp>
        <p:nvSpPr>
          <p:cNvPr id="3" name="Content Placeholder 2"/>
          <p:cNvSpPr>
            <a:spLocks noGrp="1"/>
          </p:cNvSpPr>
          <p:nvPr>
            <p:ph idx="1"/>
          </p:nvPr>
        </p:nvSpPr>
        <p:spPr>
          <a:xfrm>
            <a:off x="659970" y="1460665"/>
            <a:ext cx="10872059" cy="4845131"/>
          </a:xfrm>
        </p:spPr>
        <p:txBody>
          <a:bodyPr>
            <a:noAutofit/>
          </a:bodyPr>
          <a:lstStyle/>
          <a:p>
            <a:pPr marL="0" indent="0">
              <a:buNone/>
            </a:pPr>
            <a:r>
              <a:rPr lang="en-US" sz="3500" dirty="0"/>
              <a:t>30-day transfer requirement:</a:t>
            </a:r>
          </a:p>
          <a:p>
            <a:r>
              <a:rPr lang="en-US" sz="2800" dirty="0"/>
              <a:t>Beneficiary must be admitted to SNF and receive the needed care within 30 calendar days after the date of discharge from a hospital or related SNF covered admission</a:t>
            </a:r>
          </a:p>
          <a:p>
            <a:r>
              <a:rPr lang="en-US" sz="2800" dirty="0"/>
              <a:t>Do not count day of discharge in determining 30 day period</a:t>
            </a:r>
          </a:p>
          <a:p>
            <a:r>
              <a:rPr lang="en-US" sz="2800" dirty="0"/>
              <a:t>Count day of hospital admission, not day of discharge (must be inpatient status, not observation status)</a:t>
            </a:r>
          </a:p>
          <a:p>
            <a:r>
              <a:rPr lang="en-US" sz="2800" dirty="0"/>
              <a:t>Day of hospital discharge must occur after effective date of Medicare</a:t>
            </a:r>
          </a:p>
          <a:p>
            <a:r>
              <a:rPr lang="en-US" sz="2800" dirty="0"/>
              <a:t>Confirm time of inpatient admission</a:t>
            </a:r>
          </a:p>
          <a:p>
            <a:endParaRPr lang="en-US" sz="3500" dirty="0"/>
          </a:p>
          <a:p>
            <a:endParaRPr lang="en-US" sz="3500" dirty="0"/>
          </a:p>
        </p:txBody>
      </p:sp>
    </p:spTree>
    <p:extLst>
      <p:ext uri="{BB962C8B-B14F-4D97-AF65-F5344CB8AC3E}">
        <p14:creationId xmlns:p14="http://schemas.microsoft.com/office/powerpoint/2010/main" val="6097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681" y="1538344"/>
            <a:ext cx="10872059" cy="4475181"/>
          </a:xfrm>
        </p:spPr>
        <p:txBody>
          <a:bodyPr>
            <a:normAutofit/>
          </a:bodyPr>
          <a:lstStyle/>
          <a:p>
            <a:pPr marL="0" indent="0">
              <a:buNone/>
            </a:pPr>
            <a:r>
              <a:rPr lang="en-US" sz="3500" b="1" dirty="0"/>
              <a:t>Exception:</a:t>
            </a:r>
          </a:p>
          <a:p>
            <a:r>
              <a:rPr lang="en-US" sz="3500" dirty="0"/>
              <a:t>Delay in coverage due to medically </a:t>
            </a:r>
            <a:r>
              <a:rPr lang="en-US" sz="3500" i="1" dirty="0">
                <a:solidFill>
                  <a:schemeClr val="accent2"/>
                </a:solidFill>
              </a:rPr>
              <a:t>predictable</a:t>
            </a:r>
            <a:r>
              <a:rPr lang="en-US" sz="3500" dirty="0"/>
              <a:t> at time of hospital discharge that he/she will require covered care in a predetermined time period</a:t>
            </a:r>
          </a:p>
          <a:p>
            <a:r>
              <a:rPr lang="en-US" sz="3500" dirty="0"/>
              <a:t>Physician documentation needed of related, predictable time for SNF care in future</a:t>
            </a:r>
          </a:p>
          <a:p>
            <a:pPr marL="0" indent="0">
              <a:buNone/>
            </a:pPr>
            <a:r>
              <a:rPr lang="en-US" sz="3200" i="1" dirty="0">
                <a:solidFill>
                  <a:schemeClr val="accent2"/>
                </a:solidFill>
              </a:rPr>
              <a:t>Example: Fracture with cast, may need therapy and skilled services once removed</a:t>
            </a:r>
          </a:p>
          <a:p>
            <a:pPr marL="0" indent="0">
              <a:buNone/>
            </a:pPr>
            <a:endParaRPr lang="en-US" dirty="0"/>
          </a:p>
        </p:txBody>
      </p:sp>
      <p:sp>
        <p:nvSpPr>
          <p:cNvPr id="4" name="Title 3">
            <a:extLst>
              <a:ext uri="{FF2B5EF4-FFF2-40B4-BE49-F238E27FC236}">
                <a16:creationId xmlns:a16="http://schemas.microsoft.com/office/drawing/2014/main" id="{E6E84930-2C62-C9D8-8057-0159CFA69B42}"/>
              </a:ext>
            </a:extLst>
          </p:cNvPr>
          <p:cNvSpPr>
            <a:spLocks noGrp="1"/>
          </p:cNvSpPr>
          <p:nvPr>
            <p:ph type="title"/>
          </p:nvPr>
        </p:nvSpPr>
        <p:spPr>
          <a:xfrm>
            <a:off x="692260" y="242943"/>
            <a:ext cx="10515600" cy="1325563"/>
          </a:xfrm>
        </p:spPr>
        <p:txBody>
          <a:bodyPr/>
          <a:lstStyle/>
          <a:p>
            <a:r>
              <a:rPr lang="en-US" b="1" dirty="0">
                <a:solidFill>
                  <a:schemeClr val="tx1"/>
                </a:solidFill>
                <a:latin typeface="+mj-lt"/>
              </a:rPr>
              <a:t>Medicare</a:t>
            </a:r>
            <a:r>
              <a:rPr lang="en-US" dirty="0">
                <a:solidFill>
                  <a:schemeClr val="tx1"/>
                </a:solidFill>
              </a:rPr>
              <a:t> A Technical Eligibility</a:t>
            </a:r>
            <a:endParaRPr lang="en-US" dirty="0"/>
          </a:p>
        </p:txBody>
      </p:sp>
    </p:spTree>
    <p:extLst>
      <p:ext uri="{BB962C8B-B14F-4D97-AF65-F5344CB8AC3E}">
        <p14:creationId xmlns:p14="http://schemas.microsoft.com/office/powerpoint/2010/main" val="56618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Period </a:t>
            </a:r>
          </a:p>
        </p:txBody>
      </p:sp>
      <p:sp>
        <p:nvSpPr>
          <p:cNvPr id="3" name="Content Placeholder 2"/>
          <p:cNvSpPr>
            <a:spLocks noGrp="1"/>
          </p:cNvSpPr>
          <p:nvPr>
            <p:ph idx="1"/>
          </p:nvPr>
        </p:nvSpPr>
        <p:spPr/>
        <p:txBody>
          <a:bodyPr>
            <a:normAutofit/>
          </a:bodyPr>
          <a:lstStyle/>
          <a:p>
            <a:r>
              <a:rPr lang="en-US" sz="3800" dirty="0"/>
              <a:t>Ends 60 days after end of skilled care</a:t>
            </a:r>
          </a:p>
          <a:p>
            <a:r>
              <a:rPr lang="en-US" sz="3800" dirty="0"/>
              <a:t>If readmitted within 30 days continue episode related to hospital stay if there are days remaining (did not use all 100 days)</a:t>
            </a:r>
          </a:p>
          <a:p>
            <a:r>
              <a:rPr lang="en-US" sz="3800" dirty="0"/>
              <a:t>If admitted 31-60 new hospital stay is required to utilize remaining days </a:t>
            </a:r>
          </a:p>
          <a:p>
            <a:r>
              <a:rPr lang="en-US" sz="3800" dirty="0"/>
              <a:t>Benefit exhaust and No-pay claims </a:t>
            </a:r>
          </a:p>
          <a:p>
            <a:pPr marL="0" indent="0">
              <a:buNone/>
            </a:pPr>
            <a:endParaRPr lang="en-US" dirty="0"/>
          </a:p>
        </p:txBody>
      </p:sp>
    </p:spTree>
    <p:extLst>
      <p:ext uri="{BB962C8B-B14F-4D97-AF65-F5344CB8AC3E}">
        <p14:creationId xmlns:p14="http://schemas.microsoft.com/office/powerpoint/2010/main" val="26341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A Coverage Reason</a:t>
            </a:r>
          </a:p>
        </p:txBody>
      </p:sp>
      <p:sp>
        <p:nvSpPr>
          <p:cNvPr id="3" name="Content Placeholder 2"/>
          <p:cNvSpPr>
            <a:spLocks noGrp="1"/>
          </p:cNvSpPr>
          <p:nvPr>
            <p:ph idx="1"/>
          </p:nvPr>
        </p:nvSpPr>
        <p:spPr/>
        <p:txBody>
          <a:bodyPr>
            <a:normAutofit lnSpcReduction="10000"/>
          </a:bodyPr>
          <a:lstStyle/>
          <a:p>
            <a:pPr marL="0" indent="0">
              <a:buNone/>
            </a:pPr>
            <a:r>
              <a:rPr lang="en-US" i="1" dirty="0"/>
              <a:t>Daily</a:t>
            </a:r>
            <a:r>
              <a:rPr lang="en-US" dirty="0"/>
              <a:t> Skilled Service</a:t>
            </a:r>
          </a:p>
          <a:p>
            <a:r>
              <a:rPr lang="en-US" dirty="0"/>
              <a:t>“Post-hospital extended care services”- Up to 100 days</a:t>
            </a:r>
          </a:p>
          <a:p>
            <a:r>
              <a:rPr lang="en-US" dirty="0"/>
              <a:t>“Must require SNF care for a condition that was treated during the qualifying hospital stay, or for a condition that arose while in the SNF for treatment of a condition for which the beneficiary was previously treated in the hospital.”</a:t>
            </a:r>
          </a:p>
        </p:txBody>
      </p:sp>
    </p:spTree>
    <p:extLst>
      <p:ext uri="{BB962C8B-B14F-4D97-AF65-F5344CB8AC3E}">
        <p14:creationId xmlns:p14="http://schemas.microsoft.com/office/powerpoint/2010/main" val="157451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80" y="255722"/>
            <a:ext cx="11564319" cy="1084882"/>
          </a:xfrm>
        </p:spPr>
        <p:txBody>
          <a:bodyPr>
            <a:normAutofit/>
          </a:bodyPr>
          <a:lstStyle/>
          <a:p>
            <a:r>
              <a:rPr lang="en-US" sz="4400" dirty="0"/>
              <a:t> Physician Skilled Certification</a:t>
            </a:r>
          </a:p>
        </p:txBody>
      </p:sp>
      <p:sp>
        <p:nvSpPr>
          <p:cNvPr id="3" name="Content Placeholder 2"/>
          <p:cNvSpPr>
            <a:spLocks noGrp="1"/>
          </p:cNvSpPr>
          <p:nvPr>
            <p:ph idx="1"/>
          </p:nvPr>
        </p:nvSpPr>
        <p:spPr>
          <a:xfrm>
            <a:off x="756576" y="1430072"/>
            <a:ext cx="10872059" cy="4388838"/>
          </a:xfrm>
        </p:spPr>
        <p:txBody>
          <a:bodyPr>
            <a:normAutofit fontScale="85000" lnSpcReduction="20000"/>
          </a:bodyPr>
          <a:lstStyle/>
          <a:p>
            <a:r>
              <a:rPr lang="en-US" sz="3500" dirty="0"/>
              <a:t>Services must be provided pursuant to a physician order </a:t>
            </a:r>
          </a:p>
          <a:p>
            <a:r>
              <a:rPr lang="en-US" sz="3500" dirty="0"/>
              <a:t>No particular form is required but all required elements must be documented</a:t>
            </a:r>
          </a:p>
          <a:p>
            <a:r>
              <a:rPr lang="en-US" sz="3500" dirty="0"/>
              <a:t>Physician Certification statement (initial)</a:t>
            </a:r>
          </a:p>
          <a:p>
            <a:pPr lvl="1"/>
            <a:r>
              <a:rPr lang="en-US" sz="3500" cap="none" dirty="0">
                <a:solidFill>
                  <a:schemeClr val="tx1"/>
                </a:solidFill>
              </a:rPr>
              <a:t>Need skilled care</a:t>
            </a:r>
          </a:p>
          <a:p>
            <a:pPr lvl="1"/>
            <a:r>
              <a:rPr lang="en-US" sz="3500" cap="none" dirty="0">
                <a:solidFill>
                  <a:schemeClr val="tx1"/>
                </a:solidFill>
              </a:rPr>
              <a:t>Daily basis</a:t>
            </a:r>
          </a:p>
          <a:p>
            <a:pPr lvl="1"/>
            <a:r>
              <a:rPr lang="en-US" sz="3500" cap="none" dirty="0">
                <a:solidFill>
                  <a:schemeClr val="tx1"/>
                </a:solidFill>
              </a:rPr>
              <a:t>Such services can only practically be provided  </a:t>
            </a:r>
          </a:p>
          <a:p>
            <a:pPr lvl="1"/>
            <a:r>
              <a:rPr lang="en-US" sz="3500" cap="none" dirty="0">
                <a:solidFill>
                  <a:schemeClr val="tx1"/>
                </a:solidFill>
              </a:rPr>
              <a:t>Such services are for an ongoing condition for which the individual received inpatient care in a hospital</a:t>
            </a:r>
          </a:p>
          <a:p>
            <a:pPr lvl="1"/>
            <a:r>
              <a:rPr lang="en-US" sz="3500" cap="none" dirty="0">
                <a:solidFill>
                  <a:schemeClr val="tx1"/>
                </a:solidFill>
              </a:rPr>
              <a:t>A dated signature of the certifying physician or NPP</a:t>
            </a:r>
          </a:p>
          <a:p>
            <a:pPr lvl="2">
              <a:buFont typeface="Arial" panose="020B0604020202020204" pitchFamily="34" charset="0"/>
              <a:buChar char="•"/>
            </a:pPr>
            <a:r>
              <a:rPr lang="en-US" sz="3500" dirty="0"/>
              <a:t> F712 – NP or PA “employed by facility” may NOT sign</a:t>
            </a:r>
          </a:p>
          <a:p>
            <a:pPr marL="914400" lvl="2" indent="0">
              <a:buNone/>
            </a:pPr>
            <a:endParaRPr lang="en-US" sz="3500" dirty="0"/>
          </a:p>
          <a:p>
            <a:endParaRPr lang="en-US" sz="3500" dirty="0"/>
          </a:p>
          <a:p>
            <a:endParaRPr lang="en-US" dirty="0"/>
          </a:p>
        </p:txBody>
      </p:sp>
    </p:spTree>
    <p:extLst>
      <p:ext uri="{BB962C8B-B14F-4D97-AF65-F5344CB8AC3E}">
        <p14:creationId xmlns:p14="http://schemas.microsoft.com/office/powerpoint/2010/main" val="296682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62" y="0"/>
            <a:ext cx="10515600" cy="1325563"/>
          </a:xfrm>
        </p:spPr>
        <p:txBody>
          <a:bodyPr/>
          <a:lstStyle/>
          <a:p>
            <a:r>
              <a:rPr lang="en-US" dirty="0"/>
              <a:t> Session Agenda</a:t>
            </a:r>
          </a:p>
        </p:txBody>
      </p:sp>
      <p:sp>
        <p:nvSpPr>
          <p:cNvPr id="3" name="Content Placeholder 2"/>
          <p:cNvSpPr>
            <a:spLocks noGrp="1"/>
          </p:cNvSpPr>
          <p:nvPr>
            <p:ph idx="1"/>
          </p:nvPr>
        </p:nvSpPr>
        <p:spPr>
          <a:xfrm>
            <a:off x="659970" y="1365581"/>
            <a:ext cx="10872059" cy="4343916"/>
          </a:xfrm>
        </p:spPr>
        <p:txBody>
          <a:bodyPr>
            <a:normAutofit/>
          </a:bodyPr>
          <a:lstStyle/>
          <a:p>
            <a:pPr marL="228600" lvl="4">
              <a:lnSpc>
                <a:spcPct val="80000"/>
              </a:lnSpc>
              <a:spcBef>
                <a:spcPts val="1000"/>
              </a:spcBef>
            </a:pPr>
            <a:r>
              <a:rPr lang="en-US" sz="4000" dirty="0">
                <a:latin typeface="+mn-lt"/>
              </a:rPr>
              <a:t>Medicare Overview</a:t>
            </a:r>
          </a:p>
          <a:p>
            <a:pPr marL="228600" lvl="4">
              <a:lnSpc>
                <a:spcPct val="80000"/>
              </a:lnSpc>
              <a:spcBef>
                <a:spcPts val="1000"/>
              </a:spcBef>
            </a:pPr>
            <a:r>
              <a:rPr lang="en-US" sz="4000" dirty="0">
                <a:latin typeface="+mn-lt"/>
              </a:rPr>
              <a:t>Medicare A Requirements</a:t>
            </a:r>
          </a:p>
          <a:p>
            <a:pPr marL="228600" lvl="4">
              <a:lnSpc>
                <a:spcPct val="80000"/>
              </a:lnSpc>
              <a:spcBef>
                <a:spcPts val="1000"/>
              </a:spcBef>
            </a:pPr>
            <a:r>
              <a:rPr lang="en-US" sz="4000" dirty="0">
                <a:latin typeface="+mn-lt"/>
              </a:rPr>
              <a:t>Medicare A Specifics-PDPM</a:t>
            </a:r>
          </a:p>
          <a:p>
            <a:pPr marL="228600" lvl="4">
              <a:lnSpc>
                <a:spcPct val="80000"/>
              </a:lnSpc>
              <a:spcBef>
                <a:spcPts val="1000"/>
              </a:spcBef>
            </a:pPr>
            <a:r>
              <a:rPr lang="en-US" sz="4000" dirty="0">
                <a:latin typeface="+mn-lt"/>
              </a:rPr>
              <a:t>Beneficiary Notices </a:t>
            </a:r>
          </a:p>
          <a:p>
            <a:pPr marL="228600" lvl="4">
              <a:lnSpc>
                <a:spcPct val="80000"/>
              </a:lnSpc>
              <a:spcBef>
                <a:spcPts val="1000"/>
              </a:spcBef>
            </a:pPr>
            <a:r>
              <a:rPr lang="en-US" sz="4000" dirty="0">
                <a:latin typeface="+mn-lt"/>
              </a:rPr>
              <a:t>Triple-check Process</a:t>
            </a:r>
          </a:p>
        </p:txBody>
      </p:sp>
    </p:spTree>
    <p:extLst>
      <p:ext uri="{BB962C8B-B14F-4D97-AF65-F5344CB8AC3E}">
        <p14:creationId xmlns:p14="http://schemas.microsoft.com/office/powerpoint/2010/main" val="30573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tbl" sz="quarter" idx="11"/>
          </p:nvPr>
        </p:nvPicPr>
        <p:blipFill>
          <a:blip r:embed="rId2"/>
          <a:stretch>
            <a:fillRect/>
          </a:stretch>
        </p:blipFill>
        <p:spPr>
          <a:xfrm>
            <a:off x="2162479" y="1690688"/>
            <a:ext cx="7108217" cy="4310062"/>
          </a:xfrm>
          <a:prstGeom prst="rect">
            <a:avLst/>
          </a:prstGeom>
        </p:spPr>
      </p:pic>
      <p:sp>
        <p:nvSpPr>
          <p:cNvPr id="2" name="Title 1"/>
          <p:cNvSpPr>
            <a:spLocks noGrp="1"/>
          </p:cNvSpPr>
          <p:nvPr>
            <p:ph type="title"/>
          </p:nvPr>
        </p:nvSpPr>
        <p:spPr/>
        <p:txBody>
          <a:bodyPr>
            <a:normAutofit/>
          </a:bodyPr>
          <a:lstStyle/>
          <a:p>
            <a:r>
              <a:rPr lang="en-US" dirty="0"/>
              <a:t>Physician Skilled Certification</a:t>
            </a:r>
          </a:p>
        </p:txBody>
      </p:sp>
    </p:spTree>
    <p:extLst>
      <p:ext uri="{BB962C8B-B14F-4D97-AF65-F5344CB8AC3E}">
        <p14:creationId xmlns:p14="http://schemas.microsoft.com/office/powerpoint/2010/main" val="408585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9857BD-FF49-4AAF-B048-DBFDA44F050A}"/>
              </a:ext>
            </a:extLst>
          </p:cNvPr>
          <p:cNvSpPr>
            <a:spLocks noGrp="1"/>
          </p:cNvSpPr>
          <p:nvPr>
            <p:ph type="title"/>
          </p:nvPr>
        </p:nvSpPr>
        <p:spPr/>
        <p:txBody>
          <a:bodyPr>
            <a:normAutofit/>
          </a:bodyPr>
          <a:lstStyle/>
          <a:p>
            <a:r>
              <a:rPr lang="en-US" b="1" dirty="0">
                <a:solidFill>
                  <a:schemeClr val="tx1"/>
                </a:solidFill>
                <a:latin typeface="+mj-lt"/>
              </a:rPr>
              <a:t>Physician Skilled Certification</a:t>
            </a:r>
            <a:endParaRPr lang="en-US" dirty="0"/>
          </a:p>
        </p:txBody>
      </p:sp>
      <p:sp>
        <p:nvSpPr>
          <p:cNvPr id="3" name="Content Placeholder 2"/>
          <p:cNvSpPr>
            <a:spLocks noGrp="1"/>
          </p:cNvSpPr>
          <p:nvPr>
            <p:ph idx="1"/>
          </p:nvPr>
        </p:nvSpPr>
        <p:spPr>
          <a:xfrm>
            <a:off x="659970" y="1690688"/>
            <a:ext cx="10872059" cy="4584699"/>
          </a:xfrm>
        </p:spPr>
        <p:txBody>
          <a:bodyPr>
            <a:normAutofit fontScale="40000" lnSpcReduction="20000"/>
          </a:bodyPr>
          <a:lstStyle/>
          <a:p>
            <a:pPr marL="0" indent="0">
              <a:buNone/>
            </a:pPr>
            <a:r>
              <a:rPr lang="en-US" sz="7800" b="1" dirty="0"/>
              <a:t>Re-certifications</a:t>
            </a:r>
            <a:r>
              <a:rPr lang="en-US" sz="7800" dirty="0"/>
              <a:t>:</a:t>
            </a:r>
          </a:p>
          <a:p>
            <a:r>
              <a:rPr lang="en-US" sz="7800" dirty="0"/>
              <a:t>Reasons for the continued need for post hospital SNF care </a:t>
            </a:r>
          </a:p>
          <a:p>
            <a:r>
              <a:rPr lang="en-US" sz="7800" dirty="0"/>
              <a:t>Estimated time the individual will need to remain in the SNF </a:t>
            </a:r>
          </a:p>
          <a:p>
            <a:r>
              <a:rPr lang="en-US" sz="7800" dirty="0"/>
              <a:t>Plans for discharge  (or TBD)</a:t>
            </a:r>
          </a:p>
          <a:p>
            <a:r>
              <a:rPr lang="en-US" sz="7800" dirty="0"/>
              <a:t>If the reason for continued need for services is a condition that arose after admission to the SNF (and while being treated for an ongoing condition for which the individual received inpatient care in a hospital) this must be indicated</a:t>
            </a:r>
          </a:p>
          <a:p>
            <a:r>
              <a:rPr lang="en-US" sz="7800" dirty="0"/>
              <a:t>A dated signature of the recertifying physician or NP</a:t>
            </a:r>
          </a:p>
          <a:p>
            <a:pPr marL="0" indent="0">
              <a:buNone/>
            </a:pPr>
            <a:endParaRPr lang="en-US" dirty="0"/>
          </a:p>
        </p:txBody>
      </p:sp>
    </p:spTree>
    <p:extLst>
      <p:ext uri="{BB962C8B-B14F-4D97-AF65-F5344CB8AC3E}">
        <p14:creationId xmlns:p14="http://schemas.microsoft.com/office/powerpoint/2010/main" val="367489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85621-B022-4BFA-A8C9-04C39454AC81}"/>
              </a:ext>
            </a:extLst>
          </p:cNvPr>
          <p:cNvSpPr>
            <a:spLocks noGrp="1"/>
          </p:cNvSpPr>
          <p:nvPr>
            <p:ph type="title"/>
          </p:nvPr>
        </p:nvSpPr>
        <p:spPr/>
        <p:txBody>
          <a:bodyPr/>
          <a:lstStyle/>
          <a:p>
            <a:r>
              <a:rPr lang="en-US" b="1" dirty="0">
                <a:solidFill>
                  <a:schemeClr val="tx1"/>
                </a:solidFill>
                <a:latin typeface="+mj-lt"/>
              </a:rPr>
              <a:t>Physician Skilled Certification</a:t>
            </a:r>
            <a:endParaRPr lang="en-US" dirty="0"/>
          </a:p>
        </p:txBody>
      </p:sp>
      <p:sp>
        <p:nvSpPr>
          <p:cNvPr id="3" name="Content Placeholder 2"/>
          <p:cNvSpPr>
            <a:spLocks noGrp="1"/>
          </p:cNvSpPr>
          <p:nvPr>
            <p:ph idx="1"/>
          </p:nvPr>
        </p:nvSpPr>
        <p:spPr>
          <a:xfrm>
            <a:off x="627681" y="1597892"/>
            <a:ext cx="10872059" cy="4137890"/>
          </a:xfrm>
        </p:spPr>
        <p:txBody>
          <a:bodyPr>
            <a:normAutofit lnSpcReduction="10000"/>
          </a:bodyPr>
          <a:lstStyle/>
          <a:p>
            <a:pPr marL="0" indent="0">
              <a:buNone/>
            </a:pPr>
            <a:r>
              <a:rPr lang="en-US" sz="3200" b="1" dirty="0"/>
              <a:t>Timing</a:t>
            </a:r>
            <a:r>
              <a:rPr lang="en-US" sz="3200" dirty="0"/>
              <a:t>:</a:t>
            </a:r>
          </a:p>
          <a:p>
            <a:r>
              <a:rPr lang="en-US" sz="3000" dirty="0"/>
              <a:t>Initial: The certification must be obtained at the time of admission or as soon thereafter as is reasonable and practicable</a:t>
            </a:r>
          </a:p>
          <a:p>
            <a:r>
              <a:rPr lang="en-US" sz="3000" dirty="0"/>
              <a:t>1</a:t>
            </a:r>
            <a:r>
              <a:rPr lang="en-US" sz="3000" baseline="30000" dirty="0"/>
              <a:t>st</a:t>
            </a:r>
            <a:r>
              <a:rPr lang="en-US" sz="3000" dirty="0"/>
              <a:t> re-cert: The first recertification is required no later than the 14</a:t>
            </a:r>
            <a:r>
              <a:rPr lang="en-US" sz="3000" baseline="30000" dirty="0"/>
              <a:t>th</a:t>
            </a:r>
            <a:r>
              <a:rPr lang="en-US" sz="3000" dirty="0"/>
              <a:t> day of post hospital SNF care, (may be signed with initial if details for coverage are known)</a:t>
            </a:r>
          </a:p>
          <a:p>
            <a:r>
              <a:rPr lang="en-US" sz="3000" dirty="0"/>
              <a:t>Subsequent re-certifications are required at least every 30 days after the first recertification</a:t>
            </a:r>
          </a:p>
          <a:p>
            <a:r>
              <a:rPr lang="en-US" sz="3000" dirty="0"/>
              <a:t>Advise scan into EMR or paper chart</a:t>
            </a:r>
          </a:p>
          <a:p>
            <a:endParaRPr lang="en-US" dirty="0"/>
          </a:p>
        </p:txBody>
      </p:sp>
    </p:spTree>
    <p:extLst>
      <p:ext uri="{BB962C8B-B14F-4D97-AF65-F5344CB8AC3E}">
        <p14:creationId xmlns:p14="http://schemas.microsoft.com/office/powerpoint/2010/main" val="427192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Certifications</a:t>
            </a:r>
          </a:p>
        </p:txBody>
      </p:sp>
      <p:sp>
        <p:nvSpPr>
          <p:cNvPr id="3" name="Content Placeholder 2"/>
          <p:cNvSpPr>
            <a:spLocks noGrp="1"/>
          </p:cNvSpPr>
          <p:nvPr>
            <p:ph idx="1"/>
          </p:nvPr>
        </p:nvSpPr>
        <p:spPr/>
        <p:txBody>
          <a:bodyPr>
            <a:normAutofit fontScale="92500" lnSpcReduction="10000"/>
          </a:bodyPr>
          <a:lstStyle/>
          <a:p>
            <a:r>
              <a:rPr lang="en-US" dirty="0"/>
              <a:t>“</a:t>
            </a:r>
            <a:r>
              <a:rPr lang="en-US" b="1" dirty="0"/>
              <a:t>Note</a:t>
            </a:r>
            <a:r>
              <a:rPr lang="en-US" dirty="0"/>
              <a:t>: SNFs are expected to obtain timely certification and recertification statements. However, delayed certifications and re-certifications will be honored where, for example, there has been an </a:t>
            </a:r>
            <a:r>
              <a:rPr lang="en-US" i="1" dirty="0">
                <a:solidFill>
                  <a:schemeClr val="accent2"/>
                </a:solidFill>
              </a:rPr>
              <a:t>isolated</a:t>
            </a:r>
            <a:r>
              <a:rPr lang="en-US" dirty="0"/>
              <a:t> oversight or lapse. </a:t>
            </a:r>
          </a:p>
          <a:p>
            <a:r>
              <a:rPr lang="en-US" dirty="0"/>
              <a:t>Delayed certifications and re-certifications must include an explanation for the delay and any medical or other evidence which the SNF considers relevant for purposes of explaining the delay. “</a:t>
            </a:r>
          </a:p>
        </p:txBody>
      </p:sp>
    </p:spTree>
    <p:extLst>
      <p:ext uri="{BB962C8B-B14F-4D97-AF65-F5344CB8AC3E}">
        <p14:creationId xmlns:p14="http://schemas.microsoft.com/office/powerpoint/2010/main" val="3039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Presumption of Coverage</a:t>
            </a:r>
          </a:p>
        </p:txBody>
      </p:sp>
      <p:sp>
        <p:nvSpPr>
          <p:cNvPr id="3" name="Content Placeholder 2"/>
          <p:cNvSpPr>
            <a:spLocks noGrp="1"/>
          </p:cNvSpPr>
          <p:nvPr>
            <p:ph idx="1"/>
          </p:nvPr>
        </p:nvSpPr>
        <p:spPr>
          <a:xfrm>
            <a:off x="627682" y="1565891"/>
            <a:ext cx="10061340" cy="4076053"/>
          </a:xfrm>
        </p:spPr>
        <p:txBody>
          <a:bodyPr>
            <a:noAutofit/>
          </a:bodyPr>
          <a:lstStyle/>
          <a:p>
            <a:r>
              <a:rPr lang="en-US" sz="2800" dirty="0"/>
              <a:t>Administrative level of care presumption</a:t>
            </a:r>
          </a:p>
          <a:p>
            <a:pPr lvl="1"/>
            <a:r>
              <a:rPr lang="en-US" sz="2800" i="1" cap="none" dirty="0">
                <a:solidFill>
                  <a:schemeClr val="tx1"/>
                </a:solidFill>
              </a:rPr>
              <a:t>CMS Medicare benefit manual chapter 8 section 30.1</a:t>
            </a:r>
          </a:p>
          <a:p>
            <a:pPr lvl="1"/>
            <a:r>
              <a:rPr lang="en-US" sz="2800" cap="none" dirty="0">
                <a:solidFill>
                  <a:schemeClr val="tx1"/>
                </a:solidFill>
              </a:rPr>
              <a:t>Applies only with direct SNF admission from qualifying hospital</a:t>
            </a:r>
          </a:p>
          <a:p>
            <a:pPr lvl="1"/>
            <a:r>
              <a:rPr lang="en-US" sz="2800" cap="none" dirty="0">
                <a:solidFill>
                  <a:schemeClr val="tx1"/>
                </a:solidFill>
              </a:rPr>
              <a:t>Presumption is for macs reviewing claims</a:t>
            </a:r>
          </a:p>
          <a:p>
            <a:pPr lvl="2">
              <a:buFont typeface="Arial" panose="020B0604020202020204" pitchFamily="34" charset="0"/>
              <a:buChar char="•"/>
            </a:pPr>
            <a:r>
              <a:rPr lang="en-US" sz="2800" dirty="0"/>
              <a:t>Considered need for skilled care up until the ARD of the 5-day MDS (if completed by day 8)</a:t>
            </a:r>
          </a:p>
          <a:p>
            <a:pPr lvl="2">
              <a:buFont typeface="Arial" panose="020B0604020202020204" pitchFamily="34" charset="0"/>
              <a:buChar char="•"/>
            </a:pPr>
            <a:r>
              <a:rPr lang="en-US" sz="2800" dirty="0"/>
              <a:t>Level of care prior to MDS is presumed covered if case-mix is at a certain level, (because some services are evident)</a:t>
            </a:r>
          </a:p>
          <a:p>
            <a:pPr lvl="2">
              <a:buFont typeface="Arial" panose="020B0604020202020204" pitchFamily="34" charset="0"/>
              <a:buChar char="•"/>
            </a:pPr>
            <a:r>
              <a:rPr lang="en-US" sz="2800" dirty="0"/>
              <a:t>Ensure there is a care plan </a:t>
            </a:r>
          </a:p>
          <a:p>
            <a:pPr lvl="1"/>
            <a:endParaRPr lang="en-US" sz="3200" dirty="0"/>
          </a:p>
        </p:txBody>
      </p:sp>
    </p:spTree>
    <p:extLst>
      <p:ext uri="{BB962C8B-B14F-4D97-AF65-F5344CB8AC3E}">
        <p14:creationId xmlns:p14="http://schemas.microsoft.com/office/powerpoint/2010/main" val="84168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4F12E-BCAC-4D67-B89E-419D3C870198}"/>
              </a:ext>
            </a:extLst>
          </p:cNvPr>
          <p:cNvSpPr>
            <a:spLocks noGrp="1"/>
          </p:cNvSpPr>
          <p:nvPr>
            <p:ph type="title"/>
          </p:nvPr>
        </p:nvSpPr>
        <p:spPr/>
        <p:txBody>
          <a:bodyPr>
            <a:normAutofit/>
          </a:bodyPr>
          <a:lstStyle/>
          <a:p>
            <a:r>
              <a:rPr lang="en-US" sz="4800" dirty="0"/>
              <a:t>Presumption of Coverage</a:t>
            </a:r>
          </a:p>
        </p:txBody>
      </p:sp>
      <p:sp>
        <p:nvSpPr>
          <p:cNvPr id="3" name="Content Placeholder 2"/>
          <p:cNvSpPr>
            <a:spLocks noGrp="1"/>
          </p:cNvSpPr>
          <p:nvPr>
            <p:ph idx="1"/>
          </p:nvPr>
        </p:nvSpPr>
        <p:spPr>
          <a:xfrm>
            <a:off x="942119" y="1588950"/>
            <a:ext cx="9617755" cy="4349700"/>
          </a:xfrm>
        </p:spPr>
        <p:txBody>
          <a:bodyPr>
            <a:noAutofit/>
          </a:bodyPr>
          <a:lstStyle/>
          <a:p>
            <a:pPr marL="0" indent="0">
              <a:buNone/>
            </a:pPr>
            <a:r>
              <a:rPr lang="en-US" sz="2500" dirty="0"/>
              <a:t>Administrative level of care presumption</a:t>
            </a:r>
          </a:p>
          <a:p>
            <a:r>
              <a:rPr lang="en-US" sz="2500" dirty="0"/>
              <a:t>ONE of the following classifiers under the Patient Driven Payment Model (PDPM):</a:t>
            </a:r>
          </a:p>
          <a:p>
            <a:r>
              <a:rPr lang="en-US" sz="2500" dirty="0"/>
              <a:t>Nursing groups: Extensive Services, Special Care High, Special Care Low, and Clinically Complex nursing categories</a:t>
            </a:r>
          </a:p>
          <a:p>
            <a:r>
              <a:rPr lang="en-US" sz="2500" dirty="0"/>
              <a:t>PT and OT groups TA, TB, TC, TD, TE, TF, TG, TJ, TK, TN, TO</a:t>
            </a:r>
          </a:p>
          <a:p>
            <a:r>
              <a:rPr lang="en-US" sz="2500" dirty="0"/>
              <a:t>SLP groups SC, SE, SF, SH, SI, SJ, SK, SL</a:t>
            </a:r>
          </a:p>
          <a:p>
            <a:r>
              <a:rPr lang="en-US" sz="2500" dirty="0"/>
              <a:t>NTA component’s uppermost (12+) comorbidity group</a:t>
            </a:r>
          </a:p>
          <a:p>
            <a:r>
              <a:rPr lang="en-US" sz="2500" dirty="0"/>
              <a:t>Example: OCPA1- any of these would meet presumption </a:t>
            </a:r>
          </a:p>
          <a:p>
            <a:endParaRPr lang="en-US" sz="2000" dirty="0"/>
          </a:p>
          <a:p>
            <a:pPr lvl="1"/>
            <a:endParaRPr lang="en-US" sz="1800" dirty="0"/>
          </a:p>
        </p:txBody>
      </p:sp>
    </p:spTree>
    <p:extLst>
      <p:ext uri="{BB962C8B-B14F-4D97-AF65-F5344CB8AC3E}">
        <p14:creationId xmlns:p14="http://schemas.microsoft.com/office/powerpoint/2010/main" val="973632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8086" y="1628507"/>
            <a:ext cx="4436533" cy="3785652"/>
          </a:xfrm>
          <a:prstGeom prst="rect">
            <a:avLst/>
          </a:prstGeom>
          <a:noFill/>
        </p:spPr>
        <p:txBody>
          <a:bodyPr wrap="square" rtlCol="0">
            <a:spAutoFit/>
          </a:bodyPr>
          <a:lstStyle/>
          <a:p>
            <a:r>
              <a:rPr lang="en-US" sz="4800" b="1" dirty="0">
                <a:latin typeface="+mj-lt"/>
                <a:ea typeface="+mj-ea"/>
                <a:cs typeface="+mj-cs"/>
              </a:rPr>
              <a:t>Medicare A Specifics –</a:t>
            </a:r>
          </a:p>
          <a:p>
            <a:r>
              <a:rPr lang="en-US" sz="4800" b="1" dirty="0">
                <a:latin typeface="+mj-lt"/>
                <a:ea typeface="+mj-ea"/>
                <a:cs typeface="+mj-cs"/>
              </a:rPr>
              <a:t>PDPM Patient Driven Payment Model</a:t>
            </a:r>
          </a:p>
        </p:txBody>
      </p:sp>
      <p:sp>
        <p:nvSpPr>
          <p:cNvPr id="6" name="Rectangle 5">
            <a:extLst>
              <a:ext uri="{FF2B5EF4-FFF2-40B4-BE49-F238E27FC236}">
                <a16:creationId xmlns:a16="http://schemas.microsoft.com/office/drawing/2014/main" id="{6728BDA6-1AA8-4721-8A64-497186636759}"/>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A7B1850-3CBF-4256-8B91-73C5FE532A21}"/>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a:extLst>
              <a:ext uri="{FF2B5EF4-FFF2-40B4-BE49-F238E27FC236}">
                <a16:creationId xmlns:a16="http://schemas.microsoft.com/office/drawing/2014/main" id="{71C3629A-3773-4BE8-BA06-D93D4DF801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305383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PDPM Payment System</a:t>
            </a:r>
          </a:p>
        </p:txBody>
      </p:sp>
      <p:sp>
        <p:nvSpPr>
          <p:cNvPr id="3" name="Content Placeholder 2"/>
          <p:cNvSpPr>
            <a:spLocks noGrp="1"/>
          </p:cNvSpPr>
          <p:nvPr>
            <p:ph idx="1"/>
          </p:nvPr>
        </p:nvSpPr>
        <p:spPr>
          <a:xfrm>
            <a:off x="659970" y="1690688"/>
            <a:ext cx="10872059" cy="4424448"/>
          </a:xfrm>
        </p:spPr>
        <p:txBody>
          <a:bodyPr>
            <a:normAutofit fontScale="70000" lnSpcReduction="20000"/>
          </a:bodyPr>
          <a:lstStyle/>
          <a:p>
            <a:r>
              <a:rPr lang="en-US" sz="4800" dirty="0"/>
              <a:t>The Patient Driven Payment Model (PDPM) - </a:t>
            </a:r>
            <a:r>
              <a:rPr lang="en-US" sz="4800" i="1" dirty="0"/>
              <a:t>goal to improve payments made under the SNF PPS in the following ways: </a:t>
            </a:r>
          </a:p>
          <a:p>
            <a:pPr lvl="1"/>
            <a:r>
              <a:rPr lang="en-US" sz="4900" cap="none" dirty="0">
                <a:solidFill>
                  <a:schemeClr val="tx1"/>
                </a:solidFill>
              </a:rPr>
              <a:t>Improves payment accuracy and appropriateness by focusing on the patient, rather than the volume of services provided </a:t>
            </a:r>
          </a:p>
          <a:p>
            <a:pPr lvl="1"/>
            <a:r>
              <a:rPr lang="en-US" sz="4900" cap="none" dirty="0">
                <a:solidFill>
                  <a:schemeClr val="tx1"/>
                </a:solidFill>
              </a:rPr>
              <a:t>Significantly reduces administrative burden on providers </a:t>
            </a:r>
          </a:p>
          <a:p>
            <a:pPr lvl="1"/>
            <a:r>
              <a:rPr lang="en-US" sz="4900" cap="none" dirty="0">
                <a:solidFill>
                  <a:schemeClr val="tx1"/>
                </a:solidFill>
              </a:rPr>
              <a:t>Improves SNF payments to currently underserved beneficiaries without increasing total Medicare payments</a:t>
            </a:r>
          </a:p>
        </p:txBody>
      </p:sp>
    </p:spTree>
    <p:extLst>
      <p:ext uri="{BB962C8B-B14F-4D97-AF65-F5344CB8AC3E}">
        <p14:creationId xmlns:p14="http://schemas.microsoft.com/office/powerpoint/2010/main" val="237538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mplicated knot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7708" y="4175307"/>
            <a:ext cx="2558386" cy="1543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MDS Frequency</a:t>
            </a:r>
          </a:p>
        </p:txBody>
      </p:sp>
      <p:sp>
        <p:nvSpPr>
          <p:cNvPr id="3" name="Content Placeholder 2"/>
          <p:cNvSpPr>
            <a:spLocks noGrp="1"/>
          </p:cNvSpPr>
          <p:nvPr>
            <p:ph idx="1"/>
          </p:nvPr>
        </p:nvSpPr>
        <p:spPr>
          <a:xfrm>
            <a:off x="820882" y="1683327"/>
            <a:ext cx="10678858" cy="3733330"/>
          </a:xfrm>
        </p:spPr>
        <p:txBody>
          <a:bodyPr>
            <a:normAutofit fontScale="70000" lnSpcReduction="20000"/>
          </a:bodyPr>
          <a:lstStyle/>
          <a:p>
            <a:pPr marL="0" indent="0">
              <a:buNone/>
            </a:pPr>
            <a:r>
              <a:rPr lang="en-US" dirty="0"/>
              <a:t>Schedule for PPS MDS– only 2 types </a:t>
            </a:r>
          </a:p>
          <a:p>
            <a:pPr marL="0" indent="0">
              <a:buNone/>
            </a:pPr>
            <a:r>
              <a:rPr lang="en-US" dirty="0"/>
              <a:t>Required (5day) and optional (IPA)</a:t>
            </a:r>
          </a:p>
          <a:p>
            <a:pPr marL="0" indent="0">
              <a:buNone/>
            </a:pPr>
            <a:endParaRPr lang="en-US" dirty="0"/>
          </a:p>
          <a:p>
            <a:r>
              <a:rPr lang="en-US" sz="4100" dirty="0"/>
              <a:t>5 day PPS is only one required for the whole stay</a:t>
            </a:r>
          </a:p>
          <a:p>
            <a:pPr marL="0" indent="0">
              <a:buNone/>
            </a:pPr>
            <a:r>
              <a:rPr lang="en-US" sz="4800" dirty="0"/>
              <a:t>	BUT </a:t>
            </a:r>
            <a:r>
              <a:rPr lang="en-US" sz="4100" dirty="0"/>
              <a:t>a Variable per diem adjustment schedule </a:t>
            </a:r>
          </a:p>
          <a:p>
            <a:pPr marL="457200" lvl="1" indent="0">
              <a:buNone/>
            </a:pPr>
            <a:endParaRPr lang="en-US" sz="4100" i="1" dirty="0"/>
          </a:p>
          <a:p>
            <a:pPr marL="457200" lvl="1" indent="0" algn="ctr">
              <a:buNone/>
            </a:pPr>
            <a:r>
              <a:rPr lang="en-US" sz="4100" cap="none" dirty="0">
                <a:solidFill>
                  <a:schemeClr val="tx1"/>
                </a:solidFill>
              </a:rPr>
              <a:t>Tip: If no IPA, only one HIPPS code needed per claim. Note, if two lines are listed with same HIPPS code due to room changes some denial issues have occurred.</a:t>
            </a:r>
          </a:p>
          <a:p>
            <a:pPr marL="457200" lvl="1" indent="0">
              <a:buNone/>
            </a:pPr>
            <a:endParaRPr lang="en-US" dirty="0"/>
          </a:p>
        </p:txBody>
      </p:sp>
    </p:spTree>
    <p:extLst>
      <p:ext uri="{BB962C8B-B14F-4D97-AF65-F5344CB8AC3E}">
        <p14:creationId xmlns:p14="http://schemas.microsoft.com/office/powerpoint/2010/main" val="77107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MDS Frequency</a:t>
            </a:r>
          </a:p>
        </p:txBody>
      </p:sp>
      <p:sp>
        <p:nvSpPr>
          <p:cNvPr id="3" name="Content Placeholder 2"/>
          <p:cNvSpPr>
            <a:spLocks noGrp="1"/>
          </p:cNvSpPr>
          <p:nvPr>
            <p:ph idx="1"/>
          </p:nvPr>
        </p:nvSpPr>
        <p:spPr/>
        <p:txBody>
          <a:bodyPr>
            <a:normAutofit/>
          </a:bodyPr>
          <a:lstStyle/>
          <a:p>
            <a:r>
              <a:rPr lang="en-US" sz="3200" dirty="0"/>
              <a:t> 2</a:t>
            </a:r>
            <a:r>
              <a:rPr lang="en-US" sz="3200" baseline="30000" dirty="0"/>
              <a:t>nd</a:t>
            </a:r>
            <a:r>
              <a:rPr lang="en-US" sz="3200" dirty="0"/>
              <a:t> type </a:t>
            </a:r>
            <a:r>
              <a:rPr lang="en-US" sz="3200" dirty="0">
                <a:solidFill>
                  <a:schemeClr val="accent2"/>
                </a:solidFill>
              </a:rPr>
              <a:t>OPTIONAL</a:t>
            </a:r>
          </a:p>
          <a:p>
            <a:pPr lvl="1"/>
            <a:r>
              <a:rPr lang="en-US" sz="3200" cap="none" dirty="0">
                <a:solidFill>
                  <a:schemeClr val="tx1"/>
                </a:solidFill>
              </a:rPr>
              <a:t>IPA- interim payment assessment </a:t>
            </a:r>
            <a:r>
              <a:rPr lang="en-US" sz="3200" cap="none" dirty="0">
                <a:solidFill>
                  <a:schemeClr val="accent2"/>
                </a:solidFill>
              </a:rPr>
              <a:t>OPTIONAL</a:t>
            </a:r>
          </a:p>
          <a:p>
            <a:pPr lvl="2"/>
            <a:r>
              <a:rPr lang="en-US" sz="3200" dirty="0">
                <a:solidFill>
                  <a:schemeClr val="accent2"/>
                </a:solidFill>
              </a:rPr>
              <a:t>MAY-MAY-MAY</a:t>
            </a:r>
            <a:r>
              <a:rPr lang="en-US" sz="3200" dirty="0"/>
              <a:t> be completed at facility discretion for increased reimbursement due to resident changes</a:t>
            </a:r>
          </a:p>
          <a:p>
            <a:pPr lvl="2"/>
            <a:r>
              <a:rPr lang="en-US" sz="3200" dirty="0"/>
              <a:t>Must consider all components and the timing to complete required interviews and assessments</a:t>
            </a:r>
          </a:p>
          <a:p>
            <a:pPr lvl="2"/>
            <a:r>
              <a:rPr lang="en-US" sz="3200" dirty="0"/>
              <a:t>IPA payment changes with ARD of IPA</a:t>
            </a:r>
          </a:p>
          <a:p>
            <a:pPr marL="457200" lvl="1" indent="0">
              <a:buNone/>
            </a:pPr>
            <a:endParaRPr lang="en-US" sz="3200" dirty="0"/>
          </a:p>
        </p:txBody>
      </p:sp>
    </p:spTree>
    <p:extLst>
      <p:ext uri="{BB962C8B-B14F-4D97-AF65-F5344CB8AC3E}">
        <p14:creationId xmlns:p14="http://schemas.microsoft.com/office/powerpoint/2010/main" val="319415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BE8B6-21C3-5A6E-A77B-03B6534D391B}"/>
              </a:ext>
            </a:extLst>
          </p:cNvPr>
          <p:cNvSpPr txBox="1"/>
          <p:nvPr/>
        </p:nvSpPr>
        <p:spPr>
          <a:xfrm>
            <a:off x="685800" y="457200"/>
            <a:ext cx="10591800" cy="1277273"/>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n-US" sz="5000" b="1" dirty="0">
                <a:latin typeface="+mj-lt"/>
                <a:ea typeface="+mj-ea"/>
                <a:cs typeface="+mj-cs"/>
              </a:rPr>
              <a:t>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485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74D3738-73D6-BC7A-59DE-DF622AE8DD8F}"/>
              </a:ext>
            </a:extLst>
          </p:cNvPr>
          <p:cNvSpPr txBox="1"/>
          <p:nvPr/>
        </p:nvSpPr>
        <p:spPr>
          <a:xfrm>
            <a:off x="1194489" y="2064173"/>
            <a:ext cx="9574421" cy="3955442"/>
          </a:xfrm>
          <a:prstGeom prst="rect">
            <a:avLst/>
          </a:prstGeom>
          <a:noFill/>
        </p:spPr>
        <p:txBody>
          <a:bodyPr wrap="square">
            <a:spAutoFit/>
          </a:bodyPr>
          <a:lstStyle/>
          <a:p>
            <a:pPr marL="228600" marR="0" lvl="4" indent="-228600">
              <a:lnSpc>
                <a:spcPct val="80000"/>
              </a:lnSpc>
              <a:spcBef>
                <a:spcPts val="1000"/>
              </a:spcBef>
              <a:buFont typeface="Arial" panose="020B0604020202020204" pitchFamily="34" charset="0"/>
              <a:buChar char="•"/>
            </a:pPr>
            <a:r>
              <a:rPr lang="en-US" sz="3000" dirty="0"/>
              <a:t>Participants will gain a general understanding of the Medicare A Skilled Nursing program</a:t>
            </a:r>
          </a:p>
          <a:p>
            <a:pPr marL="228600" marR="0" lvl="4" indent="-228600">
              <a:lnSpc>
                <a:spcPct val="80000"/>
              </a:lnSpc>
              <a:spcBef>
                <a:spcPts val="1000"/>
              </a:spcBef>
              <a:buFont typeface="Arial" panose="020B0604020202020204" pitchFamily="34" charset="0"/>
              <a:buChar char="•"/>
            </a:pPr>
            <a:endParaRPr lang="en-US" sz="3000" dirty="0"/>
          </a:p>
          <a:p>
            <a:pPr marL="228600" marR="0" lvl="4" indent="-228600">
              <a:lnSpc>
                <a:spcPct val="80000"/>
              </a:lnSpc>
              <a:spcBef>
                <a:spcPts val="1000"/>
              </a:spcBef>
              <a:buFont typeface="Arial" panose="020B0604020202020204" pitchFamily="34" charset="0"/>
              <a:buChar char="•"/>
            </a:pPr>
            <a:r>
              <a:rPr lang="en-US" sz="3000" dirty="0"/>
              <a:t>Participants will be able to examine current facility practices and identify opportunities for process improvement</a:t>
            </a:r>
          </a:p>
          <a:p>
            <a:pPr marL="571500" marR="0" indent="-571500">
              <a:lnSpc>
                <a:spcPct val="107000"/>
              </a:lnSpc>
              <a:spcBef>
                <a:spcPts val="0"/>
              </a:spcBef>
              <a:spcAft>
                <a:spcPts val="800"/>
              </a:spcAft>
              <a:buFont typeface="Arial" panose="020B0604020202020204" pitchFamily="34" charset="0"/>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95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07" y="516029"/>
            <a:ext cx="10515600" cy="1325563"/>
          </a:xfrm>
        </p:spPr>
        <p:txBody>
          <a:bodyPr/>
          <a:lstStyle/>
          <a:p>
            <a:r>
              <a:rPr lang="en-US" dirty="0"/>
              <a:t>Variable Payment Adjustment </a:t>
            </a:r>
          </a:p>
        </p:txBody>
      </p:sp>
      <p:sp>
        <p:nvSpPr>
          <p:cNvPr id="3" name="Content Placeholder 2"/>
          <p:cNvSpPr>
            <a:spLocks noGrp="1"/>
          </p:cNvSpPr>
          <p:nvPr>
            <p:ph idx="1"/>
          </p:nvPr>
        </p:nvSpPr>
        <p:spPr>
          <a:xfrm>
            <a:off x="944793" y="1835105"/>
            <a:ext cx="10334235" cy="4312892"/>
          </a:xfrm>
        </p:spPr>
        <p:txBody>
          <a:bodyPr>
            <a:normAutofit lnSpcReduction="10000"/>
          </a:bodyPr>
          <a:lstStyle/>
          <a:p>
            <a:pPr marL="0" indent="0">
              <a:buNone/>
            </a:pPr>
            <a:r>
              <a:rPr lang="en-US" sz="3500" b="1" dirty="0"/>
              <a:t>PT/OT</a:t>
            </a:r>
            <a:r>
              <a:rPr lang="en-US" sz="2800" dirty="0"/>
              <a:t> components, the case-mix adjusted per diem rate is multiplied against the variable per diem adjustment factor</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600" i="1" dirty="0"/>
              <a:t>After day 20, reduction of 2% of PT/OT component every 7 days.</a:t>
            </a:r>
          </a:p>
          <a:p>
            <a:pPr marL="0" indent="0">
              <a:buNone/>
            </a:pPr>
            <a:endParaRPr 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552438055"/>
              </p:ext>
            </p:extLst>
          </p:nvPr>
        </p:nvGraphicFramePr>
        <p:xfrm>
          <a:off x="627681" y="2333688"/>
          <a:ext cx="10225316" cy="2964889"/>
        </p:xfrm>
        <a:graphic>
          <a:graphicData uri="http://schemas.openxmlformats.org/drawingml/2006/table">
            <a:tbl>
              <a:tblPr firstRow="1" bandRow="1">
                <a:tableStyleId>{5C22544A-7EE6-4342-B048-85BDC9FD1C3A}</a:tableStyleId>
              </a:tblPr>
              <a:tblGrid>
                <a:gridCol w="2556329">
                  <a:extLst>
                    <a:ext uri="{9D8B030D-6E8A-4147-A177-3AD203B41FA5}">
                      <a16:colId xmlns:a16="http://schemas.microsoft.com/office/drawing/2014/main" val="1581458769"/>
                    </a:ext>
                  </a:extLst>
                </a:gridCol>
                <a:gridCol w="2556329">
                  <a:extLst>
                    <a:ext uri="{9D8B030D-6E8A-4147-A177-3AD203B41FA5}">
                      <a16:colId xmlns:a16="http://schemas.microsoft.com/office/drawing/2014/main" val="2274073811"/>
                    </a:ext>
                  </a:extLst>
                </a:gridCol>
                <a:gridCol w="2556329">
                  <a:extLst>
                    <a:ext uri="{9D8B030D-6E8A-4147-A177-3AD203B41FA5}">
                      <a16:colId xmlns:a16="http://schemas.microsoft.com/office/drawing/2014/main" val="2617174716"/>
                    </a:ext>
                  </a:extLst>
                </a:gridCol>
                <a:gridCol w="2556329">
                  <a:extLst>
                    <a:ext uri="{9D8B030D-6E8A-4147-A177-3AD203B41FA5}">
                      <a16:colId xmlns:a16="http://schemas.microsoft.com/office/drawing/2014/main" val="1708574616"/>
                    </a:ext>
                  </a:extLst>
                </a:gridCol>
              </a:tblGrid>
              <a:tr h="0">
                <a:tc>
                  <a:txBody>
                    <a:bodyPr/>
                    <a:lstStyle/>
                    <a:p>
                      <a:r>
                        <a:rPr lang="en-US" dirty="0">
                          <a:latin typeface="Futura Md BT" panose="020B0602020204020303" pitchFamily="34" charset="0"/>
                        </a:rPr>
                        <a:t>Days in Stay</a:t>
                      </a:r>
                    </a:p>
                  </a:txBody>
                  <a:tcPr/>
                </a:tc>
                <a:tc>
                  <a:txBody>
                    <a:bodyPr/>
                    <a:lstStyle/>
                    <a:p>
                      <a:r>
                        <a:rPr lang="en-US" dirty="0">
                          <a:latin typeface="Futura Md BT" panose="020B0602020204020303" pitchFamily="34" charset="0"/>
                        </a:rPr>
                        <a:t>PT/OT Adjust.</a:t>
                      </a:r>
                      <a:r>
                        <a:rPr lang="en-US" baseline="0" dirty="0">
                          <a:latin typeface="Futura Md BT" panose="020B0602020204020303" pitchFamily="34" charset="0"/>
                        </a:rPr>
                        <a:t> </a:t>
                      </a:r>
                      <a:r>
                        <a:rPr lang="en-US" dirty="0">
                          <a:latin typeface="Futura Md BT" panose="020B0602020204020303" pitchFamily="34" charset="0"/>
                        </a:rPr>
                        <a:t>Factor</a:t>
                      </a:r>
                    </a:p>
                  </a:txBody>
                  <a:tcPr/>
                </a:tc>
                <a:tc>
                  <a:txBody>
                    <a:bodyPr/>
                    <a:lstStyle/>
                    <a:p>
                      <a:r>
                        <a:rPr lang="en-US" dirty="0">
                          <a:latin typeface="Futura Md BT" panose="020B0602020204020303" pitchFamily="34" charset="0"/>
                        </a:rPr>
                        <a:t>Days in Stay</a:t>
                      </a:r>
                    </a:p>
                  </a:txBody>
                  <a:tcPr/>
                </a:tc>
                <a:tc>
                  <a:txBody>
                    <a:bodyPr/>
                    <a:lstStyle/>
                    <a:p>
                      <a:r>
                        <a:rPr lang="en-US" dirty="0">
                          <a:latin typeface="Futura Md BT" panose="020B0602020204020303" pitchFamily="34" charset="0"/>
                        </a:rPr>
                        <a:t>PT/OT Adjust. Factor</a:t>
                      </a:r>
                    </a:p>
                  </a:txBody>
                  <a:tcPr/>
                </a:tc>
                <a:extLst>
                  <a:ext uri="{0D108BD9-81ED-4DB2-BD59-A6C34878D82A}">
                    <a16:rowId xmlns:a16="http://schemas.microsoft.com/office/drawing/2014/main" val="283322686"/>
                  </a:ext>
                </a:extLst>
              </a:tr>
              <a:tr h="273353">
                <a:tc>
                  <a:txBody>
                    <a:bodyPr/>
                    <a:lstStyle/>
                    <a:p>
                      <a:r>
                        <a:rPr lang="en-US" sz="1600" b="0" i="0" u="none" strike="noStrike" baseline="0" dirty="0">
                          <a:latin typeface="Futura Md BT" panose="020B0602020204020303" pitchFamily="34" charset="0"/>
                        </a:rPr>
                        <a:t>1‐20 </a:t>
                      </a:r>
                      <a:endParaRPr lang="en-US" dirty="0">
                        <a:latin typeface="Futura Md BT" panose="020B0602020204020303" pitchFamily="34" charset="0"/>
                      </a:endParaRPr>
                    </a:p>
                  </a:txBody>
                  <a:tcPr/>
                </a:tc>
                <a:tc>
                  <a:txBody>
                    <a:bodyPr/>
                    <a:lstStyle/>
                    <a:p>
                      <a:r>
                        <a:rPr lang="en-US" sz="1600" b="0" i="0" u="none" strike="noStrike" baseline="0" dirty="0">
                          <a:latin typeface="Futura Md BT" panose="020B0602020204020303" pitchFamily="34" charset="0"/>
                        </a:rPr>
                        <a:t>1.00</a:t>
                      </a:r>
                      <a:endParaRPr lang="en-US" dirty="0">
                        <a:latin typeface="Futura Md BT" panose="020B0602020204020303" pitchFamily="34" charset="0"/>
                      </a:endParaRPr>
                    </a:p>
                  </a:txBody>
                  <a:tcPr/>
                </a:tc>
                <a:tc>
                  <a:txBody>
                    <a:bodyPr/>
                    <a:lstStyle/>
                    <a:p>
                      <a:r>
                        <a:rPr lang="en-US" dirty="0">
                          <a:latin typeface="Futura Md BT" panose="020B0602020204020303" pitchFamily="34" charset="0"/>
                        </a:rPr>
                        <a:t>63-69</a:t>
                      </a:r>
                    </a:p>
                  </a:txBody>
                  <a:tcPr/>
                </a:tc>
                <a:tc>
                  <a:txBody>
                    <a:bodyPr/>
                    <a:lstStyle/>
                    <a:p>
                      <a:r>
                        <a:rPr lang="en-US" dirty="0">
                          <a:latin typeface="Futura Md BT" panose="020B0602020204020303" pitchFamily="34" charset="0"/>
                        </a:rPr>
                        <a:t>0.86</a:t>
                      </a:r>
                    </a:p>
                  </a:txBody>
                  <a:tcPr/>
                </a:tc>
                <a:extLst>
                  <a:ext uri="{0D108BD9-81ED-4DB2-BD59-A6C34878D82A}">
                    <a16:rowId xmlns:a16="http://schemas.microsoft.com/office/drawing/2014/main" val="703493350"/>
                  </a:ext>
                </a:extLst>
              </a:tr>
              <a:tr h="273353">
                <a:tc>
                  <a:txBody>
                    <a:bodyPr/>
                    <a:lstStyle/>
                    <a:p>
                      <a:r>
                        <a:rPr lang="en-US" dirty="0">
                          <a:latin typeface="Futura Md BT" panose="020B0602020204020303" pitchFamily="34" charset="0"/>
                        </a:rPr>
                        <a:t>21-27</a:t>
                      </a:r>
                    </a:p>
                  </a:txBody>
                  <a:tcPr/>
                </a:tc>
                <a:tc>
                  <a:txBody>
                    <a:bodyPr/>
                    <a:lstStyle/>
                    <a:p>
                      <a:r>
                        <a:rPr lang="en-US" dirty="0">
                          <a:latin typeface="Futura Md BT" panose="020B0602020204020303" pitchFamily="34" charset="0"/>
                        </a:rPr>
                        <a:t>0.98</a:t>
                      </a:r>
                    </a:p>
                  </a:txBody>
                  <a:tcPr/>
                </a:tc>
                <a:tc>
                  <a:txBody>
                    <a:bodyPr/>
                    <a:lstStyle/>
                    <a:p>
                      <a:r>
                        <a:rPr lang="en-US" dirty="0">
                          <a:latin typeface="Futura Md BT" panose="020B0602020204020303" pitchFamily="34" charset="0"/>
                        </a:rPr>
                        <a:t>70-76</a:t>
                      </a:r>
                    </a:p>
                  </a:txBody>
                  <a:tcPr/>
                </a:tc>
                <a:tc>
                  <a:txBody>
                    <a:bodyPr/>
                    <a:lstStyle/>
                    <a:p>
                      <a:r>
                        <a:rPr lang="en-US" dirty="0">
                          <a:latin typeface="Futura Md BT" panose="020B0602020204020303" pitchFamily="34" charset="0"/>
                        </a:rPr>
                        <a:t>0.84</a:t>
                      </a:r>
                    </a:p>
                  </a:txBody>
                  <a:tcPr/>
                </a:tc>
                <a:extLst>
                  <a:ext uri="{0D108BD9-81ED-4DB2-BD59-A6C34878D82A}">
                    <a16:rowId xmlns:a16="http://schemas.microsoft.com/office/drawing/2014/main" val="2539712451"/>
                  </a:ext>
                </a:extLst>
              </a:tr>
              <a:tr h="273353">
                <a:tc>
                  <a:txBody>
                    <a:bodyPr/>
                    <a:lstStyle/>
                    <a:p>
                      <a:r>
                        <a:rPr lang="en-US" dirty="0">
                          <a:latin typeface="Futura Md BT" panose="020B0602020204020303" pitchFamily="34" charset="0"/>
                        </a:rPr>
                        <a:t>28-34</a:t>
                      </a:r>
                    </a:p>
                  </a:txBody>
                  <a:tcPr/>
                </a:tc>
                <a:tc>
                  <a:txBody>
                    <a:bodyPr/>
                    <a:lstStyle/>
                    <a:p>
                      <a:r>
                        <a:rPr lang="en-US" dirty="0">
                          <a:latin typeface="Futura Md BT" panose="020B0602020204020303" pitchFamily="34" charset="0"/>
                        </a:rPr>
                        <a:t>0.96</a:t>
                      </a:r>
                    </a:p>
                  </a:txBody>
                  <a:tcPr/>
                </a:tc>
                <a:tc>
                  <a:txBody>
                    <a:bodyPr/>
                    <a:lstStyle/>
                    <a:p>
                      <a:r>
                        <a:rPr lang="en-US" dirty="0">
                          <a:latin typeface="Futura Md BT" panose="020B0602020204020303" pitchFamily="34" charset="0"/>
                        </a:rPr>
                        <a:t>77-83</a:t>
                      </a:r>
                    </a:p>
                  </a:txBody>
                  <a:tcPr/>
                </a:tc>
                <a:tc>
                  <a:txBody>
                    <a:bodyPr/>
                    <a:lstStyle/>
                    <a:p>
                      <a:r>
                        <a:rPr lang="en-US" dirty="0">
                          <a:latin typeface="Futura Md BT" panose="020B0602020204020303" pitchFamily="34" charset="0"/>
                        </a:rPr>
                        <a:t>0.82</a:t>
                      </a:r>
                    </a:p>
                  </a:txBody>
                  <a:tcPr/>
                </a:tc>
                <a:extLst>
                  <a:ext uri="{0D108BD9-81ED-4DB2-BD59-A6C34878D82A}">
                    <a16:rowId xmlns:a16="http://schemas.microsoft.com/office/drawing/2014/main" val="1856636528"/>
                  </a:ext>
                </a:extLst>
              </a:tr>
              <a:tr h="404569">
                <a:tc>
                  <a:txBody>
                    <a:bodyPr/>
                    <a:lstStyle/>
                    <a:p>
                      <a:r>
                        <a:rPr lang="en-US" dirty="0">
                          <a:latin typeface="Futura Md BT" panose="020B0602020204020303" pitchFamily="34" charset="0"/>
                        </a:rPr>
                        <a:t>35-41</a:t>
                      </a:r>
                    </a:p>
                  </a:txBody>
                  <a:tcPr/>
                </a:tc>
                <a:tc>
                  <a:txBody>
                    <a:bodyPr/>
                    <a:lstStyle/>
                    <a:p>
                      <a:r>
                        <a:rPr lang="en-US" dirty="0">
                          <a:latin typeface="Futura Md BT" panose="020B0602020204020303" pitchFamily="34" charset="0"/>
                        </a:rPr>
                        <a:t>0.94</a:t>
                      </a:r>
                    </a:p>
                  </a:txBody>
                  <a:tcPr/>
                </a:tc>
                <a:tc>
                  <a:txBody>
                    <a:bodyPr/>
                    <a:lstStyle/>
                    <a:p>
                      <a:r>
                        <a:rPr lang="en-US" dirty="0">
                          <a:latin typeface="Futura Md BT" panose="020B0602020204020303" pitchFamily="34" charset="0"/>
                        </a:rPr>
                        <a:t>84-90</a:t>
                      </a:r>
                    </a:p>
                  </a:txBody>
                  <a:tcPr/>
                </a:tc>
                <a:tc>
                  <a:txBody>
                    <a:bodyPr/>
                    <a:lstStyle/>
                    <a:p>
                      <a:r>
                        <a:rPr lang="en-US" dirty="0">
                          <a:latin typeface="Futura Md BT" panose="020B0602020204020303" pitchFamily="34" charset="0"/>
                        </a:rPr>
                        <a:t>0.80</a:t>
                      </a:r>
                    </a:p>
                  </a:txBody>
                  <a:tcPr/>
                </a:tc>
                <a:extLst>
                  <a:ext uri="{0D108BD9-81ED-4DB2-BD59-A6C34878D82A}">
                    <a16:rowId xmlns:a16="http://schemas.microsoft.com/office/drawing/2014/main" val="1439724318"/>
                  </a:ext>
                </a:extLst>
              </a:tr>
              <a:tr h="273353">
                <a:tc>
                  <a:txBody>
                    <a:bodyPr/>
                    <a:lstStyle/>
                    <a:p>
                      <a:r>
                        <a:rPr lang="en-US" dirty="0">
                          <a:latin typeface="Futura Md BT" panose="020B0602020204020303" pitchFamily="34" charset="0"/>
                        </a:rPr>
                        <a:t>42-48</a:t>
                      </a:r>
                    </a:p>
                  </a:txBody>
                  <a:tcPr/>
                </a:tc>
                <a:tc>
                  <a:txBody>
                    <a:bodyPr/>
                    <a:lstStyle/>
                    <a:p>
                      <a:r>
                        <a:rPr lang="en-US" dirty="0">
                          <a:latin typeface="Futura Md BT" panose="020B0602020204020303" pitchFamily="34" charset="0"/>
                        </a:rPr>
                        <a:t>0.92</a:t>
                      </a:r>
                    </a:p>
                  </a:txBody>
                  <a:tcPr/>
                </a:tc>
                <a:tc>
                  <a:txBody>
                    <a:bodyPr/>
                    <a:lstStyle/>
                    <a:p>
                      <a:r>
                        <a:rPr lang="en-US" dirty="0">
                          <a:latin typeface="Futura Md BT" panose="020B0602020204020303" pitchFamily="34" charset="0"/>
                        </a:rPr>
                        <a:t>91-97</a:t>
                      </a:r>
                    </a:p>
                  </a:txBody>
                  <a:tcPr/>
                </a:tc>
                <a:tc>
                  <a:txBody>
                    <a:bodyPr/>
                    <a:lstStyle/>
                    <a:p>
                      <a:r>
                        <a:rPr lang="en-US" dirty="0">
                          <a:latin typeface="Futura Md BT" panose="020B0602020204020303" pitchFamily="34" charset="0"/>
                        </a:rPr>
                        <a:t>0.78</a:t>
                      </a:r>
                    </a:p>
                  </a:txBody>
                  <a:tcPr/>
                </a:tc>
                <a:extLst>
                  <a:ext uri="{0D108BD9-81ED-4DB2-BD59-A6C34878D82A}">
                    <a16:rowId xmlns:a16="http://schemas.microsoft.com/office/drawing/2014/main" val="490862304"/>
                  </a:ext>
                </a:extLst>
              </a:tr>
              <a:tr h="273353">
                <a:tc>
                  <a:txBody>
                    <a:bodyPr/>
                    <a:lstStyle/>
                    <a:p>
                      <a:r>
                        <a:rPr lang="en-US" dirty="0">
                          <a:latin typeface="Futura Md BT" panose="020B0602020204020303" pitchFamily="34" charset="0"/>
                        </a:rPr>
                        <a:t>49-55</a:t>
                      </a:r>
                    </a:p>
                  </a:txBody>
                  <a:tcPr/>
                </a:tc>
                <a:tc>
                  <a:txBody>
                    <a:bodyPr/>
                    <a:lstStyle/>
                    <a:p>
                      <a:r>
                        <a:rPr lang="en-US" dirty="0">
                          <a:latin typeface="Futura Md BT" panose="020B0602020204020303" pitchFamily="34" charset="0"/>
                        </a:rPr>
                        <a:t>0.90</a:t>
                      </a:r>
                    </a:p>
                  </a:txBody>
                  <a:tcPr/>
                </a:tc>
                <a:tc>
                  <a:txBody>
                    <a:bodyPr/>
                    <a:lstStyle/>
                    <a:p>
                      <a:r>
                        <a:rPr lang="en-US" dirty="0">
                          <a:latin typeface="Futura Md BT" panose="020B0602020204020303" pitchFamily="34" charset="0"/>
                        </a:rPr>
                        <a:t>98-100</a:t>
                      </a:r>
                    </a:p>
                  </a:txBody>
                  <a:tcPr/>
                </a:tc>
                <a:tc>
                  <a:txBody>
                    <a:bodyPr/>
                    <a:lstStyle/>
                    <a:p>
                      <a:r>
                        <a:rPr lang="en-US" dirty="0">
                          <a:latin typeface="Futura Md BT" panose="020B0602020204020303" pitchFamily="34" charset="0"/>
                        </a:rPr>
                        <a:t>0.76</a:t>
                      </a:r>
                    </a:p>
                  </a:txBody>
                  <a:tcPr/>
                </a:tc>
                <a:extLst>
                  <a:ext uri="{0D108BD9-81ED-4DB2-BD59-A6C34878D82A}">
                    <a16:rowId xmlns:a16="http://schemas.microsoft.com/office/drawing/2014/main" val="1858449308"/>
                  </a:ext>
                </a:extLst>
              </a:tr>
              <a:tr h="273353">
                <a:tc>
                  <a:txBody>
                    <a:bodyPr/>
                    <a:lstStyle/>
                    <a:p>
                      <a:r>
                        <a:rPr lang="en-US" dirty="0">
                          <a:latin typeface="Futura Md BT" panose="020B0602020204020303" pitchFamily="34" charset="0"/>
                        </a:rPr>
                        <a:t>56-62</a:t>
                      </a:r>
                    </a:p>
                  </a:txBody>
                  <a:tcPr/>
                </a:tc>
                <a:tc>
                  <a:txBody>
                    <a:bodyPr/>
                    <a:lstStyle/>
                    <a:p>
                      <a:r>
                        <a:rPr lang="en-US" dirty="0">
                          <a:latin typeface="Futura Md BT" panose="020B0602020204020303" pitchFamily="34" charset="0"/>
                        </a:rPr>
                        <a:t>0.88</a:t>
                      </a:r>
                    </a:p>
                  </a:txBody>
                  <a:tcPr/>
                </a:tc>
                <a:tc>
                  <a:txBody>
                    <a:bodyPr/>
                    <a:lstStyle/>
                    <a:p>
                      <a:endParaRPr lang="en-US" dirty="0">
                        <a:latin typeface="Futura Md BT" panose="020B0602020204020303" pitchFamily="34" charset="0"/>
                      </a:endParaRPr>
                    </a:p>
                  </a:txBody>
                  <a:tcPr/>
                </a:tc>
                <a:tc>
                  <a:txBody>
                    <a:bodyPr/>
                    <a:lstStyle/>
                    <a:p>
                      <a:endParaRPr lang="en-US" dirty="0">
                        <a:latin typeface="Futura Md BT" panose="020B0602020204020303" pitchFamily="34" charset="0"/>
                      </a:endParaRPr>
                    </a:p>
                  </a:txBody>
                  <a:tcPr/>
                </a:tc>
                <a:extLst>
                  <a:ext uri="{0D108BD9-81ED-4DB2-BD59-A6C34878D82A}">
                    <a16:rowId xmlns:a16="http://schemas.microsoft.com/office/drawing/2014/main" val="1350416195"/>
                  </a:ext>
                </a:extLst>
              </a:tr>
            </a:tbl>
          </a:graphicData>
        </a:graphic>
      </p:graphicFrame>
      <p:pic>
        <p:nvPicPr>
          <p:cNvPr id="4" name="Picture 2" descr="Image result for complicated knot picture">
            <a:extLst>
              <a:ext uri="{FF2B5EF4-FFF2-40B4-BE49-F238E27FC236}">
                <a16:creationId xmlns:a16="http://schemas.microsoft.com/office/drawing/2014/main" id="{8DF75CC2-F715-FDAE-EA50-8D9D65FAA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034" y="5933236"/>
            <a:ext cx="1165876" cy="42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36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Payment Adjustment </a:t>
            </a:r>
          </a:p>
        </p:txBody>
      </p:sp>
      <p:sp>
        <p:nvSpPr>
          <p:cNvPr id="3" name="Content Placeholder 2"/>
          <p:cNvSpPr>
            <a:spLocks noGrp="1"/>
          </p:cNvSpPr>
          <p:nvPr>
            <p:ph idx="1"/>
          </p:nvPr>
        </p:nvSpPr>
        <p:spPr>
          <a:xfrm>
            <a:off x="659970" y="1431871"/>
            <a:ext cx="10872059" cy="3994257"/>
          </a:xfrm>
        </p:spPr>
        <p:txBody>
          <a:bodyPr>
            <a:normAutofit/>
          </a:bodyPr>
          <a:lstStyle/>
          <a:p>
            <a:pPr marL="0" indent="0">
              <a:buNone/>
            </a:pPr>
            <a:r>
              <a:rPr lang="en-US" sz="3500" b="1" dirty="0"/>
              <a:t>NTA</a:t>
            </a:r>
            <a:r>
              <a:rPr lang="en-US" sz="2800" dirty="0"/>
              <a:t> components, the case-mix adjusted per diem rate is multiplied against the variable per diem adjustment factor</a:t>
            </a:r>
          </a:p>
          <a:p>
            <a:pPr marL="0" indent="0">
              <a:buNone/>
            </a:pPr>
            <a:endParaRPr lang="en-US" sz="2800" dirty="0"/>
          </a:p>
          <a:p>
            <a:pPr marL="0" indent="0">
              <a:buNone/>
            </a:pPr>
            <a:endParaRPr lang="en-US" sz="2800" dirty="0"/>
          </a:p>
          <a:p>
            <a:pPr marL="0" indent="0">
              <a:buNone/>
            </a:pPr>
            <a:endParaRPr lang="en-US" sz="2800" dirty="0"/>
          </a:p>
          <a:p>
            <a:r>
              <a:rPr lang="en-US" sz="2800" dirty="0"/>
              <a:t>Adjustment factors are calculated automatically</a:t>
            </a:r>
          </a:p>
          <a:p>
            <a:r>
              <a:rPr lang="en-US" sz="2800" dirty="0"/>
              <a:t>CMS determined that these components adjustments will account increased care requirements over the stay</a:t>
            </a:r>
          </a:p>
          <a:p>
            <a:pPr marL="0" indent="0">
              <a:buNone/>
            </a:pP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548058147"/>
              </p:ext>
            </p:extLst>
          </p:nvPr>
        </p:nvGraphicFramePr>
        <p:xfrm>
          <a:off x="3055258" y="2518008"/>
          <a:ext cx="5087258" cy="1097280"/>
        </p:xfrm>
        <a:graphic>
          <a:graphicData uri="http://schemas.openxmlformats.org/drawingml/2006/table">
            <a:tbl>
              <a:tblPr firstRow="1" bandRow="1">
                <a:tableStyleId>{5C22544A-7EE6-4342-B048-85BDC9FD1C3A}</a:tableStyleId>
              </a:tblPr>
              <a:tblGrid>
                <a:gridCol w="2543629">
                  <a:extLst>
                    <a:ext uri="{9D8B030D-6E8A-4147-A177-3AD203B41FA5}">
                      <a16:colId xmlns:a16="http://schemas.microsoft.com/office/drawing/2014/main" val="1581458769"/>
                    </a:ext>
                  </a:extLst>
                </a:gridCol>
                <a:gridCol w="2543629">
                  <a:extLst>
                    <a:ext uri="{9D8B030D-6E8A-4147-A177-3AD203B41FA5}">
                      <a16:colId xmlns:a16="http://schemas.microsoft.com/office/drawing/2014/main" val="2274073811"/>
                    </a:ext>
                  </a:extLst>
                </a:gridCol>
              </a:tblGrid>
              <a:tr h="362454">
                <a:tc>
                  <a:txBody>
                    <a:bodyPr/>
                    <a:lstStyle/>
                    <a:p>
                      <a:r>
                        <a:rPr lang="en-US" dirty="0">
                          <a:latin typeface="Futura Md BT" panose="020B0602020204020303" pitchFamily="34" charset="0"/>
                        </a:rPr>
                        <a:t>Daily Stay</a:t>
                      </a:r>
                    </a:p>
                  </a:txBody>
                  <a:tcPr/>
                </a:tc>
                <a:tc>
                  <a:txBody>
                    <a:bodyPr/>
                    <a:lstStyle/>
                    <a:p>
                      <a:r>
                        <a:rPr lang="en-US" dirty="0">
                          <a:latin typeface="Futura Md BT" panose="020B0602020204020303" pitchFamily="34" charset="0"/>
                        </a:rPr>
                        <a:t>NTA adjust. Factor</a:t>
                      </a:r>
                    </a:p>
                  </a:txBody>
                  <a:tcPr/>
                </a:tc>
                <a:extLst>
                  <a:ext uri="{0D108BD9-81ED-4DB2-BD59-A6C34878D82A}">
                    <a16:rowId xmlns:a16="http://schemas.microsoft.com/office/drawing/2014/main" val="283322686"/>
                  </a:ext>
                </a:extLst>
              </a:tr>
              <a:tr h="362454">
                <a:tc>
                  <a:txBody>
                    <a:bodyPr/>
                    <a:lstStyle/>
                    <a:p>
                      <a:r>
                        <a:rPr lang="en-US" dirty="0">
                          <a:latin typeface="Futura Md BT" panose="020B0602020204020303" pitchFamily="34" charset="0"/>
                        </a:rPr>
                        <a:t>1-3</a:t>
                      </a:r>
                    </a:p>
                  </a:txBody>
                  <a:tcPr/>
                </a:tc>
                <a:tc>
                  <a:txBody>
                    <a:bodyPr/>
                    <a:lstStyle/>
                    <a:p>
                      <a:r>
                        <a:rPr lang="en-US" dirty="0">
                          <a:latin typeface="Futura Md BT" panose="020B0602020204020303" pitchFamily="34" charset="0"/>
                        </a:rPr>
                        <a:t>3.00</a:t>
                      </a:r>
                    </a:p>
                  </a:txBody>
                  <a:tcPr/>
                </a:tc>
                <a:extLst>
                  <a:ext uri="{0D108BD9-81ED-4DB2-BD59-A6C34878D82A}">
                    <a16:rowId xmlns:a16="http://schemas.microsoft.com/office/drawing/2014/main" val="703493350"/>
                  </a:ext>
                </a:extLst>
              </a:tr>
              <a:tr h="362454">
                <a:tc>
                  <a:txBody>
                    <a:bodyPr/>
                    <a:lstStyle/>
                    <a:p>
                      <a:r>
                        <a:rPr lang="en-US" dirty="0">
                          <a:latin typeface="Futura Md BT" panose="020B0602020204020303" pitchFamily="34" charset="0"/>
                        </a:rPr>
                        <a:t>4-100</a:t>
                      </a:r>
                    </a:p>
                  </a:txBody>
                  <a:tcPr/>
                </a:tc>
                <a:tc>
                  <a:txBody>
                    <a:bodyPr/>
                    <a:lstStyle/>
                    <a:p>
                      <a:r>
                        <a:rPr lang="en-US" dirty="0">
                          <a:latin typeface="Futura Md BT" panose="020B0602020204020303" pitchFamily="34" charset="0"/>
                        </a:rPr>
                        <a:t>1.00</a:t>
                      </a:r>
                    </a:p>
                  </a:txBody>
                  <a:tcPr/>
                </a:tc>
                <a:extLst>
                  <a:ext uri="{0D108BD9-81ED-4DB2-BD59-A6C34878D82A}">
                    <a16:rowId xmlns:a16="http://schemas.microsoft.com/office/drawing/2014/main" val="2539712451"/>
                  </a:ext>
                </a:extLst>
              </a:tr>
            </a:tbl>
          </a:graphicData>
        </a:graphic>
      </p:graphicFrame>
      <p:pic>
        <p:nvPicPr>
          <p:cNvPr id="10" name="Picture 2" descr="Image result for complicated kno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063" y="5685045"/>
            <a:ext cx="1165876" cy="42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6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Interrupted Stay  </a:t>
            </a:r>
          </a:p>
        </p:txBody>
      </p:sp>
      <p:sp>
        <p:nvSpPr>
          <p:cNvPr id="3" name="Content Placeholder 2"/>
          <p:cNvSpPr>
            <a:spLocks noGrp="1"/>
          </p:cNvSpPr>
          <p:nvPr>
            <p:ph idx="1"/>
          </p:nvPr>
        </p:nvSpPr>
        <p:spPr>
          <a:xfrm>
            <a:off x="830626" y="1380897"/>
            <a:ext cx="10106128" cy="3305401"/>
          </a:xfrm>
        </p:spPr>
        <p:txBody>
          <a:bodyPr>
            <a:noAutofit/>
          </a:bodyPr>
          <a:lstStyle/>
          <a:p>
            <a:r>
              <a:rPr lang="en-US" sz="2700" dirty="0"/>
              <a:t>Due to increased pay at beginning of stay the policy implemented to account for continued stay</a:t>
            </a:r>
          </a:p>
          <a:p>
            <a:r>
              <a:rPr lang="en-US" sz="2700" dirty="0"/>
              <a:t>If resident returns to the </a:t>
            </a:r>
            <a:r>
              <a:rPr lang="en-US" sz="2700" u="sng" dirty="0">
                <a:solidFill>
                  <a:schemeClr val="accent2"/>
                </a:solidFill>
              </a:rPr>
              <a:t>same</a:t>
            </a:r>
            <a:r>
              <a:rPr lang="en-US" sz="2700" dirty="0"/>
              <a:t> SNF within the 3-day Interruption period, the stay continues</a:t>
            </a:r>
          </a:p>
          <a:p>
            <a:r>
              <a:rPr lang="en-US" sz="2700" dirty="0"/>
              <a:t>Variable payment adjustment schedule continues- does </a:t>
            </a:r>
            <a:r>
              <a:rPr lang="en-US" sz="2700" dirty="0">
                <a:solidFill>
                  <a:schemeClr val="accent2"/>
                </a:solidFill>
              </a:rPr>
              <a:t>NOT</a:t>
            </a:r>
            <a:r>
              <a:rPr lang="en-US" sz="2700" dirty="0"/>
              <a:t> start over</a:t>
            </a:r>
          </a:p>
          <a:p>
            <a:r>
              <a:rPr lang="en-US" sz="2700" dirty="0"/>
              <a:t>No new MDS is required- but </a:t>
            </a:r>
            <a:r>
              <a:rPr lang="en-US" sz="2700" dirty="0">
                <a:solidFill>
                  <a:schemeClr val="accent2"/>
                </a:solidFill>
              </a:rPr>
              <a:t>MAY</a:t>
            </a:r>
            <a:r>
              <a:rPr lang="en-US" sz="2700" dirty="0"/>
              <a:t> do IPA</a:t>
            </a:r>
          </a:p>
          <a:p>
            <a:r>
              <a:rPr lang="en-US" sz="2700" dirty="0"/>
              <a:t>LOA on bill for days out of facility</a:t>
            </a:r>
          </a:p>
          <a:p>
            <a:pPr marL="0" indent="0">
              <a:buNone/>
            </a:pPr>
            <a:r>
              <a:rPr lang="en-US" sz="2700" dirty="0"/>
              <a:t>(Note that OBRA requirements for discharge/admission tracking MDS assessment are still required! Only PPS assessments for payment.)</a:t>
            </a:r>
          </a:p>
          <a:p>
            <a:pPr marL="0" indent="0">
              <a:buNone/>
            </a:pPr>
            <a:endParaRPr lang="en-US" sz="2700" dirty="0"/>
          </a:p>
          <a:p>
            <a:endParaRPr lang="en-US" sz="2700" dirty="0"/>
          </a:p>
        </p:txBody>
      </p:sp>
      <p:pic>
        <p:nvPicPr>
          <p:cNvPr id="9" name="Picture 2" descr="Image result for complicated kno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69353">
            <a:off x="23189" y="4642824"/>
            <a:ext cx="1165876" cy="42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4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Interrupted Stay </a:t>
            </a:r>
          </a:p>
        </p:txBody>
      </p:sp>
      <p:sp>
        <p:nvSpPr>
          <p:cNvPr id="3" name="Content Placeholder 2"/>
          <p:cNvSpPr>
            <a:spLocks noGrp="1"/>
          </p:cNvSpPr>
          <p:nvPr>
            <p:ph idx="1"/>
          </p:nvPr>
        </p:nvSpPr>
        <p:spPr>
          <a:xfrm>
            <a:off x="838200" y="1690688"/>
            <a:ext cx="10872059" cy="4386942"/>
          </a:xfrm>
        </p:spPr>
        <p:txBody>
          <a:bodyPr>
            <a:normAutofit/>
          </a:bodyPr>
          <a:lstStyle/>
          <a:p>
            <a:r>
              <a:rPr lang="en-US" sz="3200" dirty="0"/>
              <a:t>A interruption window- defined as the 3-day period:</a:t>
            </a:r>
          </a:p>
          <a:p>
            <a:pPr lvl="1"/>
            <a:r>
              <a:rPr lang="en-US" sz="3200" cap="none" dirty="0">
                <a:solidFill>
                  <a:schemeClr val="tx1"/>
                </a:solidFill>
              </a:rPr>
              <a:t>Interruption window begins on the first non-covered calendar day following a part a-covered stay and ends at 11:59 p.m. On the third consecutive non-covered day following a part a-covered stay</a:t>
            </a:r>
          </a:p>
          <a:p>
            <a:pPr lvl="1"/>
            <a:r>
              <a:rPr lang="en-US" sz="3200" cap="none" dirty="0">
                <a:solidFill>
                  <a:schemeClr val="tx1"/>
                </a:solidFill>
              </a:rPr>
              <a:t>Day 1- calendar day of discharge from SNF, or the day after the LCD if remains </a:t>
            </a:r>
          </a:p>
          <a:p>
            <a:pPr lvl="1"/>
            <a:r>
              <a:rPr lang="en-US" sz="3200" cap="none" dirty="0">
                <a:solidFill>
                  <a:schemeClr val="tx1"/>
                </a:solidFill>
              </a:rPr>
              <a:t>Includes the two immediately following calendar days (through 11:59 p.m.)</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55452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mplicated knot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735" y="3295359"/>
            <a:ext cx="3245427" cy="2323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a:t>Health Insurance Prospective Payment System  (HIPPS) Code </a:t>
            </a:r>
          </a:p>
        </p:txBody>
      </p:sp>
      <p:sp>
        <p:nvSpPr>
          <p:cNvPr id="3" name="Content Placeholder 2"/>
          <p:cNvSpPr>
            <a:spLocks noGrp="1"/>
          </p:cNvSpPr>
          <p:nvPr>
            <p:ph idx="1"/>
          </p:nvPr>
        </p:nvSpPr>
        <p:spPr>
          <a:xfrm>
            <a:off x="659970" y="1958340"/>
            <a:ext cx="10872059" cy="4297679"/>
          </a:xfrm>
        </p:spPr>
        <p:txBody>
          <a:bodyPr>
            <a:noAutofit/>
          </a:bodyPr>
          <a:lstStyle/>
          <a:p>
            <a:r>
              <a:rPr lang="en-US" sz="2400" dirty="0"/>
              <a:t>The HIPPS codes continue to be 5 characters</a:t>
            </a:r>
          </a:p>
          <a:p>
            <a:r>
              <a:rPr lang="en-US" sz="2400" dirty="0"/>
              <a:t>1st letter – PT/OT PDPM Group (A through P)</a:t>
            </a:r>
          </a:p>
          <a:p>
            <a:r>
              <a:rPr lang="en-US" sz="2400" dirty="0"/>
              <a:t>2nd letter – SLP PDPM Group (A through L)</a:t>
            </a:r>
          </a:p>
          <a:p>
            <a:r>
              <a:rPr lang="en-US" sz="2400" dirty="0"/>
              <a:t>3rd letter – Nursing PDPM Group (A through Y)</a:t>
            </a:r>
          </a:p>
          <a:p>
            <a:r>
              <a:rPr lang="en-US" sz="2400" dirty="0"/>
              <a:t>4th letter – NTA PDPM Group (A through F)</a:t>
            </a:r>
          </a:p>
          <a:p>
            <a:r>
              <a:rPr lang="en-US" sz="2400" dirty="0"/>
              <a:t>5th number– Assessment type (0 or 1)</a:t>
            </a:r>
          </a:p>
          <a:p>
            <a:pPr marL="0" indent="0">
              <a:buNone/>
            </a:pPr>
            <a:r>
              <a:rPr lang="en-US" sz="2400" dirty="0"/>
              <a:t>		or</a:t>
            </a:r>
          </a:p>
          <a:p>
            <a:pPr marL="0" indent="0">
              <a:buNone/>
            </a:pPr>
            <a:r>
              <a:rPr lang="en-US" sz="2400" dirty="0"/>
              <a:t>Default rate ZZZZZ…because someone </a:t>
            </a:r>
            <a:br>
              <a:rPr lang="en-US" sz="2400" dirty="0"/>
            </a:br>
            <a:r>
              <a:rPr lang="en-US" sz="2400" dirty="0"/>
              <a:t>was snoozing!!! </a:t>
            </a:r>
          </a:p>
        </p:txBody>
      </p:sp>
    </p:spTree>
    <p:extLst>
      <p:ext uri="{BB962C8B-B14F-4D97-AF65-F5344CB8AC3E}">
        <p14:creationId xmlns:p14="http://schemas.microsoft.com/office/powerpoint/2010/main" val="306479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Default Code</a:t>
            </a:r>
          </a:p>
        </p:txBody>
      </p:sp>
      <p:sp>
        <p:nvSpPr>
          <p:cNvPr id="3" name="Content Placeholder 2"/>
          <p:cNvSpPr>
            <a:spLocks noGrp="1"/>
          </p:cNvSpPr>
          <p:nvPr>
            <p:ph idx="1"/>
          </p:nvPr>
        </p:nvSpPr>
        <p:spPr>
          <a:xfrm>
            <a:off x="988869" y="1585935"/>
            <a:ext cx="10214262" cy="4436917"/>
          </a:xfrm>
        </p:spPr>
        <p:txBody>
          <a:bodyPr>
            <a:normAutofit fontScale="55000" lnSpcReduction="20000"/>
          </a:bodyPr>
          <a:lstStyle/>
          <a:p>
            <a:r>
              <a:rPr lang="en-US" sz="6000" dirty="0"/>
              <a:t>ZZZZZ – missed the ARD grace period </a:t>
            </a:r>
          </a:p>
          <a:p>
            <a:pPr lvl="1"/>
            <a:r>
              <a:rPr lang="en-US" sz="6000" cap="none" dirty="0">
                <a:solidFill>
                  <a:schemeClr val="tx1"/>
                </a:solidFill>
              </a:rPr>
              <a:t>MDS ARD is after day 8 </a:t>
            </a:r>
          </a:p>
          <a:p>
            <a:pPr lvl="1"/>
            <a:r>
              <a:rPr lang="en-US" sz="6000" cap="none" dirty="0">
                <a:solidFill>
                  <a:schemeClr val="tx1"/>
                </a:solidFill>
              </a:rPr>
              <a:t>If still on med A coverage a late MDS can be completed on day of discovery</a:t>
            </a:r>
          </a:p>
          <a:p>
            <a:pPr lvl="1"/>
            <a:r>
              <a:rPr lang="en-US" sz="6000" cap="none" dirty="0">
                <a:solidFill>
                  <a:schemeClr val="tx1"/>
                </a:solidFill>
              </a:rPr>
              <a:t>Bill the number of days late (after day 8) from beginning of stay</a:t>
            </a:r>
          </a:p>
          <a:p>
            <a:pPr lvl="1"/>
            <a:r>
              <a:rPr lang="en-US" sz="6000" cap="none" dirty="0">
                <a:solidFill>
                  <a:schemeClr val="tx1"/>
                </a:solidFill>
              </a:rPr>
              <a:t>Example: 5-day MDS ARD is day 11 THEN 1st 3 days of stay will be default </a:t>
            </a:r>
          </a:p>
          <a:p>
            <a:pPr lvl="1"/>
            <a:endParaRPr lang="en-US" sz="6000" cap="none" dirty="0">
              <a:solidFill>
                <a:schemeClr val="tx1"/>
              </a:solidFill>
            </a:endParaRPr>
          </a:p>
          <a:p>
            <a:pPr marL="457200" lvl="1" indent="0">
              <a:buNone/>
            </a:pPr>
            <a:r>
              <a:rPr lang="en-US" sz="6000" cap="none" dirty="0">
                <a:solidFill>
                  <a:schemeClr val="tx1"/>
                </a:solidFill>
              </a:rPr>
              <a:t> reference: MDS RAI manual section 2.12</a:t>
            </a:r>
          </a:p>
        </p:txBody>
      </p:sp>
    </p:spTree>
    <p:extLst>
      <p:ext uri="{BB962C8B-B14F-4D97-AF65-F5344CB8AC3E}">
        <p14:creationId xmlns:p14="http://schemas.microsoft.com/office/powerpoint/2010/main" val="285243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Default Code- ZZZZZ</a:t>
            </a:r>
          </a:p>
        </p:txBody>
      </p:sp>
      <p:sp>
        <p:nvSpPr>
          <p:cNvPr id="3" name="Content Placeholder 2"/>
          <p:cNvSpPr>
            <a:spLocks noGrp="1"/>
          </p:cNvSpPr>
          <p:nvPr>
            <p:ph idx="1"/>
          </p:nvPr>
        </p:nvSpPr>
        <p:spPr>
          <a:xfrm>
            <a:off x="687679" y="1627499"/>
            <a:ext cx="10387913" cy="4187536"/>
          </a:xfrm>
        </p:spPr>
        <p:txBody>
          <a:bodyPr>
            <a:normAutofit fontScale="92500"/>
          </a:bodyPr>
          <a:lstStyle/>
          <a:p>
            <a:r>
              <a:rPr lang="en-US" sz="3300" dirty="0"/>
              <a:t>If no MDS completed and resident no longer on covered stay –can’t be billed to Medicare</a:t>
            </a:r>
          </a:p>
          <a:p>
            <a:pPr marL="0" indent="0">
              <a:buNone/>
            </a:pPr>
            <a:r>
              <a:rPr lang="en-US" sz="3300" dirty="0">
                <a:solidFill>
                  <a:schemeClr val="accent2"/>
                </a:solidFill>
              </a:rPr>
              <a:t>…..</a:t>
            </a:r>
            <a:r>
              <a:rPr lang="en-US" sz="4000" dirty="0">
                <a:solidFill>
                  <a:schemeClr val="accent2"/>
                </a:solidFill>
              </a:rPr>
              <a:t>UNLESS</a:t>
            </a:r>
          </a:p>
          <a:p>
            <a:pPr lvl="1"/>
            <a:r>
              <a:rPr lang="en-US" sz="3400" cap="none" dirty="0">
                <a:solidFill>
                  <a:schemeClr val="tx1"/>
                </a:solidFill>
              </a:rPr>
              <a:t>Resident discharge, transfer or death on or before day 8 </a:t>
            </a:r>
          </a:p>
          <a:p>
            <a:pPr lvl="2"/>
            <a:r>
              <a:rPr lang="en-US" sz="3400" dirty="0"/>
              <a:t>If no MDS but stay less than eight days then default code is billed (bill HIPPS if MDS was completed)</a:t>
            </a:r>
          </a:p>
          <a:p>
            <a:pPr lvl="1"/>
            <a:endParaRPr lang="en-US" sz="3400" cap="none" dirty="0">
              <a:solidFill>
                <a:schemeClr val="tx1"/>
              </a:solidFill>
            </a:endParaRPr>
          </a:p>
          <a:p>
            <a:pPr marL="457200" lvl="1" indent="0">
              <a:buNone/>
            </a:pPr>
            <a:r>
              <a:rPr lang="en-US" sz="3400" cap="none" dirty="0">
                <a:solidFill>
                  <a:schemeClr val="tx1"/>
                </a:solidFill>
              </a:rPr>
              <a:t> Reference: MDS RAI Manual Section 2.12</a:t>
            </a:r>
          </a:p>
        </p:txBody>
      </p:sp>
    </p:spTree>
    <p:extLst>
      <p:ext uri="{BB962C8B-B14F-4D97-AF65-F5344CB8AC3E}">
        <p14:creationId xmlns:p14="http://schemas.microsoft.com/office/powerpoint/2010/main" val="252417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8086" y="1628507"/>
            <a:ext cx="443653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t>Key Tips for Completing a Few of the MDS Sections</a:t>
            </a:r>
            <a:endParaRPr kumimoji="0" lang="en-US" sz="2000" b="1" i="0" u="none" strike="noStrike" kern="1200" cap="none" spc="0" normalizeH="0" baseline="0" noProof="0" dirty="0">
              <a:ln>
                <a:noFill/>
              </a:ln>
              <a:solidFill>
                <a:srgbClr val="004851"/>
              </a:solidFill>
              <a:effectLst/>
              <a:uLnTx/>
              <a:uFillTx/>
              <a:latin typeface="Calibri Light" panose="020F0302020204030204"/>
              <a:ea typeface="+mn-ea"/>
              <a:cs typeface="+mn-cs"/>
            </a:endParaRPr>
          </a:p>
        </p:txBody>
      </p:sp>
      <p:sp>
        <p:nvSpPr>
          <p:cNvPr id="6" name="Rectangle 5">
            <a:extLst>
              <a:ext uri="{FF2B5EF4-FFF2-40B4-BE49-F238E27FC236}">
                <a16:creationId xmlns:a16="http://schemas.microsoft.com/office/drawing/2014/main" id="{6728BDA6-1AA8-4721-8A64-497186636759}"/>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A7B1850-3CBF-4256-8B91-73C5FE532A21}"/>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3">
            <a:extLst>
              <a:ext uri="{FF2B5EF4-FFF2-40B4-BE49-F238E27FC236}">
                <a16:creationId xmlns:a16="http://schemas.microsoft.com/office/drawing/2014/main" id="{71C3629A-3773-4BE8-BA06-D93D4DF801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636885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69" y="80518"/>
            <a:ext cx="10515600" cy="1325563"/>
          </a:xfrm>
        </p:spPr>
        <p:txBody>
          <a:bodyPr>
            <a:noAutofit/>
          </a:bodyPr>
          <a:lstStyle/>
          <a:p>
            <a:r>
              <a:rPr lang="en-US" dirty="0"/>
              <a:t>PDPM-Functional Coding- GG</a:t>
            </a:r>
          </a:p>
        </p:txBody>
      </p:sp>
      <p:sp>
        <p:nvSpPr>
          <p:cNvPr id="3" name="Content Placeholder 2"/>
          <p:cNvSpPr>
            <a:spLocks noGrp="1"/>
          </p:cNvSpPr>
          <p:nvPr>
            <p:ph idx="1"/>
          </p:nvPr>
        </p:nvSpPr>
        <p:spPr>
          <a:xfrm>
            <a:off x="723900" y="1536700"/>
            <a:ext cx="10087535" cy="4578000"/>
          </a:xfrm>
        </p:spPr>
        <p:txBody>
          <a:bodyPr>
            <a:noAutofit/>
          </a:bodyPr>
          <a:lstStyle/>
          <a:p>
            <a:pPr marL="0" indent="0">
              <a:buNone/>
            </a:pPr>
            <a:r>
              <a:rPr lang="en-US" sz="3200" dirty="0"/>
              <a:t>MDS Section GG</a:t>
            </a:r>
          </a:p>
          <a:p>
            <a:pPr lvl="1">
              <a:buFont typeface="Arial" panose="020B0604020202020204" pitchFamily="34" charset="0"/>
              <a:buChar char="•"/>
            </a:pPr>
            <a:r>
              <a:rPr lang="en-US" sz="3200" cap="none" dirty="0">
                <a:solidFill>
                  <a:schemeClr val="tx1"/>
                </a:solidFill>
              </a:rPr>
              <a:t>Used for components: PT/OT uses 10 items; nursing- uses 7</a:t>
            </a:r>
          </a:p>
          <a:p>
            <a:pPr lvl="1">
              <a:buFont typeface="Arial" panose="020B0604020202020204" pitchFamily="34" charset="0"/>
              <a:buChar char="•"/>
            </a:pPr>
            <a:r>
              <a:rPr lang="en-US" sz="3200" cap="none" dirty="0">
                <a:solidFill>
                  <a:schemeClr val="tx1"/>
                </a:solidFill>
              </a:rPr>
              <a:t>“Usual” functional abilities performance (day 1-3 post SNF admission and day 1-3 prior to planned discharge</a:t>
            </a:r>
          </a:p>
          <a:p>
            <a:pPr lvl="1">
              <a:buFont typeface="Arial" panose="020B0604020202020204" pitchFamily="34" charset="0"/>
              <a:buChar char="•"/>
            </a:pPr>
            <a:r>
              <a:rPr lang="en-US" sz="3200" cap="none" dirty="0">
                <a:solidFill>
                  <a:schemeClr val="tx1"/>
                </a:solidFill>
              </a:rPr>
              <a:t>Review of process for collecting and analyzing data (IDT)</a:t>
            </a:r>
          </a:p>
          <a:p>
            <a:pPr lvl="1">
              <a:buFont typeface="Arial" panose="020B0604020202020204" pitchFamily="34" charset="0"/>
              <a:buChar char="•"/>
            </a:pPr>
            <a:r>
              <a:rPr lang="en-US" sz="3200" cap="none" dirty="0">
                <a:solidFill>
                  <a:schemeClr val="tx1"/>
                </a:solidFill>
              </a:rPr>
              <a:t>Per RAI Manual must be documented in the medical record</a:t>
            </a:r>
          </a:p>
          <a:p>
            <a:pPr marL="0" indent="0">
              <a:buNone/>
            </a:pPr>
            <a:r>
              <a:rPr lang="en-US" sz="2400" dirty="0"/>
              <a:t>	</a:t>
            </a:r>
            <a:endParaRPr lang="en-US" sz="2400" i="1" dirty="0"/>
          </a:p>
        </p:txBody>
      </p:sp>
    </p:spTree>
    <p:extLst>
      <p:ext uri="{BB962C8B-B14F-4D97-AF65-F5344CB8AC3E}">
        <p14:creationId xmlns:p14="http://schemas.microsoft.com/office/powerpoint/2010/main" val="4268234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Coding</a:t>
            </a:r>
          </a:p>
        </p:txBody>
      </p:sp>
      <p:sp>
        <p:nvSpPr>
          <p:cNvPr id="3" name="Content Placeholder 2"/>
          <p:cNvSpPr>
            <a:spLocks noGrp="1"/>
          </p:cNvSpPr>
          <p:nvPr>
            <p:ph idx="1"/>
          </p:nvPr>
        </p:nvSpPr>
        <p:spPr/>
        <p:txBody>
          <a:bodyPr>
            <a:normAutofit/>
          </a:bodyPr>
          <a:lstStyle/>
          <a:p>
            <a:r>
              <a:rPr lang="en-US" sz="4200" dirty="0"/>
              <a:t>All HIPPS components have some items that are impacted by diagnoses</a:t>
            </a:r>
          </a:p>
          <a:p>
            <a:pPr marL="0" indent="0">
              <a:buNone/>
            </a:pPr>
            <a:endParaRPr lang="en-US" sz="4200" dirty="0"/>
          </a:p>
          <a:p>
            <a:r>
              <a:rPr lang="en-US" sz="4200" dirty="0"/>
              <a:t>Must be documented by physician in last 60 days AND must be </a:t>
            </a:r>
            <a:r>
              <a:rPr lang="en-US" sz="4200" b="1" i="1" u="sng" dirty="0">
                <a:solidFill>
                  <a:schemeClr val="accent2"/>
                </a:solidFill>
              </a:rPr>
              <a:t>active</a:t>
            </a:r>
            <a:r>
              <a:rPr lang="en-US" sz="4200" b="1" i="1" dirty="0"/>
              <a:t> </a:t>
            </a:r>
            <a:r>
              <a:rPr lang="en-US" sz="4200" dirty="0"/>
              <a:t>during MDS look-back</a:t>
            </a:r>
          </a:p>
          <a:p>
            <a:pPr marL="0" indent="0">
              <a:buNone/>
            </a:pPr>
            <a:endParaRPr lang="en-US" dirty="0"/>
          </a:p>
        </p:txBody>
      </p:sp>
    </p:spTree>
    <p:extLst>
      <p:ext uri="{BB962C8B-B14F-4D97-AF65-F5344CB8AC3E}">
        <p14:creationId xmlns:p14="http://schemas.microsoft.com/office/powerpoint/2010/main" val="157077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81" y="186996"/>
            <a:ext cx="10515600" cy="1325563"/>
          </a:xfrm>
        </p:spPr>
        <p:txBody>
          <a:bodyPr/>
          <a:lstStyle/>
          <a:p>
            <a:r>
              <a:rPr lang="en-US" dirty="0"/>
              <a:t>Parts Of Medicare</a:t>
            </a:r>
          </a:p>
        </p:txBody>
      </p:sp>
      <p:sp>
        <p:nvSpPr>
          <p:cNvPr id="3" name="Content Placeholder 2"/>
          <p:cNvSpPr>
            <a:spLocks noGrp="1"/>
          </p:cNvSpPr>
          <p:nvPr>
            <p:ph idx="1"/>
          </p:nvPr>
        </p:nvSpPr>
        <p:spPr>
          <a:xfrm>
            <a:off x="627681" y="1682496"/>
            <a:ext cx="11417174" cy="4148288"/>
          </a:xfrm>
        </p:spPr>
        <p:txBody>
          <a:bodyPr>
            <a:normAutofit/>
          </a:bodyPr>
          <a:lstStyle/>
          <a:p>
            <a:pPr marL="228600" lvl="4">
              <a:lnSpc>
                <a:spcPct val="80000"/>
              </a:lnSpc>
              <a:spcBef>
                <a:spcPts val="1000"/>
              </a:spcBef>
            </a:pPr>
            <a:r>
              <a:rPr lang="en-US" sz="3000" dirty="0">
                <a:latin typeface="+mn-lt"/>
              </a:rPr>
              <a:t>Different Parts of Medicare:</a:t>
            </a:r>
          </a:p>
          <a:p>
            <a:pPr marL="685800" lvl="5">
              <a:lnSpc>
                <a:spcPct val="80000"/>
              </a:lnSpc>
              <a:spcBef>
                <a:spcPts val="1000"/>
              </a:spcBef>
            </a:pPr>
            <a:r>
              <a:rPr lang="en-US" sz="3200" dirty="0">
                <a:latin typeface="+mn-lt"/>
              </a:rPr>
              <a:t>A: Hospital, SNF, home health care, hospice care</a:t>
            </a:r>
          </a:p>
          <a:p>
            <a:pPr marL="685800" lvl="5">
              <a:lnSpc>
                <a:spcPct val="80000"/>
              </a:lnSpc>
              <a:spcBef>
                <a:spcPts val="1000"/>
              </a:spcBef>
            </a:pPr>
            <a:r>
              <a:rPr lang="en-US" sz="3200" dirty="0">
                <a:latin typeface="+mn-lt"/>
              </a:rPr>
              <a:t>B: Doctor &amp; other health care services, Outpatient care, Test/labs, DME, many preventative services</a:t>
            </a:r>
          </a:p>
          <a:p>
            <a:pPr marL="685800" lvl="5">
              <a:lnSpc>
                <a:spcPct val="80000"/>
              </a:lnSpc>
              <a:spcBef>
                <a:spcPts val="1000"/>
              </a:spcBef>
            </a:pPr>
            <a:r>
              <a:rPr lang="en-US" sz="3200" dirty="0">
                <a:latin typeface="+mn-lt"/>
              </a:rPr>
              <a:t>C: Medicare Advantage Plan; Covers Part A, Part B</a:t>
            </a:r>
          </a:p>
          <a:p>
            <a:pPr marL="685800" lvl="5">
              <a:lnSpc>
                <a:spcPct val="80000"/>
              </a:lnSpc>
              <a:spcBef>
                <a:spcPts val="1000"/>
              </a:spcBef>
            </a:pPr>
            <a:r>
              <a:rPr lang="en-US" sz="3200" dirty="0">
                <a:latin typeface="+mn-lt"/>
              </a:rPr>
              <a:t>D: Prescription Drug Benefit</a:t>
            </a:r>
          </a:p>
          <a:p>
            <a:pPr marL="685800" lvl="5">
              <a:lnSpc>
                <a:spcPct val="80000"/>
              </a:lnSpc>
              <a:spcBef>
                <a:spcPts val="1000"/>
              </a:spcBef>
            </a:pPr>
            <a:r>
              <a:rPr lang="en-US" sz="3200" dirty="0">
                <a:latin typeface="+mn-lt"/>
              </a:rPr>
              <a:t>Medigap: Supplemental plans available for items not covered</a:t>
            </a:r>
          </a:p>
        </p:txBody>
      </p:sp>
    </p:spTree>
    <p:extLst>
      <p:ext uri="{BB962C8B-B14F-4D97-AF65-F5344CB8AC3E}">
        <p14:creationId xmlns:p14="http://schemas.microsoft.com/office/powerpoint/2010/main" val="244077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Coding</a:t>
            </a:r>
          </a:p>
        </p:txBody>
      </p:sp>
      <p:sp>
        <p:nvSpPr>
          <p:cNvPr id="3" name="Content Placeholder 2"/>
          <p:cNvSpPr>
            <a:spLocks noGrp="1"/>
          </p:cNvSpPr>
          <p:nvPr>
            <p:ph idx="1"/>
          </p:nvPr>
        </p:nvSpPr>
        <p:spPr>
          <a:xfrm>
            <a:off x="627681" y="1539029"/>
            <a:ext cx="10872059" cy="4231865"/>
          </a:xfrm>
        </p:spPr>
        <p:txBody>
          <a:bodyPr>
            <a:normAutofit fontScale="55000" lnSpcReduction="20000"/>
          </a:bodyPr>
          <a:lstStyle/>
          <a:p>
            <a:endParaRPr lang="en-US" dirty="0"/>
          </a:p>
          <a:p>
            <a:r>
              <a:rPr lang="en-US" sz="5800" dirty="0"/>
              <a:t>Important to work with providers to ensure there is documentation supporting Master Diagnosis list</a:t>
            </a:r>
          </a:p>
          <a:p>
            <a:r>
              <a:rPr lang="en-US" sz="5800" dirty="0"/>
              <a:t>Query providers as appropriate</a:t>
            </a:r>
          </a:p>
          <a:p>
            <a:r>
              <a:rPr lang="en-US" sz="5800" dirty="0"/>
              <a:t>Ensure process for frequent (at least quarterly) dx list reconciliation</a:t>
            </a:r>
          </a:p>
          <a:p>
            <a:r>
              <a:rPr lang="en-US" sz="5800" dirty="0"/>
              <a:t>Some EMR diagnosis list shows diagnosis codes that trigger one of the HIPPS components </a:t>
            </a:r>
          </a:p>
          <a:p>
            <a:pPr lvl="1"/>
            <a:r>
              <a:rPr lang="en-US" sz="5800" cap="none" dirty="0">
                <a:solidFill>
                  <a:schemeClr val="tx1"/>
                </a:solidFill>
              </a:rPr>
              <a:t>Recommend those (active) codes included on the claim since they impact reimbursement</a:t>
            </a:r>
          </a:p>
          <a:p>
            <a:pPr marL="0" indent="0">
              <a:buNone/>
            </a:pPr>
            <a:endParaRPr lang="en-US" dirty="0"/>
          </a:p>
        </p:txBody>
      </p:sp>
    </p:spTree>
    <p:extLst>
      <p:ext uri="{BB962C8B-B14F-4D97-AF65-F5344CB8AC3E}">
        <p14:creationId xmlns:p14="http://schemas.microsoft.com/office/powerpoint/2010/main" val="1328726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14B8-01EC-E299-7D6F-BADE63B6692E}"/>
              </a:ext>
            </a:extLst>
          </p:cNvPr>
          <p:cNvSpPr>
            <a:spLocks noGrp="1"/>
          </p:cNvSpPr>
          <p:nvPr>
            <p:ph type="title"/>
          </p:nvPr>
        </p:nvSpPr>
        <p:spPr>
          <a:xfrm>
            <a:off x="482600" y="517525"/>
            <a:ext cx="10515600" cy="1325563"/>
          </a:xfrm>
        </p:spPr>
        <p:txBody>
          <a:bodyPr>
            <a:normAutofit/>
          </a:bodyPr>
          <a:lstStyle/>
          <a:p>
            <a:r>
              <a:rPr lang="en-US" dirty="0"/>
              <a:t>Interview MDS Sections A, C, D, F, J and Q</a:t>
            </a:r>
          </a:p>
        </p:txBody>
      </p:sp>
      <p:sp>
        <p:nvSpPr>
          <p:cNvPr id="3" name="Content Placeholder 2">
            <a:extLst>
              <a:ext uri="{FF2B5EF4-FFF2-40B4-BE49-F238E27FC236}">
                <a16:creationId xmlns:a16="http://schemas.microsoft.com/office/drawing/2014/main" id="{78FA65D5-882B-95FB-6C73-EE5D10457808}"/>
              </a:ext>
            </a:extLst>
          </p:cNvPr>
          <p:cNvSpPr>
            <a:spLocks noGrp="1"/>
          </p:cNvSpPr>
          <p:nvPr>
            <p:ph idx="1"/>
          </p:nvPr>
        </p:nvSpPr>
        <p:spPr>
          <a:xfrm>
            <a:off x="659970" y="1642864"/>
            <a:ext cx="10872059" cy="4164169"/>
          </a:xfrm>
        </p:spPr>
        <p:txBody>
          <a:bodyPr>
            <a:normAutofit/>
          </a:bodyPr>
          <a:lstStyle/>
          <a:p>
            <a:r>
              <a:rPr lang="en-US" dirty="0"/>
              <a:t>Timely interviews (on or before ARD)</a:t>
            </a:r>
          </a:p>
          <a:p>
            <a:r>
              <a:rPr lang="en-US" dirty="0"/>
              <a:t>Must dash (-) if not, impact to SNF QRP &amp; potentially reimbursement (SNF QRP Threshold Report)</a:t>
            </a:r>
          </a:p>
          <a:p>
            <a:r>
              <a:rPr lang="en-US" dirty="0"/>
              <a:t>Review facility process (paper vs. enter in MDS)</a:t>
            </a:r>
          </a:p>
          <a:p>
            <a:r>
              <a:rPr lang="en-US" dirty="0"/>
              <a:t>Section signatures</a:t>
            </a:r>
          </a:p>
          <a:p>
            <a:r>
              <a:rPr lang="en-US" dirty="0"/>
              <a:t>Section Z signatures (accuracy)</a:t>
            </a:r>
          </a:p>
        </p:txBody>
      </p:sp>
    </p:spTree>
    <p:extLst>
      <p:ext uri="{BB962C8B-B14F-4D97-AF65-F5344CB8AC3E}">
        <p14:creationId xmlns:p14="http://schemas.microsoft.com/office/powerpoint/2010/main" val="290284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643E-B5F5-50A4-5A6D-9843187F98B3}"/>
              </a:ext>
            </a:extLst>
          </p:cNvPr>
          <p:cNvSpPr>
            <a:spLocks noGrp="1"/>
          </p:cNvSpPr>
          <p:nvPr>
            <p:ph type="title"/>
          </p:nvPr>
        </p:nvSpPr>
        <p:spPr>
          <a:xfrm>
            <a:off x="927100" y="657225"/>
            <a:ext cx="10515600" cy="1325563"/>
          </a:xfrm>
        </p:spPr>
        <p:txBody>
          <a:bodyPr>
            <a:noAutofit/>
          </a:bodyPr>
          <a:lstStyle/>
          <a:p>
            <a:r>
              <a:rPr lang="en-US" dirty="0"/>
              <a:t>Malnutrition &amp; Morbid Obesity Opportunity </a:t>
            </a:r>
          </a:p>
        </p:txBody>
      </p:sp>
      <p:sp>
        <p:nvSpPr>
          <p:cNvPr id="3" name="Content Placeholder 2">
            <a:extLst>
              <a:ext uri="{FF2B5EF4-FFF2-40B4-BE49-F238E27FC236}">
                <a16:creationId xmlns:a16="http://schemas.microsoft.com/office/drawing/2014/main" id="{FAFDED5E-FA42-090C-1BCE-DB9962E90965}"/>
              </a:ext>
            </a:extLst>
          </p:cNvPr>
          <p:cNvSpPr>
            <a:spLocks noGrp="1"/>
          </p:cNvSpPr>
          <p:nvPr>
            <p:ph idx="1"/>
          </p:nvPr>
        </p:nvSpPr>
        <p:spPr>
          <a:xfrm>
            <a:off x="927100" y="2346325"/>
            <a:ext cx="10515600" cy="4351338"/>
          </a:xfrm>
        </p:spPr>
        <p:txBody>
          <a:bodyPr/>
          <a:lstStyle/>
          <a:p>
            <a:r>
              <a:rPr lang="en-US" dirty="0"/>
              <a:t>Review/revisit process</a:t>
            </a:r>
          </a:p>
          <a:p>
            <a:r>
              <a:rPr lang="en-US" dirty="0"/>
              <a:t>MNA completion (all adm/readmits) ?</a:t>
            </a:r>
          </a:p>
          <a:p>
            <a:r>
              <a:rPr lang="en-US" dirty="0"/>
              <a:t>Query provider, provider acknowledgement &amp; Care plan </a:t>
            </a:r>
          </a:p>
        </p:txBody>
      </p:sp>
    </p:spTree>
    <p:extLst>
      <p:ext uri="{BB962C8B-B14F-4D97-AF65-F5344CB8AC3E}">
        <p14:creationId xmlns:p14="http://schemas.microsoft.com/office/powerpoint/2010/main" val="2611060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 How Do SNFS Get Paid For Bundled Med A Stay?</a:t>
            </a:r>
          </a:p>
        </p:txBody>
      </p:sp>
      <p:sp>
        <p:nvSpPr>
          <p:cNvPr id="3" name="Content Placeholder 2"/>
          <p:cNvSpPr>
            <a:spLocks noGrp="1"/>
          </p:cNvSpPr>
          <p:nvPr>
            <p:ph idx="1"/>
          </p:nvPr>
        </p:nvSpPr>
        <p:spPr>
          <a:xfrm>
            <a:off x="627681" y="1856620"/>
            <a:ext cx="10872059" cy="3965059"/>
          </a:xfrm>
        </p:spPr>
        <p:txBody>
          <a:bodyPr>
            <a:normAutofit/>
          </a:bodyPr>
          <a:lstStyle/>
          <a:p>
            <a:r>
              <a:rPr lang="en-US" sz="3800" dirty="0"/>
              <a:t>Answer:</a:t>
            </a:r>
          </a:p>
          <a:p>
            <a:pPr lvl="1"/>
            <a:r>
              <a:rPr lang="en-US" sz="3800" cap="none" dirty="0">
                <a:solidFill>
                  <a:schemeClr val="tx1"/>
                </a:solidFill>
              </a:rPr>
              <a:t>After the HIPPS code is determined by the MDS, it must be communicated to the MAC with certain information</a:t>
            </a:r>
          </a:p>
          <a:p>
            <a:pPr lvl="1"/>
            <a:r>
              <a:rPr lang="en-US" sz="3800" cap="none" dirty="0">
                <a:solidFill>
                  <a:schemeClr val="tx1"/>
                </a:solidFill>
              </a:rPr>
              <a:t>CMS requests an electronic claim form UB04 CMS-1450</a:t>
            </a:r>
          </a:p>
          <a:p>
            <a:pPr marL="0" indent="0">
              <a:buNone/>
            </a:pPr>
            <a:endParaRPr lang="en-US" dirty="0"/>
          </a:p>
        </p:txBody>
      </p:sp>
    </p:spTree>
    <p:extLst>
      <p:ext uri="{BB962C8B-B14F-4D97-AF65-F5344CB8AC3E}">
        <p14:creationId xmlns:p14="http://schemas.microsoft.com/office/powerpoint/2010/main" val="3856543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9932" y="2664826"/>
            <a:ext cx="4436533" cy="861774"/>
          </a:xfrm>
          <a:prstGeom prst="rect">
            <a:avLst/>
          </a:prstGeom>
          <a:noFill/>
        </p:spPr>
        <p:txBody>
          <a:bodyPr wrap="square" rtlCol="0">
            <a:spAutoFit/>
          </a:bodyPr>
          <a:lstStyle/>
          <a:p>
            <a:r>
              <a:rPr lang="en-US" sz="5000" b="1" dirty="0">
                <a:latin typeface="+mj-lt"/>
                <a:ea typeface="+mj-ea"/>
                <a:cs typeface="+mj-cs"/>
              </a:rPr>
              <a:t>Billing </a:t>
            </a:r>
          </a:p>
        </p:txBody>
      </p:sp>
      <p:sp>
        <p:nvSpPr>
          <p:cNvPr id="6" name="Rectangle 5">
            <a:extLst>
              <a:ext uri="{FF2B5EF4-FFF2-40B4-BE49-F238E27FC236}">
                <a16:creationId xmlns:a16="http://schemas.microsoft.com/office/drawing/2014/main" id="{A893FC97-9C2D-467E-97EF-3F24AE3349DE}"/>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16F124-D4E3-4047-A95B-F38A0D7CB090}"/>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a:extLst>
              <a:ext uri="{FF2B5EF4-FFF2-40B4-BE49-F238E27FC236}">
                <a16:creationId xmlns:a16="http://schemas.microsoft.com/office/drawing/2014/main" id="{4BB67B7E-A9D3-491E-931E-148C204394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148801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Requirements</a:t>
            </a:r>
          </a:p>
        </p:txBody>
      </p:sp>
      <p:sp>
        <p:nvSpPr>
          <p:cNvPr id="3" name="Content Placeholder 2"/>
          <p:cNvSpPr>
            <a:spLocks noGrp="1"/>
          </p:cNvSpPr>
          <p:nvPr>
            <p:ph idx="1"/>
          </p:nvPr>
        </p:nvSpPr>
        <p:spPr>
          <a:xfrm>
            <a:off x="420597" y="1549597"/>
            <a:ext cx="10872059" cy="4529253"/>
          </a:xfrm>
        </p:spPr>
        <p:txBody>
          <a:bodyPr>
            <a:normAutofit fontScale="77500" lnSpcReduction="20000"/>
          </a:bodyPr>
          <a:lstStyle/>
          <a:p>
            <a:r>
              <a:rPr lang="en-US" sz="3900" dirty="0"/>
              <a:t>Beneficiary assignment of benefits and release of records should be on record – admission process</a:t>
            </a:r>
          </a:p>
          <a:p>
            <a:r>
              <a:rPr lang="en-US" sz="3900" dirty="0"/>
              <a:t>UB-04 (CMS 1450)</a:t>
            </a:r>
          </a:p>
          <a:p>
            <a:pPr lvl="1"/>
            <a:r>
              <a:rPr lang="en-US" sz="3900" cap="none" dirty="0">
                <a:solidFill>
                  <a:schemeClr val="tx1"/>
                </a:solidFill>
              </a:rPr>
              <a:t>CMS 100-04 claims processing manual chpt1 section 50.1.2</a:t>
            </a:r>
          </a:p>
          <a:p>
            <a:r>
              <a:rPr lang="en-US" sz="3900" dirty="0"/>
              <a:t>Monthly claims submitted </a:t>
            </a:r>
            <a:r>
              <a:rPr lang="en-US" sz="3900" i="1" dirty="0"/>
              <a:t>sequentially</a:t>
            </a:r>
          </a:p>
          <a:p>
            <a:pPr lvl="1"/>
            <a:r>
              <a:rPr lang="en-US" sz="3900" cap="none" dirty="0">
                <a:solidFill>
                  <a:schemeClr val="tx1"/>
                </a:solidFill>
              </a:rPr>
              <a:t>Claim must be processed prior to next submission</a:t>
            </a:r>
          </a:p>
          <a:p>
            <a:r>
              <a:rPr lang="en-US" sz="3900" dirty="0"/>
              <a:t>Covered services listed on Med A claim</a:t>
            </a:r>
          </a:p>
          <a:p>
            <a:r>
              <a:rPr lang="en-US" sz="3900" dirty="0"/>
              <a:t>Claims for services furnished must be filed within </a:t>
            </a:r>
            <a:r>
              <a:rPr lang="en-US" sz="3900" b="1" i="1" dirty="0"/>
              <a:t>one</a:t>
            </a:r>
            <a:r>
              <a:rPr lang="en-US" sz="3900" dirty="0"/>
              <a:t> calendar year after the date of service (through date) on claim.</a:t>
            </a:r>
          </a:p>
          <a:p>
            <a:r>
              <a:rPr lang="en-US" sz="3900" dirty="0"/>
              <a:t>Consider MDS completion requirements in scheduling Triple-Check process/meeting </a:t>
            </a:r>
          </a:p>
          <a:p>
            <a:pPr marL="0" indent="0">
              <a:buNone/>
            </a:pPr>
            <a:endParaRPr lang="en-US" dirty="0"/>
          </a:p>
        </p:txBody>
      </p:sp>
    </p:spTree>
    <p:extLst>
      <p:ext uri="{BB962C8B-B14F-4D97-AF65-F5344CB8AC3E}">
        <p14:creationId xmlns:p14="http://schemas.microsoft.com/office/powerpoint/2010/main" val="81813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Billable Days</a:t>
            </a:r>
          </a:p>
        </p:txBody>
      </p:sp>
      <p:sp>
        <p:nvSpPr>
          <p:cNvPr id="3" name="Content Placeholder 2"/>
          <p:cNvSpPr>
            <a:spLocks noGrp="1"/>
          </p:cNvSpPr>
          <p:nvPr>
            <p:ph idx="1"/>
          </p:nvPr>
        </p:nvSpPr>
        <p:spPr/>
        <p:txBody>
          <a:bodyPr>
            <a:normAutofit/>
          </a:bodyPr>
          <a:lstStyle/>
          <a:p>
            <a:r>
              <a:rPr lang="en-US" dirty="0"/>
              <a:t>Date of Admission – Any services on or after this date are included in the PPS rate (unless excluded under consolidated billing); Day of Admission is a Medicare Utilization date</a:t>
            </a:r>
          </a:p>
          <a:p>
            <a:pPr>
              <a:spcBef>
                <a:spcPts val="600"/>
              </a:spcBef>
            </a:pPr>
            <a:r>
              <a:rPr lang="en-US" dirty="0"/>
              <a:t>Generally the day of discharge, death or a day on which a patient begins a LOA, is not counted as a</a:t>
            </a:r>
          </a:p>
          <a:p>
            <a:pPr marL="0" indent="0">
              <a:spcBef>
                <a:spcPts val="600"/>
              </a:spcBef>
              <a:buNone/>
            </a:pPr>
            <a:r>
              <a:rPr lang="en-US" dirty="0"/>
              <a:t>  utilization day</a:t>
            </a:r>
          </a:p>
        </p:txBody>
      </p:sp>
    </p:spTree>
    <p:extLst>
      <p:ext uri="{BB962C8B-B14F-4D97-AF65-F5344CB8AC3E}">
        <p14:creationId xmlns:p14="http://schemas.microsoft.com/office/powerpoint/2010/main" val="3575635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Midnight Rule</a:t>
            </a:r>
          </a:p>
        </p:txBody>
      </p:sp>
      <p:sp>
        <p:nvSpPr>
          <p:cNvPr id="3" name="Content Placeholder 2"/>
          <p:cNvSpPr>
            <a:spLocks noGrp="1"/>
          </p:cNvSpPr>
          <p:nvPr>
            <p:ph idx="1"/>
          </p:nvPr>
        </p:nvSpPr>
        <p:spPr>
          <a:xfrm>
            <a:off x="838200" y="1862207"/>
            <a:ext cx="10515600" cy="4351338"/>
          </a:xfrm>
        </p:spPr>
        <p:txBody>
          <a:bodyPr>
            <a:normAutofit/>
          </a:bodyPr>
          <a:lstStyle/>
          <a:p>
            <a:r>
              <a:rPr lang="en-US" sz="3500" dirty="0"/>
              <a:t>Midnight Rule (Billing Rule)</a:t>
            </a:r>
          </a:p>
          <a:p>
            <a:pPr lvl="1"/>
            <a:r>
              <a:rPr lang="en-US" sz="3500" cap="none" dirty="0">
                <a:solidFill>
                  <a:schemeClr val="tx1"/>
                </a:solidFill>
              </a:rPr>
              <a:t>A utilization day can not be </a:t>
            </a:r>
            <a:r>
              <a:rPr lang="en-US" sz="3500" i="1" cap="none" dirty="0">
                <a:solidFill>
                  <a:schemeClr val="tx1"/>
                </a:solidFill>
              </a:rPr>
              <a:t>charged</a:t>
            </a:r>
            <a:r>
              <a:rPr lang="en-US" sz="3500" cap="none" dirty="0">
                <a:solidFill>
                  <a:schemeClr val="tx1"/>
                </a:solidFill>
              </a:rPr>
              <a:t> if the resident is out of the building at midnight</a:t>
            </a:r>
          </a:p>
          <a:p>
            <a:pPr lvl="1"/>
            <a:r>
              <a:rPr lang="en-US" sz="3500" cap="none" dirty="0">
                <a:solidFill>
                  <a:schemeClr val="tx1"/>
                </a:solidFill>
              </a:rPr>
              <a:t>Review facility practice to ensure timely discharges are recorded and communicated</a:t>
            </a:r>
          </a:p>
          <a:p>
            <a:pPr lvl="1"/>
            <a:endParaRPr lang="en-US" sz="3500" dirty="0"/>
          </a:p>
        </p:txBody>
      </p:sp>
    </p:spTree>
    <p:extLst>
      <p:ext uri="{BB962C8B-B14F-4D97-AF65-F5344CB8AC3E}">
        <p14:creationId xmlns:p14="http://schemas.microsoft.com/office/powerpoint/2010/main" val="3252682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197D-7FE5-8A1E-E3A1-50E0FADE4D52}"/>
              </a:ext>
            </a:extLst>
          </p:cNvPr>
          <p:cNvSpPr>
            <a:spLocks noGrp="1"/>
          </p:cNvSpPr>
          <p:nvPr>
            <p:ph type="title"/>
          </p:nvPr>
        </p:nvSpPr>
        <p:spPr/>
        <p:txBody>
          <a:bodyPr>
            <a:normAutofit fontScale="90000"/>
          </a:bodyPr>
          <a:lstStyle/>
          <a:p>
            <a:r>
              <a:rPr lang="en-US" dirty="0"/>
              <a:t>Assessing Continued Skilled Need - Utilization Review </a:t>
            </a:r>
          </a:p>
        </p:txBody>
      </p:sp>
      <p:sp>
        <p:nvSpPr>
          <p:cNvPr id="3" name="Content Placeholder 2">
            <a:extLst>
              <a:ext uri="{FF2B5EF4-FFF2-40B4-BE49-F238E27FC236}">
                <a16:creationId xmlns:a16="http://schemas.microsoft.com/office/drawing/2014/main" id="{4AD285C2-9014-56C0-15D3-9E933F51BEAA}"/>
              </a:ext>
            </a:extLst>
          </p:cNvPr>
          <p:cNvSpPr>
            <a:spLocks noGrp="1"/>
          </p:cNvSpPr>
          <p:nvPr>
            <p:ph idx="1"/>
          </p:nvPr>
        </p:nvSpPr>
        <p:spPr>
          <a:xfrm>
            <a:off x="838200" y="2141537"/>
            <a:ext cx="10515600" cy="4351338"/>
          </a:xfrm>
        </p:spPr>
        <p:txBody>
          <a:bodyPr>
            <a:normAutofit/>
          </a:bodyPr>
          <a:lstStyle/>
          <a:p>
            <a:r>
              <a:rPr lang="en-US" dirty="0"/>
              <a:t>Weekly Medicare meetings – assessing for continued skilled needs and discharge planning</a:t>
            </a:r>
          </a:p>
          <a:p>
            <a:endParaRPr lang="en-US" dirty="0"/>
          </a:p>
          <a:p>
            <a:r>
              <a:rPr lang="en-US" dirty="0"/>
              <a:t>Managing discharge expectations </a:t>
            </a:r>
          </a:p>
          <a:p>
            <a:endParaRPr lang="en-US" dirty="0"/>
          </a:p>
          <a:p>
            <a:pPr marL="0" indent="0">
              <a:buNone/>
            </a:pPr>
            <a:endParaRPr lang="en-US" sz="2400" dirty="0"/>
          </a:p>
          <a:p>
            <a:pPr marL="0" indent="0">
              <a:buNone/>
            </a:pPr>
            <a:r>
              <a:rPr lang="en-US" sz="2400" i="1" dirty="0"/>
              <a:t>Skilled Need determinations Chapter 8 Medicare Benefit Policy Manual</a:t>
            </a:r>
          </a:p>
        </p:txBody>
      </p:sp>
    </p:spTree>
    <p:extLst>
      <p:ext uri="{BB962C8B-B14F-4D97-AF65-F5344CB8AC3E}">
        <p14:creationId xmlns:p14="http://schemas.microsoft.com/office/powerpoint/2010/main" val="2714358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96706" y="2359121"/>
            <a:ext cx="4436533" cy="1477328"/>
          </a:xfrm>
          <a:prstGeom prst="rect">
            <a:avLst/>
          </a:prstGeom>
          <a:noFill/>
        </p:spPr>
        <p:txBody>
          <a:bodyPr wrap="square" rtlCol="0">
            <a:spAutoFit/>
          </a:bodyPr>
          <a:lstStyle/>
          <a:p>
            <a:r>
              <a:rPr lang="en-US" sz="4500" b="1" dirty="0">
                <a:latin typeface="+mj-lt"/>
                <a:ea typeface="+mj-ea"/>
                <a:cs typeface="+mj-cs"/>
              </a:rPr>
              <a:t>Beneficiary Notices </a:t>
            </a:r>
          </a:p>
        </p:txBody>
      </p:sp>
      <p:sp>
        <p:nvSpPr>
          <p:cNvPr id="6" name="Rectangle 5">
            <a:extLst>
              <a:ext uri="{FF2B5EF4-FFF2-40B4-BE49-F238E27FC236}">
                <a16:creationId xmlns:a16="http://schemas.microsoft.com/office/drawing/2014/main" id="{F059B715-F123-45D0-96CB-F5B70836E550}"/>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B619D16-473A-48E6-B672-F6A951B084F3}"/>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a:extLst>
              <a:ext uri="{FF2B5EF4-FFF2-40B4-BE49-F238E27FC236}">
                <a16:creationId xmlns:a16="http://schemas.microsoft.com/office/drawing/2014/main" id="{D05DE69F-061C-4F98-86E9-EC9CE3CCC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192781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9897" y="2182859"/>
            <a:ext cx="443653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4851"/>
                </a:solidFill>
                <a:effectLst/>
                <a:uLnTx/>
                <a:uFillTx/>
                <a:latin typeface="Calibri" panose="020F0502020204030204"/>
                <a:ea typeface="+mn-ea"/>
                <a:cs typeface="+mn-cs"/>
              </a:rPr>
              <a:t>Medicare A</a:t>
            </a:r>
            <a:endParaRPr kumimoji="0" lang="en-US" sz="5000" b="0" i="0" u="none" strike="noStrike" kern="1200" cap="none" spc="0" normalizeH="0" baseline="0" noProof="0" dirty="0">
              <a:ln>
                <a:noFill/>
              </a:ln>
              <a:solidFill>
                <a:srgbClr val="002060"/>
              </a:solidFill>
              <a:effectLst/>
              <a:uLnTx/>
              <a:uFillTx/>
              <a:latin typeface="F"/>
              <a:ea typeface="+mn-ea"/>
              <a:cs typeface="+mn-cs"/>
            </a:endParaRPr>
          </a:p>
        </p:txBody>
      </p:sp>
      <p:sp>
        <p:nvSpPr>
          <p:cNvPr id="6" name="Rectangle 5">
            <a:extLst>
              <a:ext uri="{FF2B5EF4-FFF2-40B4-BE49-F238E27FC236}">
                <a16:creationId xmlns:a16="http://schemas.microsoft.com/office/drawing/2014/main" id="{A8607778-C6E9-4AFD-8B10-474B25D20088}"/>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184306-661D-4899-8819-73B206D9B038}"/>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3">
            <a:extLst>
              <a:ext uri="{FF2B5EF4-FFF2-40B4-BE49-F238E27FC236}">
                <a16:creationId xmlns:a16="http://schemas.microsoft.com/office/drawing/2014/main" id="{C4E3533F-BFD4-43E3-88CF-4FD2E2E81E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2755582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741" y="591127"/>
            <a:ext cx="9357994" cy="1447800"/>
          </a:xfrm>
        </p:spPr>
        <p:txBody>
          <a:bodyPr>
            <a:noAutofit/>
          </a:bodyPr>
          <a:lstStyle/>
          <a:p>
            <a:r>
              <a:rPr lang="en-US" dirty="0"/>
              <a:t>www.CMS.gov/bni</a:t>
            </a:r>
            <a:br>
              <a:rPr lang="en-US" dirty="0"/>
            </a:br>
            <a:endParaRPr lang="en-US" dirty="0"/>
          </a:p>
        </p:txBody>
      </p:sp>
      <p:sp>
        <p:nvSpPr>
          <p:cNvPr id="3" name="Slide Number Placeholder 2"/>
          <p:cNvSpPr>
            <a:spLocks noGrp="1"/>
          </p:cNvSpPr>
          <p:nvPr>
            <p:ph type="sldNum" sz="quarter" idx="12"/>
          </p:nvPr>
        </p:nvSpPr>
        <p:spPr/>
        <p:txBody>
          <a:bodyPr/>
          <a:lstStyle/>
          <a:p>
            <a:fld id="{A6202939-BFDD-442E-A53C-55179E409884}" type="slidenum">
              <a:rPr lang="en-US" smtClean="0"/>
              <a:t>50</a:t>
            </a:fld>
            <a:endParaRPr lang="en-US" dirty="0"/>
          </a:p>
        </p:txBody>
      </p:sp>
      <p:sp>
        <p:nvSpPr>
          <p:cNvPr id="4" name="TextBox 3"/>
          <p:cNvSpPr txBox="1"/>
          <p:nvPr/>
        </p:nvSpPr>
        <p:spPr>
          <a:xfrm>
            <a:off x="982512" y="1885180"/>
            <a:ext cx="9157223" cy="3087640"/>
          </a:xfrm>
          <a:prstGeom prst="rect">
            <a:avLst/>
          </a:prstGeom>
          <a:noFill/>
        </p:spPr>
        <p:txBody>
          <a:bodyPr wrap="square" rtlCol="0">
            <a:spAutoFit/>
          </a:bodyPr>
          <a:lstStyle/>
          <a:p>
            <a:pPr marL="228600" indent="-228600">
              <a:lnSpc>
                <a:spcPct val="70000"/>
              </a:lnSpc>
              <a:spcBef>
                <a:spcPts val="1000"/>
              </a:spcBef>
              <a:buClr>
                <a:schemeClr val="accent1"/>
              </a:buClr>
              <a:buFont typeface="Arial" panose="020B0604020202020204" pitchFamily="34" charset="0"/>
              <a:buChar char="•"/>
            </a:pPr>
            <a:r>
              <a:rPr lang="en-US" sz="3800" dirty="0"/>
              <a:t>Some notices available in LARGE PRINT and Spanish</a:t>
            </a:r>
          </a:p>
          <a:p>
            <a:pPr marL="228600" indent="-228600">
              <a:lnSpc>
                <a:spcPct val="70000"/>
              </a:lnSpc>
              <a:spcBef>
                <a:spcPts val="1000"/>
              </a:spcBef>
              <a:buClr>
                <a:schemeClr val="accent1"/>
              </a:buClr>
              <a:buFont typeface="Arial" panose="020B0604020202020204" pitchFamily="34" charset="0"/>
              <a:buChar char="•"/>
            </a:pPr>
            <a:endParaRPr lang="en-US" sz="3800" dirty="0"/>
          </a:p>
          <a:p>
            <a:pPr marL="228600" indent="-228600">
              <a:lnSpc>
                <a:spcPct val="70000"/>
              </a:lnSpc>
              <a:spcBef>
                <a:spcPts val="1000"/>
              </a:spcBef>
              <a:buClr>
                <a:schemeClr val="accent1"/>
              </a:buClr>
              <a:buFont typeface="Arial" panose="020B0604020202020204" pitchFamily="34" charset="0"/>
              <a:buChar char="•"/>
            </a:pPr>
            <a:r>
              <a:rPr lang="en-US" sz="3800" dirty="0"/>
              <a:t>CMS Manual links (above)</a:t>
            </a:r>
          </a:p>
          <a:p>
            <a:pPr marL="228600" indent="-228600">
              <a:lnSpc>
                <a:spcPct val="70000"/>
              </a:lnSpc>
              <a:spcBef>
                <a:spcPts val="1000"/>
              </a:spcBef>
              <a:buClr>
                <a:schemeClr val="accent1"/>
              </a:buClr>
              <a:buFont typeface="Arial" panose="020B0604020202020204" pitchFamily="34" charset="0"/>
              <a:buChar char="•"/>
            </a:pPr>
            <a:endParaRPr lang="en-US" sz="3800" dirty="0"/>
          </a:p>
          <a:p>
            <a:pPr marL="228600" indent="-228600">
              <a:lnSpc>
                <a:spcPct val="70000"/>
              </a:lnSpc>
              <a:spcBef>
                <a:spcPts val="1000"/>
              </a:spcBef>
              <a:buClr>
                <a:schemeClr val="accent1"/>
              </a:buClr>
              <a:buFont typeface="Arial" panose="020B0604020202020204" pitchFamily="34" charset="0"/>
              <a:buChar char="•"/>
            </a:pPr>
            <a:r>
              <a:rPr lang="en-US" sz="3800" dirty="0"/>
              <a:t>CMS contact : BNImailbox@cms.hhs.gov</a:t>
            </a:r>
          </a:p>
        </p:txBody>
      </p:sp>
    </p:spTree>
    <p:extLst>
      <p:ext uri="{BB962C8B-B14F-4D97-AF65-F5344CB8AC3E}">
        <p14:creationId xmlns:p14="http://schemas.microsoft.com/office/powerpoint/2010/main" val="437568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E8A-F675-4994-95E3-127D837CBDCA}"/>
              </a:ext>
            </a:extLst>
          </p:cNvPr>
          <p:cNvSpPr>
            <a:spLocks noGrp="1"/>
          </p:cNvSpPr>
          <p:nvPr>
            <p:ph type="title"/>
          </p:nvPr>
        </p:nvSpPr>
        <p:spPr>
          <a:xfrm>
            <a:off x="785307" y="352519"/>
            <a:ext cx="11149189" cy="809296"/>
          </a:xfrm>
        </p:spPr>
        <p:txBody>
          <a:bodyPr>
            <a:normAutofit/>
          </a:bodyPr>
          <a:lstStyle/>
          <a:p>
            <a:r>
              <a:rPr lang="en-US" cap="none" dirty="0"/>
              <a:t>Two Types Required Notices</a:t>
            </a:r>
          </a:p>
        </p:txBody>
      </p:sp>
      <p:sp>
        <p:nvSpPr>
          <p:cNvPr id="3" name="Slide Number Placeholder 2">
            <a:extLst>
              <a:ext uri="{FF2B5EF4-FFF2-40B4-BE49-F238E27FC236}">
                <a16:creationId xmlns:a16="http://schemas.microsoft.com/office/drawing/2014/main" id="{EC0E5566-32AE-439C-95C1-32ACDCEBCA31}"/>
              </a:ext>
            </a:extLst>
          </p:cNvPr>
          <p:cNvSpPr>
            <a:spLocks noGrp="1"/>
          </p:cNvSpPr>
          <p:nvPr>
            <p:ph type="sldNum" sz="quarter" idx="12"/>
          </p:nvPr>
        </p:nvSpPr>
        <p:spPr/>
        <p:txBody>
          <a:bodyPr/>
          <a:lstStyle/>
          <a:p>
            <a:fld id="{A6202939-BFDD-442E-A53C-55179E409884}" type="slidenum">
              <a:rPr lang="en-US" smtClean="0"/>
              <a:t>51</a:t>
            </a:fld>
            <a:endParaRPr lang="en-US" dirty="0"/>
          </a:p>
        </p:txBody>
      </p:sp>
      <p:sp>
        <p:nvSpPr>
          <p:cNvPr id="4" name="Text Placeholder 3">
            <a:extLst>
              <a:ext uri="{FF2B5EF4-FFF2-40B4-BE49-F238E27FC236}">
                <a16:creationId xmlns:a16="http://schemas.microsoft.com/office/drawing/2014/main" id="{B5EA10C0-3EA0-43F5-80CE-B8B42FD1975D}"/>
              </a:ext>
            </a:extLst>
          </p:cNvPr>
          <p:cNvSpPr>
            <a:spLocks noGrp="1"/>
          </p:cNvSpPr>
          <p:nvPr>
            <p:ph type="body" sz="quarter" idx="13"/>
          </p:nvPr>
        </p:nvSpPr>
        <p:spPr>
          <a:xfrm>
            <a:off x="785308" y="1470131"/>
            <a:ext cx="10725374" cy="4705038"/>
          </a:xfrm>
        </p:spPr>
        <p:txBody>
          <a:bodyPr>
            <a:noAutofit/>
          </a:bodyPr>
          <a:lstStyle/>
          <a:p>
            <a:pPr>
              <a:lnSpc>
                <a:spcPct val="70000"/>
              </a:lnSpc>
              <a:buClr>
                <a:schemeClr val="accent1"/>
              </a:buClr>
            </a:pPr>
            <a:r>
              <a:rPr lang="en-US" sz="3200" dirty="0"/>
              <a:t>NOMNC-Notice of Medicare Non-Coverage</a:t>
            </a:r>
          </a:p>
          <a:p>
            <a:pPr lvl="1">
              <a:lnSpc>
                <a:spcPct val="70000"/>
              </a:lnSpc>
            </a:pPr>
            <a:r>
              <a:rPr lang="en-US" sz="3200" cap="none" dirty="0">
                <a:solidFill>
                  <a:schemeClr val="tx1"/>
                </a:solidFill>
              </a:rPr>
              <a:t>Appeal: expedited review by QIO</a:t>
            </a:r>
          </a:p>
          <a:p>
            <a:pPr>
              <a:lnSpc>
                <a:spcPct val="70000"/>
              </a:lnSpc>
              <a:buClr>
                <a:schemeClr val="accent1"/>
              </a:buClr>
            </a:pPr>
            <a:r>
              <a:rPr lang="en-US" sz="3200" dirty="0"/>
              <a:t>SNF ABN’S-Advance Beneficiary Notice </a:t>
            </a:r>
          </a:p>
          <a:p>
            <a:pPr lvl="1">
              <a:lnSpc>
                <a:spcPct val="70000"/>
              </a:lnSpc>
            </a:pPr>
            <a:r>
              <a:rPr lang="en-US" sz="3200" cap="none" dirty="0">
                <a:solidFill>
                  <a:schemeClr val="tx1"/>
                </a:solidFill>
              </a:rPr>
              <a:t>Appeal: via demand bill by MAC </a:t>
            </a:r>
          </a:p>
          <a:p>
            <a:pPr lvl="2">
              <a:lnSpc>
                <a:spcPct val="70000"/>
              </a:lnSpc>
            </a:pPr>
            <a:r>
              <a:rPr lang="en-US" sz="3200" dirty="0"/>
              <a:t>Notification of a Medicare service they won’t qualify for coverage;  i.e.: ”Custodial care”	</a:t>
            </a:r>
          </a:p>
          <a:p>
            <a:pPr lvl="1"/>
            <a:r>
              <a:rPr lang="en-US" sz="3200" cap="none" dirty="0">
                <a:solidFill>
                  <a:schemeClr val="tx1"/>
                </a:solidFill>
              </a:rPr>
              <a:t>Notify of beneficiary liability (cost)</a:t>
            </a:r>
          </a:p>
          <a:p>
            <a:pPr lvl="2"/>
            <a:r>
              <a:rPr lang="en-US" sz="3200" dirty="0"/>
              <a:t>Med A-SNFABN [10055] -continued SNF stay after Med A stay (traditional Medicare)</a:t>
            </a:r>
          </a:p>
          <a:p>
            <a:pPr lvl="2"/>
            <a:r>
              <a:rPr lang="en-US" sz="3200" dirty="0"/>
              <a:t>FYI - Med B-ABN [r-131]-continued non-covered therapy (traditional Medicare)</a:t>
            </a:r>
          </a:p>
          <a:p>
            <a:pPr marL="914400" lvl="2" indent="0">
              <a:buNone/>
            </a:pPr>
            <a:endParaRPr lang="en-US" sz="2400" dirty="0"/>
          </a:p>
          <a:p>
            <a:pPr marL="342900" lvl="1" indent="0">
              <a:buNone/>
            </a:pPr>
            <a:endParaRPr lang="en-US" sz="2400" cap="none" dirty="0">
              <a:solidFill>
                <a:schemeClr val="tx1"/>
              </a:solidFill>
            </a:endParaRPr>
          </a:p>
          <a:p>
            <a:endParaRPr lang="en-US" sz="2400" dirty="0"/>
          </a:p>
        </p:txBody>
      </p:sp>
    </p:spTree>
    <p:extLst>
      <p:ext uri="{BB962C8B-B14F-4D97-AF65-F5344CB8AC3E}">
        <p14:creationId xmlns:p14="http://schemas.microsoft.com/office/powerpoint/2010/main" val="4263629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BC6C-3C15-49CA-87E2-F341BEB5DBEA}"/>
              </a:ext>
            </a:extLst>
          </p:cNvPr>
          <p:cNvSpPr>
            <a:spLocks noGrp="1"/>
          </p:cNvSpPr>
          <p:nvPr>
            <p:ph type="title"/>
          </p:nvPr>
        </p:nvSpPr>
        <p:spPr/>
        <p:txBody>
          <a:bodyPr/>
          <a:lstStyle/>
          <a:p>
            <a:r>
              <a:rPr lang="en-US" cap="none" dirty="0"/>
              <a:t>Two Types Required Notices</a:t>
            </a:r>
          </a:p>
        </p:txBody>
      </p:sp>
      <p:sp>
        <p:nvSpPr>
          <p:cNvPr id="3" name="Slide Number Placeholder 2">
            <a:extLst>
              <a:ext uri="{FF2B5EF4-FFF2-40B4-BE49-F238E27FC236}">
                <a16:creationId xmlns:a16="http://schemas.microsoft.com/office/drawing/2014/main" id="{98A420D6-4384-418C-9D24-4C0BED450BFF}"/>
              </a:ext>
            </a:extLst>
          </p:cNvPr>
          <p:cNvSpPr>
            <a:spLocks noGrp="1"/>
          </p:cNvSpPr>
          <p:nvPr>
            <p:ph type="sldNum" sz="quarter" idx="12"/>
          </p:nvPr>
        </p:nvSpPr>
        <p:spPr/>
        <p:txBody>
          <a:bodyPr/>
          <a:lstStyle/>
          <a:p>
            <a:fld id="{A6202939-BFDD-442E-A53C-55179E409884}" type="slidenum">
              <a:rPr lang="en-US" smtClean="0"/>
              <a:t>52</a:t>
            </a:fld>
            <a:endParaRPr lang="en-US" dirty="0"/>
          </a:p>
        </p:txBody>
      </p:sp>
      <p:graphicFrame>
        <p:nvGraphicFramePr>
          <p:cNvPr id="6" name="Table 5">
            <a:extLst>
              <a:ext uri="{FF2B5EF4-FFF2-40B4-BE49-F238E27FC236}">
                <a16:creationId xmlns:a16="http://schemas.microsoft.com/office/drawing/2014/main" id="{2E724ACF-A5EE-49F1-ABD5-ECD910EE294E}"/>
              </a:ext>
            </a:extLst>
          </p:cNvPr>
          <p:cNvGraphicFramePr>
            <a:graphicFrameLocks noGrp="1"/>
          </p:cNvGraphicFramePr>
          <p:nvPr>
            <p:extLst>
              <p:ext uri="{D42A27DB-BD31-4B8C-83A1-F6EECF244321}">
                <p14:modId xmlns:p14="http://schemas.microsoft.com/office/powerpoint/2010/main" val="3699660584"/>
              </p:ext>
            </p:extLst>
          </p:nvPr>
        </p:nvGraphicFramePr>
        <p:xfrm>
          <a:off x="1457739" y="1875184"/>
          <a:ext cx="9067800" cy="3630355"/>
        </p:xfrm>
        <a:graphic>
          <a:graphicData uri="http://schemas.openxmlformats.org/drawingml/2006/table">
            <a:tbl>
              <a:tblPr firstRow="1" bandRow="1">
                <a:tableStyleId>{5C22544A-7EE6-4342-B048-85BDC9FD1C3A}</a:tableStyleId>
              </a:tblPr>
              <a:tblGrid>
                <a:gridCol w="1971261">
                  <a:extLst>
                    <a:ext uri="{9D8B030D-6E8A-4147-A177-3AD203B41FA5}">
                      <a16:colId xmlns:a16="http://schemas.microsoft.com/office/drawing/2014/main" val="3261974352"/>
                    </a:ext>
                  </a:extLst>
                </a:gridCol>
                <a:gridCol w="3154018">
                  <a:extLst>
                    <a:ext uri="{9D8B030D-6E8A-4147-A177-3AD203B41FA5}">
                      <a16:colId xmlns:a16="http://schemas.microsoft.com/office/drawing/2014/main" val="542098794"/>
                    </a:ext>
                  </a:extLst>
                </a:gridCol>
                <a:gridCol w="3942521">
                  <a:extLst>
                    <a:ext uri="{9D8B030D-6E8A-4147-A177-3AD203B41FA5}">
                      <a16:colId xmlns:a16="http://schemas.microsoft.com/office/drawing/2014/main" val="3199249296"/>
                    </a:ext>
                  </a:extLst>
                </a:gridCol>
              </a:tblGrid>
              <a:tr h="392471">
                <a:tc>
                  <a:txBody>
                    <a:bodyPr/>
                    <a:lstStyle/>
                    <a:p>
                      <a:r>
                        <a:rPr lang="en-US" dirty="0">
                          <a:solidFill>
                            <a:schemeClr val="tx1"/>
                          </a:solidFill>
                          <a:latin typeface="Futura Bk BT" panose="020B0502020204020303" pitchFamily="34" charset="0"/>
                        </a:rPr>
                        <a:t>Notice</a:t>
                      </a:r>
                    </a:p>
                  </a:txBody>
                  <a:tcPr>
                    <a:solidFill>
                      <a:srgbClr val="DCF0EB"/>
                    </a:solidFill>
                  </a:tcPr>
                </a:tc>
                <a:tc>
                  <a:txBody>
                    <a:bodyPr/>
                    <a:lstStyle/>
                    <a:p>
                      <a:r>
                        <a:rPr lang="en-US" dirty="0">
                          <a:solidFill>
                            <a:schemeClr val="tx1"/>
                          </a:solidFill>
                          <a:latin typeface="Futura Bk BT" panose="020B0502020204020303" pitchFamily="34" charset="0"/>
                        </a:rPr>
                        <a:t>Med A</a:t>
                      </a:r>
                    </a:p>
                  </a:txBody>
                  <a:tcPr>
                    <a:solidFill>
                      <a:srgbClr val="DCF0EB"/>
                    </a:solidFill>
                  </a:tcPr>
                </a:tc>
                <a:tc>
                  <a:txBody>
                    <a:bodyPr/>
                    <a:lstStyle/>
                    <a:p>
                      <a:r>
                        <a:rPr lang="en-US" dirty="0">
                          <a:solidFill>
                            <a:schemeClr val="tx1"/>
                          </a:solidFill>
                          <a:latin typeface="Futura Bk BT" panose="020B0502020204020303" pitchFamily="34" charset="0"/>
                        </a:rPr>
                        <a:t>FYI - Med B</a:t>
                      </a:r>
                    </a:p>
                  </a:txBody>
                  <a:tcPr>
                    <a:solidFill>
                      <a:srgbClr val="DCF0EB"/>
                    </a:solidFill>
                  </a:tcPr>
                </a:tc>
                <a:extLst>
                  <a:ext uri="{0D108BD9-81ED-4DB2-BD59-A6C34878D82A}">
                    <a16:rowId xmlns:a16="http://schemas.microsoft.com/office/drawing/2014/main" val="1351650199"/>
                  </a:ext>
                </a:extLst>
              </a:tr>
              <a:tr h="1504471">
                <a:tc>
                  <a:txBody>
                    <a:bodyPr/>
                    <a:lstStyle/>
                    <a:p>
                      <a:r>
                        <a:rPr lang="en-US" dirty="0">
                          <a:latin typeface="Futura Bk BT" panose="020B0502020204020303" pitchFamily="34" charset="0"/>
                        </a:rPr>
                        <a:t>NOMNC</a:t>
                      </a:r>
                    </a:p>
                    <a:p>
                      <a:r>
                        <a:rPr lang="en-US" dirty="0">
                          <a:latin typeface="Futura Bk BT" panose="020B0502020204020303" pitchFamily="34" charset="0"/>
                        </a:rPr>
                        <a:t>CMS10123</a:t>
                      </a:r>
                    </a:p>
                    <a:p>
                      <a:r>
                        <a:rPr lang="en-US" sz="1600" dirty="0">
                          <a:latin typeface="Futura Bk BT" panose="020B0502020204020303" pitchFamily="34" charset="0"/>
                        </a:rPr>
                        <a:t>(SNF, CORF, Hospice, HH)</a:t>
                      </a:r>
                    </a:p>
                    <a:p>
                      <a:r>
                        <a:rPr lang="en-US" sz="1600" dirty="0">
                          <a:latin typeface="Futura Bk BT" panose="020B0502020204020303" pitchFamily="34" charset="0"/>
                        </a:rPr>
                        <a:t>-QIO appeal</a:t>
                      </a:r>
                      <a:endParaRPr lang="en-US" dirty="0">
                        <a:latin typeface="Futura Bk BT" panose="020B0502020204020303" pitchFamily="34" charset="0"/>
                      </a:endParaRPr>
                    </a:p>
                  </a:txBody>
                  <a:tcPr>
                    <a:solidFill>
                      <a:srgbClr val="DCF0EB"/>
                    </a:solidFill>
                  </a:tcPr>
                </a:tc>
                <a:tc>
                  <a:txBody>
                    <a:bodyPr/>
                    <a:lstStyle/>
                    <a:p>
                      <a:r>
                        <a:rPr lang="en-US" dirty="0">
                          <a:latin typeface="Futura Bk BT" panose="020B0502020204020303" pitchFamily="34" charset="0"/>
                        </a:rPr>
                        <a:t>Traditional Medicare </a:t>
                      </a:r>
                    </a:p>
                    <a:p>
                      <a:r>
                        <a:rPr lang="en-US" dirty="0">
                          <a:latin typeface="Futura Bk BT" panose="020B0502020204020303" pitchFamily="34" charset="0"/>
                        </a:rPr>
                        <a:t>&amp; Managed</a:t>
                      </a:r>
                    </a:p>
                  </a:txBody>
                  <a:tcPr>
                    <a:solidFill>
                      <a:srgbClr val="DCF0EB"/>
                    </a:solidFill>
                  </a:tcPr>
                </a:tc>
                <a:tc>
                  <a:txBody>
                    <a:bodyPr/>
                    <a:lstStyle/>
                    <a:p>
                      <a:r>
                        <a:rPr lang="en-US" dirty="0">
                          <a:latin typeface="Futura Bk BT" panose="020B0502020204020303" pitchFamily="34" charset="0"/>
                        </a:rPr>
                        <a:t>Traditional Medicare but those in a SNF only </a:t>
                      </a:r>
                    </a:p>
                  </a:txBody>
                  <a:tcPr>
                    <a:solidFill>
                      <a:srgbClr val="DCF0EB"/>
                    </a:solidFill>
                  </a:tcPr>
                </a:tc>
                <a:extLst>
                  <a:ext uri="{0D108BD9-81ED-4DB2-BD59-A6C34878D82A}">
                    <a16:rowId xmlns:a16="http://schemas.microsoft.com/office/drawing/2014/main" val="1851227838"/>
                  </a:ext>
                </a:extLst>
              </a:tr>
              <a:tr h="1733413">
                <a:tc>
                  <a:txBody>
                    <a:bodyPr/>
                    <a:lstStyle/>
                    <a:p>
                      <a:r>
                        <a:rPr lang="en-US" dirty="0">
                          <a:latin typeface="Futura Bk BT" panose="020B0502020204020303" pitchFamily="34" charset="0"/>
                        </a:rPr>
                        <a:t>ABNs</a:t>
                      </a:r>
                    </a:p>
                    <a:p>
                      <a:r>
                        <a:rPr lang="en-US" dirty="0">
                          <a:latin typeface="Futura Bk BT" panose="020B0502020204020303" pitchFamily="34" charset="0"/>
                        </a:rPr>
                        <a:t>Traditional Medicare only</a:t>
                      </a:r>
                    </a:p>
                    <a:p>
                      <a:r>
                        <a:rPr lang="en-US" dirty="0">
                          <a:latin typeface="Futura Bk BT" panose="020B0502020204020303" pitchFamily="34" charset="0"/>
                        </a:rPr>
                        <a:t>-MAC appeal</a:t>
                      </a:r>
                    </a:p>
                  </a:txBody>
                  <a:tcPr>
                    <a:solidFill>
                      <a:srgbClr val="DCF0EB"/>
                    </a:solidFill>
                  </a:tcPr>
                </a:tc>
                <a:tc>
                  <a:txBody>
                    <a:bodyPr/>
                    <a:lstStyle/>
                    <a:p>
                      <a:r>
                        <a:rPr lang="en-US" dirty="0">
                          <a:latin typeface="Futura Bk BT" panose="020B0502020204020303" pitchFamily="34" charset="0"/>
                        </a:rPr>
                        <a:t>SNF ABN –CMS10055</a:t>
                      </a:r>
                    </a:p>
                    <a:p>
                      <a:r>
                        <a:rPr lang="en-US" i="1" dirty="0">
                          <a:latin typeface="Futura Bk BT" panose="020B0502020204020303" pitchFamily="34" charset="0"/>
                        </a:rPr>
                        <a:t>Traditional Medicare only</a:t>
                      </a:r>
                    </a:p>
                  </a:txBody>
                  <a:tcPr>
                    <a:solidFill>
                      <a:srgbClr val="DCF0EB"/>
                    </a:solidFill>
                  </a:tcPr>
                </a:tc>
                <a:tc>
                  <a:txBody>
                    <a:bodyPr/>
                    <a:lstStyle/>
                    <a:p>
                      <a:r>
                        <a:rPr lang="en-US" dirty="0">
                          <a:latin typeface="Futura Bk BT" panose="020B0502020204020303" pitchFamily="34" charset="0"/>
                        </a:rPr>
                        <a:t>ABN R131- All levels of care with Traditional Med B BUT </a:t>
                      </a:r>
                      <a:r>
                        <a:rPr lang="en-US" sz="1600" dirty="0">
                          <a:latin typeface="Futura Bk BT" panose="020B0502020204020303" pitchFamily="34" charset="0"/>
                        </a:rPr>
                        <a:t>Only if going to receive non-covered Medicare service (less common)</a:t>
                      </a:r>
                    </a:p>
                  </a:txBody>
                  <a:tcPr>
                    <a:solidFill>
                      <a:srgbClr val="DCF0EB"/>
                    </a:solidFill>
                  </a:tcPr>
                </a:tc>
                <a:extLst>
                  <a:ext uri="{0D108BD9-81ED-4DB2-BD59-A6C34878D82A}">
                    <a16:rowId xmlns:a16="http://schemas.microsoft.com/office/drawing/2014/main" val="567782261"/>
                  </a:ext>
                </a:extLst>
              </a:tr>
            </a:tbl>
          </a:graphicData>
        </a:graphic>
      </p:graphicFrame>
    </p:spTree>
    <p:extLst>
      <p:ext uri="{BB962C8B-B14F-4D97-AF65-F5344CB8AC3E}">
        <p14:creationId xmlns:p14="http://schemas.microsoft.com/office/powerpoint/2010/main" val="88616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4169-89A6-409A-849D-A38AD6CE38D4}"/>
              </a:ext>
            </a:extLst>
          </p:cNvPr>
          <p:cNvSpPr>
            <a:spLocks noGrp="1"/>
          </p:cNvSpPr>
          <p:nvPr>
            <p:ph type="title"/>
          </p:nvPr>
        </p:nvSpPr>
        <p:spPr/>
        <p:txBody>
          <a:bodyPr/>
          <a:lstStyle/>
          <a:p>
            <a:r>
              <a:rPr lang="en-US" cap="none" dirty="0"/>
              <a:t>QIO and MAC</a:t>
            </a:r>
          </a:p>
        </p:txBody>
      </p:sp>
      <p:sp>
        <p:nvSpPr>
          <p:cNvPr id="3" name="Text Placeholder 2">
            <a:extLst>
              <a:ext uri="{FF2B5EF4-FFF2-40B4-BE49-F238E27FC236}">
                <a16:creationId xmlns:a16="http://schemas.microsoft.com/office/drawing/2014/main" id="{A50F0DA2-305B-4EC4-9C0B-C4BA89C2F5AC}"/>
              </a:ext>
            </a:extLst>
          </p:cNvPr>
          <p:cNvSpPr>
            <a:spLocks noGrp="1"/>
          </p:cNvSpPr>
          <p:nvPr>
            <p:ph type="body" sz="quarter" idx="13"/>
          </p:nvPr>
        </p:nvSpPr>
        <p:spPr>
          <a:xfrm>
            <a:off x="821767" y="1505527"/>
            <a:ext cx="10760633" cy="4361873"/>
          </a:xfrm>
        </p:spPr>
        <p:txBody>
          <a:bodyPr>
            <a:normAutofit/>
          </a:bodyPr>
          <a:lstStyle/>
          <a:p>
            <a:pPr marL="0" indent="0">
              <a:lnSpc>
                <a:spcPct val="70000"/>
              </a:lnSpc>
              <a:buClr>
                <a:schemeClr val="accent1"/>
              </a:buClr>
              <a:buNone/>
            </a:pPr>
            <a:r>
              <a:rPr lang="en-US" sz="3700" dirty="0"/>
              <a:t>1</a:t>
            </a:r>
            <a:r>
              <a:rPr lang="en-US" sz="4000" dirty="0"/>
              <a:t>. </a:t>
            </a:r>
            <a:r>
              <a:rPr lang="en-US" sz="4000" i="1" dirty="0"/>
              <a:t>Level One </a:t>
            </a:r>
            <a:r>
              <a:rPr lang="en-US" sz="4000" dirty="0"/>
              <a:t>appeals: Two different appeals </a:t>
            </a:r>
          </a:p>
          <a:p>
            <a:pPr>
              <a:lnSpc>
                <a:spcPct val="70000"/>
              </a:lnSpc>
              <a:buClr>
                <a:schemeClr val="accent1"/>
              </a:buClr>
            </a:pPr>
            <a:endParaRPr lang="en-US" sz="3200" dirty="0"/>
          </a:p>
          <a:p>
            <a:pPr>
              <a:lnSpc>
                <a:spcPct val="70000"/>
              </a:lnSpc>
              <a:buClr>
                <a:schemeClr val="accent1"/>
              </a:buClr>
            </a:pPr>
            <a:r>
              <a:rPr lang="en-US" sz="3200" dirty="0"/>
              <a:t>QIO- Quality Improvement Organization (i.e. </a:t>
            </a:r>
            <a:r>
              <a:rPr lang="en-US" sz="3200" dirty="0" err="1"/>
              <a:t>Livanta</a:t>
            </a:r>
            <a:r>
              <a:rPr lang="en-US" sz="3200" dirty="0"/>
              <a:t> or </a:t>
            </a:r>
            <a:r>
              <a:rPr lang="en-US" sz="3200" dirty="0" err="1"/>
              <a:t>Kepro</a:t>
            </a:r>
            <a:r>
              <a:rPr lang="en-US" sz="3200" dirty="0"/>
              <a:t>) - </a:t>
            </a:r>
            <a:r>
              <a:rPr lang="en-US" sz="3200" b="1" dirty="0"/>
              <a:t>appeal cut decision</a:t>
            </a:r>
            <a:r>
              <a:rPr lang="en-US" sz="3200" dirty="0"/>
              <a:t>-NOMNC</a:t>
            </a:r>
          </a:p>
          <a:p>
            <a:pPr marL="0" indent="0">
              <a:buNone/>
            </a:pPr>
            <a:endParaRPr lang="en-US" sz="3200" dirty="0"/>
          </a:p>
          <a:p>
            <a:pPr>
              <a:lnSpc>
                <a:spcPct val="70000"/>
              </a:lnSpc>
              <a:buClr>
                <a:schemeClr val="accent1"/>
              </a:buClr>
            </a:pPr>
            <a:r>
              <a:rPr lang="en-US" sz="3200" dirty="0"/>
              <a:t>MAC-  Medicare Administrative Contractor</a:t>
            </a:r>
          </a:p>
          <a:p>
            <a:pPr lvl="1">
              <a:lnSpc>
                <a:spcPct val="70000"/>
              </a:lnSpc>
            </a:pPr>
            <a:r>
              <a:rPr lang="en-US" sz="3200" cap="none" dirty="0">
                <a:solidFill>
                  <a:schemeClr val="tx1"/>
                </a:solidFill>
              </a:rPr>
              <a:t>In past known as FI, intermediary)- who pays your claims </a:t>
            </a:r>
          </a:p>
          <a:p>
            <a:pPr marL="457200" lvl="1" indent="0">
              <a:lnSpc>
                <a:spcPct val="70000"/>
              </a:lnSpc>
              <a:buNone/>
            </a:pPr>
            <a:r>
              <a:rPr lang="en-US" sz="3200" cap="none" dirty="0">
                <a:solidFill>
                  <a:schemeClr val="tx1"/>
                </a:solidFill>
              </a:rPr>
              <a:t>(i.e. </a:t>
            </a:r>
            <a:r>
              <a:rPr lang="en-US" sz="3200" dirty="0" err="1"/>
              <a:t>N</a:t>
            </a:r>
            <a:r>
              <a:rPr lang="en-US" sz="3200" cap="none" dirty="0" err="1">
                <a:solidFill>
                  <a:schemeClr val="tx1"/>
                </a:solidFill>
              </a:rPr>
              <a:t>ovitas</a:t>
            </a:r>
            <a:r>
              <a:rPr lang="en-US" sz="3200" cap="none" dirty="0">
                <a:solidFill>
                  <a:schemeClr val="tx1"/>
                </a:solidFill>
              </a:rPr>
              <a:t>-solutions for PA)- </a:t>
            </a:r>
            <a:r>
              <a:rPr lang="en-US" sz="3200" b="1" cap="none" dirty="0">
                <a:solidFill>
                  <a:schemeClr val="tx1"/>
                </a:solidFill>
              </a:rPr>
              <a:t>appeal the continued SNF stay being covered </a:t>
            </a:r>
            <a:r>
              <a:rPr lang="en-US" sz="3200" cap="none" dirty="0">
                <a:solidFill>
                  <a:schemeClr val="tx1"/>
                </a:solidFill>
              </a:rPr>
              <a:t>–SNF ABN for traditional Med A</a:t>
            </a:r>
          </a:p>
          <a:p>
            <a:pPr marL="0" indent="0">
              <a:buNone/>
            </a:pPr>
            <a:endParaRPr lang="en-US" sz="2800" dirty="0"/>
          </a:p>
        </p:txBody>
      </p:sp>
    </p:spTree>
    <p:extLst>
      <p:ext uri="{BB962C8B-B14F-4D97-AF65-F5344CB8AC3E}">
        <p14:creationId xmlns:p14="http://schemas.microsoft.com/office/powerpoint/2010/main" val="1977289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A30-59EB-4F54-94F4-3D25B5CC3416}"/>
              </a:ext>
            </a:extLst>
          </p:cNvPr>
          <p:cNvSpPr>
            <a:spLocks noGrp="1"/>
          </p:cNvSpPr>
          <p:nvPr>
            <p:ph type="title"/>
          </p:nvPr>
        </p:nvSpPr>
        <p:spPr/>
        <p:txBody>
          <a:bodyPr>
            <a:noAutofit/>
          </a:bodyPr>
          <a:lstStyle/>
          <a:p>
            <a:r>
              <a:rPr lang="en-US" cap="none" dirty="0"/>
              <a:t>Next Level Appeal </a:t>
            </a:r>
            <a:br>
              <a:rPr lang="en-US" cap="none" dirty="0"/>
            </a:br>
            <a:r>
              <a:rPr lang="en-US" cap="none" dirty="0"/>
              <a:t>After QIO or MAC Appeals</a:t>
            </a:r>
          </a:p>
        </p:txBody>
      </p:sp>
      <p:sp>
        <p:nvSpPr>
          <p:cNvPr id="3" name="Text Placeholder 2">
            <a:extLst>
              <a:ext uri="{FF2B5EF4-FFF2-40B4-BE49-F238E27FC236}">
                <a16:creationId xmlns:a16="http://schemas.microsoft.com/office/drawing/2014/main" id="{0C70F36A-2E2A-4F23-8A17-DC76553047C0}"/>
              </a:ext>
            </a:extLst>
          </p:cNvPr>
          <p:cNvSpPr>
            <a:spLocks noGrp="1"/>
          </p:cNvSpPr>
          <p:nvPr>
            <p:ph type="body" sz="quarter" idx="13"/>
          </p:nvPr>
        </p:nvSpPr>
        <p:spPr>
          <a:xfrm>
            <a:off x="821767" y="1788414"/>
            <a:ext cx="10548471" cy="4307586"/>
          </a:xfrm>
        </p:spPr>
        <p:txBody>
          <a:bodyPr>
            <a:normAutofit lnSpcReduction="10000"/>
          </a:bodyPr>
          <a:lstStyle/>
          <a:p>
            <a:pPr marL="0" indent="0">
              <a:buNone/>
            </a:pPr>
            <a:r>
              <a:rPr lang="en-US" dirty="0"/>
              <a:t>2. Reconsideration by QIC- Qualified Independent Contractor (QIC)</a:t>
            </a:r>
          </a:p>
          <a:p>
            <a:pPr marL="0" indent="0">
              <a:buNone/>
            </a:pPr>
            <a:endParaRPr lang="en-US" sz="900" dirty="0"/>
          </a:p>
          <a:p>
            <a:pPr marL="0" indent="0">
              <a:buNone/>
            </a:pPr>
            <a:r>
              <a:rPr lang="en-US" dirty="0"/>
              <a:t>3. OMHA (Office of Medicare Hearings and Appeals) adjudicator- Administrative Law Judge</a:t>
            </a:r>
          </a:p>
          <a:p>
            <a:pPr marL="0" indent="0">
              <a:buNone/>
            </a:pPr>
            <a:endParaRPr lang="en-US" sz="900" dirty="0"/>
          </a:p>
          <a:p>
            <a:pPr marL="0" indent="0">
              <a:buNone/>
            </a:pPr>
            <a:r>
              <a:rPr lang="en-US" dirty="0"/>
              <a:t>4. Medicare Appeals Council</a:t>
            </a:r>
          </a:p>
          <a:p>
            <a:pPr marL="0" indent="0">
              <a:buNone/>
            </a:pPr>
            <a:endParaRPr lang="en-US" sz="900" dirty="0"/>
          </a:p>
          <a:p>
            <a:pPr marL="0" indent="0">
              <a:buNone/>
            </a:pPr>
            <a:r>
              <a:rPr lang="en-US" dirty="0"/>
              <a:t>5. File Civil action in Federal District Court</a:t>
            </a:r>
          </a:p>
        </p:txBody>
      </p:sp>
    </p:spTree>
    <p:extLst>
      <p:ext uri="{BB962C8B-B14F-4D97-AF65-F5344CB8AC3E}">
        <p14:creationId xmlns:p14="http://schemas.microsoft.com/office/powerpoint/2010/main" val="3743707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261-0D2B-4400-AC23-62AB01B878A1}"/>
              </a:ext>
            </a:extLst>
          </p:cNvPr>
          <p:cNvSpPr>
            <a:spLocks noGrp="1"/>
          </p:cNvSpPr>
          <p:nvPr>
            <p:ph type="title"/>
          </p:nvPr>
        </p:nvSpPr>
        <p:spPr>
          <a:xfrm>
            <a:off x="687679" y="769515"/>
            <a:ext cx="10548471" cy="809296"/>
          </a:xfrm>
        </p:spPr>
        <p:txBody>
          <a:bodyPr>
            <a:noAutofit/>
          </a:bodyPr>
          <a:lstStyle/>
          <a:p>
            <a:r>
              <a:rPr lang="en-US" cap="none" dirty="0"/>
              <a:t>If Resident Wants To Appeal:</a:t>
            </a:r>
            <a:br>
              <a:rPr lang="en-US" cap="none" dirty="0"/>
            </a:br>
            <a:endParaRPr lang="en-US" cap="none" dirty="0"/>
          </a:p>
        </p:txBody>
      </p:sp>
      <p:sp>
        <p:nvSpPr>
          <p:cNvPr id="3" name="Slide Number Placeholder 2">
            <a:extLst>
              <a:ext uri="{FF2B5EF4-FFF2-40B4-BE49-F238E27FC236}">
                <a16:creationId xmlns:a16="http://schemas.microsoft.com/office/drawing/2014/main" id="{65A548E6-6072-47CF-88C5-B9EF3B3D1775}"/>
              </a:ext>
            </a:extLst>
          </p:cNvPr>
          <p:cNvSpPr>
            <a:spLocks noGrp="1"/>
          </p:cNvSpPr>
          <p:nvPr>
            <p:ph type="sldNum" sz="quarter" idx="12"/>
          </p:nvPr>
        </p:nvSpPr>
        <p:spPr/>
        <p:txBody>
          <a:bodyPr/>
          <a:lstStyle/>
          <a:p>
            <a:fld id="{A6202939-BFDD-442E-A53C-55179E409884}" type="slidenum">
              <a:rPr lang="en-US" smtClean="0"/>
              <a:t>55</a:t>
            </a:fld>
            <a:endParaRPr lang="en-US" dirty="0"/>
          </a:p>
        </p:txBody>
      </p:sp>
      <p:sp>
        <p:nvSpPr>
          <p:cNvPr id="4" name="Text Placeholder 3">
            <a:extLst>
              <a:ext uri="{FF2B5EF4-FFF2-40B4-BE49-F238E27FC236}">
                <a16:creationId xmlns:a16="http://schemas.microsoft.com/office/drawing/2014/main" id="{D6D7BAB4-2818-4EEE-99AD-2FF75E22311F}"/>
              </a:ext>
            </a:extLst>
          </p:cNvPr>
          <p:cNvSpPr>
            <a:spLocks noGrp="1"/>
          </p:cNvSpPr>
          <p:nvPr>
            <p:ph type="body" sz="quarter" idx="13"/>
          </p:nvPr>
        </p:nvSpPr>
        <p:spPr>
          <a:xfrm>
            <a:off x="821767" y="1339575"/>
            <a:ext cx="9796031" cy="4809929"/>
          </a:xfrm>
        </p:spPr>
        <p:txBody>
          <a:bodyPr>
            <a:noAutofit/>
          </a:bodyPr>
          <a:lstStyle/>
          <a:p>
            <a:pPr>
              <a:lnSpc>
                <a:spcPct val="110000"/>
              </a:lnSpc>
              <a:buClr>
                <a:schemeClr val="accent1"/>
              </a:buClr>
            </a:pPr>
            <a:r>
              <a:rPr lang="en-US" sz="3000" dirty="0"/>
              <a:t>Help Beneficiary know which process is more appropriate </a:t>
            </a:r>
          </a:p>
          <a:p>
            <a:pPr>
              <a:lnSpc>
                <a:spcPct val="110000"/>
              </a:lnSpc>
              <a:buClr>
                <a:schemeClr val="accent1"/>
              </a:buClr>
            </a:pPr>
            <a:r>
              <a:rPr lang="en-US" sz="3000" dirty="0"/>
              <a:t>Want to appeal </a:t>
            </a:r>
            <a:r>
              <a:rPr lang="en-US" sz="3000" b="1" dirty="0"/>
              <a:t>end</a:t>
            </a:r>
            <a:r>
              <a:rPr lang="en-US" sz="3000" dirty="0"/>
              <a:t> of the skilled stay or the </a:t>
            </a:r>
            <a:r>
              <a:rPr lang="en-US" sz="3000" b="1" dirty="0"/>
              <a:t>continued</a:t>
            </a:r>
            <a:r>
              <a:rPr lang="en-US" sz="3000" dirty="0"/>
              <a:t> stay</a:t>
            </a:r>
          </a:p>
          <a:p>
            <a:pPr>
              <a:lnSpc>
                <a:spcPct val="110000"/>
              </a:lnSpc>
              <a:buClr>
                <a:schemeClr val="accent1"/>
              </a:buClr>
            </a:pPr>
            <a:r>
              <a:rPr lang="en-US" sz="3000" dirty="0"/>
              <a:t>NOMNC will know decision by last covered day</a:t>
            </a:r>
          </a:p>
          <a:p>
            <a:pPr>
              <a:lnSpc>
                <a:spcPct val="110000"/>
              </a:lnSpc>
            </a:pPr>
            <a:r>
              <a:rPr lang="en-US" sz="3000" cap="none" dirty="0">
                <a:solidFill>
                  <a:schemeClr val="tx1"/>
                </a:solidFill>
              </a:rPr>
              <a:t>SNF ABN - Demand bill process can take up to 90 days while accumulating bill </a:t>
            </a:r>
          </a:p>
          <a:p>
            <a:pPr>
              <a:lnSpc>
                <a:spcPct val="110000"/>
              </a:lnSpc>
            </a:pPr>
            <a:r>
              <a:rPr lang="en-US" sz="3000" dirty="0"/>
              <a:t>Can give both notices at once but if giving NOMNC first and going to higher level appeal be sure to give SNF ABN by Last Covered Day</a:t>
            </a:r>
          </a:p>
          <a:p>
            <a:pPr lvl="1"/>
            <a:endParaRPr lang="en-US" sz="2800" dirty="0"/>
          </a:p>
          <a:p>
            <a:pPr lvl="1"/>
            <a:endParaRPr lang="en-US" sz="2800" dirty="0"/>
          </a:p>
        </p:txBody>
      </p:sp>
    </p:spTree>
    <p:extLst>
      <p:ext uri="{BB962C8B-B14F-4D97-AF65-F5344CB8AC3E}">
        <p14:creationId xmlns:p14="http://schemas.microsoft.com/office/powerpoint/2010/main" val="730414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CB4D-06B8-4E48-AA87-38709A6C6221}"/>
              </a:ext>
            </a:extLst>
          </p:cNvPr>
          <p:cNvSpPr>
            <a:spLocks noGrp="1"/>
          </p:cNvSpPr>
          <p:nvPr>
            <p:ph type="title"/>
          </p:nvPr>
        </p:nvSpPr>
        <p:spPr/>
        <p:txBody>
          <a:bodyPr/>
          <a:lstStyle/>
          <a:p>
            <a:r>
              <a:rPr lang="en-US" cap="none" dirty="0"/>
              <a:t>If Demand Bill Requested</a:t>
            </a:r>
          </a:p>
        </p:txBody>
      </p:sp>
      <p:sp>
        <p:nvSpPr>
          <p:cNvPr id="3" name="Slide Number Placeholder 2">
            <a:extLst>
              <a:ext uri="{FF2B5EF4-FFF2-40B4-BE49-F238E27FC236}">
                <a16:creationId xmlns:a16="http://schemas.microsoft.com/office/drawing/2014/main" id="{0E9AE94E-0B1D-4732-BD20-E039B687B401}"/>
              </a:ext>
            </a:extLst>
          </p:cNvPr>
          <p:cNvSpPr>
            <a:spLocks noGrp="1"/>
          </p:cNvSpPr>
          <p:nvPr>
            <p:ph type="sldNum" sz="quarter" idx="12"/>
          </p:nvPr>
        </p:nvSpPr>
        <p:spPr/>
        <p:txBody>
          <a:bodyPr/>
          <a:lstStyle/>
          <a:p>
            <a:fld id="{A6202939-BFDD-442E-A53C-55179E409884}" type="slidenum">
              <a:rPr lang="en-US" smtClean="0"/>
              <a:t>56</a:t>
            </a:fld>
            <a:endParaRPr lang="en-US" dirty="0"/>
          </a:p>
        </p:txBody>
      </p:sp>
      <p:sp>
        <p:nvSpPr>
          <p:cNvPr id="4" name="Text Placeholder 3">
            <a:extLst>
              <a:ext uri="{FF2B5EF4-FFF2-40B4-BE49-F238E27FC236}">
                <a16:creationId xmlns:a16="http://schemas.microsoft.com/office/drawing/2014/main" id="{779C582E-16B1-401E-8ACE-2D99B0E6C70C}"/>
              </a:ext>
            </a:extLst>
          </p:cNvPr>
          <p:cNvSpPr>
            <a:spLocks noGrp="1"/>
          </p:cNvSpPr>
          <p:nvPr>
            <p:ph type="body" sz="quarter" idx="13"/>
          </p:nvPr>
        </p:nvSpPr>
        <p:spPr>
          <a:xfrm>
            <a:off x="821767" y="1353788"/>
            <a:ext cx="9984778" cy="4993574"/>
          </a:xfrm>
        </p:spPr>
        <p:txBody>
          <a:bodyPr>
            <a:noAutofit/>
          </a:bodyPr>
          <a:lstStyle/>
          <a:p>
            <a:pPr>
              <a:lnSpc>
                <a:spcPct val="100000"/>
              </a:lnSpc>
              <a:buClr>
                <a:schemeClr val="accent1"/>
              </a:buClr>
            </a:pPr>
            <a:r>
              <a:rPr lang="en-US" sz="3000" dirty="0"/>
              <a:t>You do NOT continue skilled care (i.e. therapy ) just because in appeal process</a:t>
            </a:r>
          </a:p>
          <a:p>
            <a:pPr>
              <a:lnSpc>
                <a:spcPct val="100000"/>
              </a:lnSpc>
              <a:buClr>
                <a:schemeClr val="accent1"/>
              </a:buClr>
            </a:pPr>
            <a:r>
              <a:rPr lang="en-US" sz="3000" dirty="0"/>
              <a:t>Give another (facility) notice if resident wants therapy through the appeal process and you agree to provide non-covered therapy</a:t>
            </a:r>
          </a:p>
          <a:p>
            <a:pPr lvl="1">
              <a:lnSpc>
                <a:spcPct val="100000"/>
              </a:lnSpc>
            </a:pPr>
            <a:r>
              <a:rPr lang="en-US" sz="3000" cap="none" dirty="0">
                <a:solidFill>
                  <a:schemeClr val="tx1"/>
                </a:solidFill>
              </a:rPr>
              <a:t>Therapy documentation should be accurate in reflecting supportive therapy at resident request</a:t>
            </a:r>
          </a:p>
          <a:p>
            <a:pPr>
              <a:lnSpc>
                <a:spcPct val="100000"/>
              </a:lnSpc>
              <a:buClr>
                <a:schemeClr val="accent1"/>
              </a:buClr>
            </a:pPr>
            <a:r>
              <a:rPr lang="en-US" sz="3000" dirty="0"/>
              <a:t>Still do end of PPS assessments for original cut date (last covered day); if in appeal recommend hold claim until final determination. </a:t>
            </a:r>
          </a:p>
          <a:p>
            <a:pPr marL="115887" indent="0">
              <a:buNone/>
            </a:pPr>
            <a:endParaRPr lang="en-US" sz="1000" dirty="0"/>
          </a:p>
        </p:txBody>
      </p:sp>
    </p:spTree>
    <p:extLst>
      <p:ext uri="{BB962C8B-B14F-4D97-AF65-F5344CB8AC3E}">
        <p14:creationId xmlns:p14="http://schemas.microsoft.com/office/powerpoint/2010/main" val="1923258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3246-469D-451F-8DEA-0ECF7332572D}"/>
              </a:ext>
            </a:extLst>
          </p:cNvPr>
          <p:cNvSpPr>
            <a:spLocks noGrp="1"/>
          </p:cNvSpPr>
          <p:nvPr>
            <p:ph type="title"/>
          </p:nvPr>
        </p:nvSpPr>
        <p:spPr>
          <a:xfrm>
            <a:off x="636511" y="183182"/>
            <a:ext cx="10548471" cy="809296"/>
          </a:xfrm>
        </p:spPr>
        <p:txBody>
          <a:bodyPr/>
          <a:lstStyle/>
          <a:p>
            <a:r>
              <a:rPr lang="en-US" cap="none" dirty="0"/>
              <a:t>3</a:t>
            </a:r>
            <a:r>
              <a:rPr lang="en-US" cap="none" baseline="30000" dirty="0"/>
              <a:t>rd</a:t>
            </a:r>
            <a:r>
              <a:rPr lang="en-US" cap="none" dirty="0"/>
              <a:t>-“Voluntary” Notices</a:t>
            </a:r>
          </a:p>
        </p:txBody>
      </p:sp>
      <p:sp>
        <p:nvSpPr>
          <p:cNvPr id="3" name="Slide Number Placeholder 2">
            <a:extLst>
              <a:ext uri="{FF2B5EF4-FFF2-40B4-BE49-F238E27FC236}">
                <a16:creationId xmlns:a16="http://schemas.microsoft.com/office/drawing/2014/main" id="{4EAA99AA-0C16-4C93-81CC-E2457985EBF6}"/>
              </a:ext>
            </a:extLst>
          </p:cNvPr>
          <p:cNvSpPr>
            <a:spLocks noGrp="1"/>
          </p:cNvSpPr>
          <p:nvPr>
            <p:ph type="sldNum" sz="quarter" idx="12"/>
          </p:nvPr>
        </p:nvSpPr>
        <p:spPr/>
        <p:txBody>
          <a:bodyPr/>
          <a:lstStyle/>
          <a:p>
            <a:fld id="{A6202939-BFDD-442E-A53C-55179E409884}" type="slidenum">
              <a:rPr lang="en-US" smtClean="0"/>
              <a:t>57</a:t>
            </a:fld>
            <a:endParaRPr lang="en-US" dirty="0"/>
          </a:p>
        </p:txBody>
      </p:sp>
      <p:sp>
        <p:nvSpPr>
          <p:cNvPr id="4" name="Text Placeholder 3">
            <a:extLst>
              <a:ext uri="{FF2B5EF4-FFF2-40B4-BE49-F238E27FC236}">
                <a16:creationId xmlns:a16="http://schemas.microsoft.com/office/drawing/2014/main" id="{829A77CC-58EC-4F6A-B1ED-136575F07664}"/>
              </a:ext>
            </a:extLst>
          </p:cNvPr>
          <p:cNvSpPr>
            <a:spLocks noGrp="1"/>
          </p:cNvSpPr>
          <p:nvPr>
            <p:ph type="body" sz="quarter" idx="13"/>
          </p:nvPr>
        </p:nvSpPr>
        <p:spPr>
          <a:xfrm>
            <a:off x="451262" y="1181099"/>
            <a:ext cx="10918971" cy="5089071"/>
          </a:xfrm>
        </p:spPr>
        <p:txBody>
          <a:bodyPr>
            <a:normAutofit fontScale="25000" lnSpcReduction="20000"/>
          </a:bodyPr>
          <a:lstStyle/>
          <a:p>
            <a:pPr>
              <a:lnSpc>
                <a:spcPct val="150000"/>
              </a:lnSpc>
              <a:spcBef>
                <a:spcPts val="0"/>
              </a:spcBef>
              <a:buClr>
                <a:schemeClr val="accent1"/>
              </a:buClr>
            </a:pPr>
            <a:r>
              <a:rPr lang="en-US" sz="9200" dirty="0" err="1"/>
              <a:t>Ftag</a:t>
            </a:r>
            <a:r>
              <a:rPr lang="en-US" sz="9200" dirty="0"/>
              <a:t> 582 SNF Rule: Required </a:t>
            </a:r>
            <a:r>
              <a:rPr lang="en-US" sz="9200" i="1" dirty="0"/>
              <a:t>written notice </a:t>
            </a:r>
            <a:r>
              <a:rPr lang="en-US" sz="9200" dirty="0"/>
              <a:t>to resident of charges not covered by Medicare/Medicaid </a:t>
            </a:r>
            <a:r>
              <a:rPr lang="en-US" sz="9200" i="1" dirty="0"/>
              <a:t>§483.10(g)(17)[Medicaid resident] /§483.10(g)(18)[Medicare residents]</a:t>
            </a:r>
          </a:p>
          <a:p>
            <a:pPr>
              <a:lnSpc>
                <a:spcPct val="150000"/>
              </a:lnSpc>
              <a:spcBef>
                <a:spcPts val="0"/>
              </a:spcBef>
              <a:buClr>
                <a:schemeClr val="accent1"/>
              </a:buClr>
            </a:pPr>
            <a:r>
              <a:rPr lang="en-US" sz="9200" dirty="0"/>
              <a:t>If Not A Medicare service or Medicare would never pay, no SPECIFIC beneficiary notice is required </a:t>
            </a:r>
          </a:p>
          <a:p>
            <a:pPr marL="457200" lvl="1" indent="0">
              <a:lnSpc>
                <a:spcPct val="150000"/>
              </a:lnSpc>
              <a:buClr>
                <a:schemeClr val="accent1"/>
              </a:buClr>
              <a:buNone/>
            </a:pPr>
            <a:r>
              <a:rPr lang="en-US" sz="9200" dirty="0"/>
              <a:t>“Technical Denial” examples:</a:t>
            </a:r>
          </a:p>
          <a:p>
            <a:pPr lvl="1"/>
            <a:r>
              <a:rPr lang="en-US" sz="9200" cap="none" dirty="0">
                <a:solidFill>
                  <a:schemeClr val="tx1"/>
                </a:solidFill>
              </a:rPr>
              <a:t>TV, hairdresser, ambulette</a:t>
            </a:r>
          </a:p>
          <a:p>
            <a:pPr lvl="1"/>
            <a:r>
              <a:rPr lang="en-US" sz="9200" cap="none" dirty="0">
                <a:solidFill>
                  <a:schemeClr val="tx1"/>
                </a:solidFill>
              </a:rPr>
              <a:t>No 3-day qualifying stay (except under waiver)</a:t>
            </a:r>
          </a:p>
          <a:p>
            <a:pPr lvl="1"/>
            <a:r>
              <a:rPr lang="en-US" sz="9200" cap="none" dirty="0">
                <a:solidFill>
                  <a:schemeClr val="tx1"/>
                </a:solidFill>
              </a:rPr>
              <a:t>Exhaust benefit -100 days Med A</a:t>
            </a:r>
          </a:p>
          <a:p>
            <a:pPr marL="688975" lvl="1" indent="0">
              <a:buNone/>
            </a:pPr>
            <a:r>
              <a:rPr lang="en-US" sz="9200" cap="none" dirty="0">
                <a:solidFill>
                  <a:schemeClr val="accent2"/>
                </a:solidFill>
              </a:rPr>
              <a:t>BUT YOUR OWN NOTICE IS STILL REQUIRED (F582)</a:t>
            </a:r>
          </a:p>
          <a:p>
            <a:r>
              <a:rPr lang="en-US" sz="9200" dirty="0"/>
              <a:t>May use the SNFABN or ABN </a:t>
            </a:r>
            <a:r>
              <a:rPr lang="en-US" sz="9200" b="1" i="1" dirty="0"/>
              <a:t>as voluntary</a:t>
            </a:r>
            <a:r>
              <a:rPr lang="en-US" sz="9200" dirty="0"/>
              <a:t>, but recommend using your </a:t>
            </a:r>
            <a:r>
              <a:rPr lang="en-US" sz="9200" i="1" dirty="0"/>
              <a:t>own facility notice</a:t>
            </a:r>
          </a:p>
          <a:p>
            <a:pPr lvl="1"/>
            <a:r>
              <a:rPr lang="en-US" sz="9200" cap="none" dirty="0">
                <a:solidFill>
                  <a:schemeClr val="tx1"/>
                </a:solidFill>
              </a:rPr>
              <a:t>Options boxes not required</a:t>
            </a:r>
          </a:p>
          <a:p>
            <a:pPr lvl="1"/>
            <a:r>
              <a:rPr lang="en-US" sz="9200" cap="none" dirty="0">
                <a:solidFill>
                  <a:schemeClr val="tx1"/>
                </a:solidFill>
              </a:rPr>
              <a:t>Signature not required </a:t>
            </a:r>
            <a:r>
              <a:rPr lang="en-US" sz="9200" dirty="0"/>
              <a:t>however, you do</a:t>
            </a:r>
            <a:r>
              <a:rPr lang="en-US" sz="9200" cap="none" dirty="0">
                <a:solidFill>
                  <a:schemeClr val="tx1"/>
                </a:solidFill>
              </a:rPr>
              <a:t> want evidence it was provided </a:t>
            </a:r>
          </a:p>
          <a:p>
            <a:pPr marL="107950" indent="0">
              <a:buNone/>
            </a:pPr>
            <a:endParaRPr lang="en-US" sz="5100" dirty="0"/>
          </a:p>
          <a:p>
            <a:pPr lvl="1"/>
            <a:endParaRPr lang="en-US" dirty="0"/>
          </a:p>
          <a:p>
            <a:pPr marL="519113" lvl="1" indent="0">
              <a:buNone/>
            </a:pPr>
            <a:endParaRPr lang="en-US" dirty="0"/>
          </a:p>
        </p:txBody>
      </p:sp>
    </p:spTree>
    <p:extLst>
      <p:ext uri="{BB962C8B-B14F-4D97-AF65-F5344CB8AC3E}">
        <p14:creationId xmlns:p14="http://schemas.microsoft.com/office/powerpoint/2010/main" val="669425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71AC-DFA1-4E56-82D3-64EF73E20809}"/>
              </a:ext>
            </a:extLst>
          </p:cNvPr>
          <p:cNvSpPr>
            <a:spLocks noGrp="1"/>
          </p:cNvSpPr>
          <p:nvPr>
            <p:ph type="title"/>
          </p:nvPr>
        </p:nvSpPr>
        <p:spPr/>
        <p:txBody>
          <a:bodyPr/>
          <a:lstStyle/>
          <a:p>
            <a:r>
              <a:rPr lang="en-US" cap="none" dirty="0"/>
              <a:t>Completing Notices</a:t>
            </a:r>
          </a:p>
        </p:txBody>
      </p:sp>
      <p:sp>
        <p:nvSpPr>
          <p:cNvPr id="3" name="Slide Number Placeholder 2">
            <a:extLst>
              <a:ext uri="{FF2B5EF4-FFF2-40B4-BE49-F238E27FC236}">
                <a16:creationId xmlns:a16="http://schemas.microsoft.com/office/drawing/2014/main" id="{052FDFE2-655B-4264-9E5A-695B658E7332}"/>
              </a:ext>
            </a:extLst>
          </p:cNvPr>
          <p:cNvSpPr>
            <a:spLocks noGrp="1"/>
          </p:cNvSpPr>
          <p:nvPr>
            <p:ph type="sldNum" sz="quarter" idx="12"/>
          </p:nvPr>
        </p:nvSpPr>
        <p:spPr/>
        <p:txBody>
          <a:bodyPr/>
          <a:lstStyle/>
          <a:p>
            <a:fld id="{A6202939-BFDD-442E-A53C-55179E409884}" type="slidenum">
              <a:rPr lang="en-US" smtClean="0"/>
              <a:t>58</a:t>
            </a:fld>
            <a:endParaRPr lang="en-US" dirty="0"/>
          </a:p>
        </p:txBody>
      </p:sp>
      <p:sp>
        <p:nvSpPr>
          <p:cNvPr id="4" name="Text Placeholder 3">
            <a:extLst>
              <a:ext uri="{FF2B5EF4-FFF2-40B4-BE49-F238E27FC236}">
                <a16:creationId xmlns:a16="http://schemas.microsoft.com/office/drawing/2014/main" id="{AAE0CC42-6F75-4271-8690-6BDEE42C51E2}"/>
              </a:ext>
            </a:extLst>
          </p:cNvPr>
          <p:cNvSpPr>
            <a:spLocks noGrp="1"/>
          </p:cNvSpPr>
          <p:nvPr>
            <p:ph type="body" sz="quarter" idx="13"/>
          </p:nvPr>
        </p:nvSpPr>
        <p:spPr>
          <a:xfrm>
            <a:off x="914402" y="2043068"/>
            <a:ext cx="10363200" cy="3505200"/>
          </a:xfrm>
        </p:spPr>
        <p:txBody>
          <a:bodyPr>
            <a:normAutofit/>
          </a:bodyPr>
          <a:lstStyle/>
          <a:p>
            <a:pPr>
              <a:lnSpc>
                <a:spcPct val="110000"/>
              </a:lnSpc>
              <a:buClr>
                <a:schemeClr val="accent1"/>
              </a:buClr>
            </a:pPr>
            <a:r>
              <a:rPr lang="en-US" sz="4000" dirty="0"/>
              <a:t>Review your facility (current) notices for these details in following slides</a:t>
            </a:r>
          </a:p>
          <a:p>
            <a:pPr>
              <a:lnSpc>
                <a:spcPct val="110000"/>
              </a:lnSpc>
              <a:buClr>
                <a:schemeClr val="accent1"/>
              </a:buClr>
            </a:pPr>
            <a:endParaRPr lang="en-US" sz="4000" dirty="0"/>
          </a:p>
          <a:p>
            <a:pPr>
              <a:lnSpc>
                <a:spcPct val="110000"/>
              </a:lnSpc>
              <a:buClr>
                <a:schemeClr val="accent1"/>
              </a:buClr>
            </a:pPr>
            <a:r>
              <a:rPr lang="en-US" sz="4000" dirty="0"/>
              <a:t>QIO denials for not completing correctly</a:t>
            </a:r>
          </a:p>
        </p:txBody>
      </p:sp>
    </p:spTree>
    <p:extLst>
      <p:ext uri="{BB962C8B-B14F-4D97-AF65-F5344CB8AC3E}">
        <p14:creationId xmlns:p14="http://schemas.microsoft.com/office/powerpoint/2010/main" val="2940172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25F6-A07A-4453-91AE-22715EF5B35A}"/>
              </a:ext>
            </a:extLst>
          </p:cNvPr>
          <p:cNvSpPr>
            <a:spLocks noGrp="1"/>
          </p:cNvSpPr>
          <p:nvPr>
            <p:ph type="title"/>
          </p:nvPr>
        </p:nvSpPr>
        <p:spPr>
          <a:xfrm>
            <a:off x="498765" y="196622"/>
            <a:ext cx="10548471" cy="809296"/>
          </a:xfrm>
        </p:spPr>
        <p:txBody>
          <a:bodyPr/>
          <a:lstStyle/>
          <a:p>
            <a:r>
              <a:rPr lang="en-US" dirty="0"/>
              <a:t>NOMNC cms 10123  </a:t>
            </a:r>
          </a:p>
        </p:txBody>
      </p:sp>
      <p:sp>
        <p:nvSpPr>
          <p:cNvPr id="3" name="Slide Number Placeholder 2">
            <a:extLst>
              <a:ext uri="{FF2B5EF4-FFF2-40B4-BE49-F238E27FC236}">
                <a16:creationId xmlns:a16="http://schemas.microsoft.com/office/drawing/2014/main" id="{9A99AEA7-7DD4-4324-8966-8D801B28D025}"/>
              </a:ext>
            </a:extLst>
          </p:cNvPr>
          <p:cNvSpPr>
            <a:spLocks noGrp="1"/>
          </p:cNvSpPr>
          <p:nvPr>
            <p:ph type="sldNum" sz="quarter" idx="12"/>
          </p:nvPr>
        </p:nvSpPr>
        <p:spPr/>
        <p:txBody>
          <a:bodyPr/>
          <a:lstStyle/>
          <a:p>
            <a:fld id="{A6202939-BFDD-442E-A53C-55179E409884}" type="slidenum">
              <a:rPr lang="en-US" smtClean="0"/>
              <a:t>59</a:t>
            </a:fld>
            <a:endParaRPr lang="en-US" dirty="0"/>
          </a:p>
        </p:txBody>
      </p:sp>
      <p:sp>
        <p:nvSpPr>
          <p:cNvPr id="4" name="Text Placeholder 3">
            <a:extLst>
              <a:ext uri="{FF2B5EF4-FFF2-40B4-BE49-F238E27FC236}">
                <a16:creationId xmlns:a16="http://schemas.microsoft.com/office/drawing/2014/main" id="{BB5B2526-328A-4DBD-918E-78A940131167}"/>
              </a:ext>
            </a:extLst>
          </p:cNvPr>
          <p:cNvSpPr>
            <a:spLocks noGrp="1"/>
          </p:cNvSpPr>
          <p:nvPr>
            <p:ph type="body" sz="quarter" idx="13"/>
          </p:nvPr>
        </p:nvSpPr>
        <p:spPr>
          <a:xfrm>
            <a:off x="415638" y="1005918"/>
            <a:ext cx="10462160" cy="4666673"/>
          </a:xfrm>
        </p:spPr>
        <p:txBody>
          <a:bodyPr>
            <a:noAutofit/>
          </a:bodyPr>
          <a:lstStyle/>
          <a:p>
            <a:pPr>
              <a:lnSpc>
                <a:spcPct val="100000"/>
              </a:lnSpc>
              <a:buClr>
                <a:schemeClr val="accent1"/>
              </a:buClr>
            </a:pPr>
            <a:r>
              <a:rPr lang="en-US" sz="2400" dirty="0"/>
              <a:t>Community Name, address phone on top</a:t>
            </a:r>
          </a:p>
          <a:p>
            <a:pPr>
              <a:lnSpc>
                <a:spcPct val="100000"/>
              </a:lnSpc>
              <a:buClr>
                <a:schemeClr val="accent1"/>
              </a:buClr>
            </a:pPr>
            <a:r>
              <a:rPr lang="en-US" sz="2400" dirty="0"/>
              <a:t>Skilled </a:t>
            </a:r>
            <a:r>
              <a:rPr lang="en-US" sz="2400" i="1" dirty="0"/>
              <a:t>Nursing</a:t>
            </a:r>
            <a:r>
              <a:rPr lang="en-US" sz="2400" dirty="0"/>
              <a:t> Facility Services (Not only PT, OT, ST for Med A)</a:t>
            </a:r>
          </a:p>
          <a:p>
            <a:pPr>
              <a:lnSpc>
                <a:spcPct val="100000"/>
              </a:lnSpc>
              <a:buClr>
                <a:schemeClr val="accent1"/>
              </a:buClr>
            </a:pPr>
            <a:r>
              <a:rPr lang="en-US" sz="2400" dirty="0">
                <a:solidFill>
                  <a:schemeClr val="accent2"/>
                </a:solidFill>
              </a:rPr>
              <a:t>LCD should be consistent with end Medicare stay on MDS</a:t>
            </a:r>
          </a:p>
          <a:p>
            <a:pPr>
              <a:lnSpc>
                <a:spcPct val="100000"/>
              </a:lnSpc>
              <a:buClr>
                <a:schemeClr val="accent1"/>
              </a:buClr>
            </a:pPr>
            <a:r>
              <a:rPr lang="en-US" sz="2400" dirty="0"/>
              <a:t>Provide at least </a:t>
            </a:r>
            <a:r>
              <a:rPr lang="en-US" sz="2400" b="1" dirty="0"/>
              <a:t>2 days </a:t>
            </a:r>
            <a:r>
              <a:rPr lang="en-US" sz="2400" dirty="0"/>
              <a:t>prior to LCD</a:t>
            </a:r>
          </a:p>
          <a:p>
            <a:pPr lvl="1">
              <a:lnSpc>
                <a:spcPct val="100000"/>
              </a:lnSpc>
            </a:pPr>
            <a:r>
              <a:rPr lang="en-US" sz="2400" cap="none" dirty="0">
                <a:solidFill>
                  <a:schemeClr val="tx1"/>
                </a:solidFill>
              </a:rPr>
              <a:t>Do not extend Med A stay to give notice – occasional abrupt discharge if needed</a:t>
            </a:r>
          </a:p>
          <a:p>
            <a:pPr>
              <a:lnSpc>
                <a:spcPct val="100000"/>
              </a:lnSpc>
              <a:buClr>
                <a:schemeClr val="accent1"/>
              </a:buClr>
            </a:pPr>
            <a:r>
              <a:rPr lang="en-US" sz="2400" dirty="0"/>
              <a:t>Include all person notified, telephone number, date, time, date must call for timely review AND copy was </a:t>
            </a:r>
            <a:r>
              <a:rPr lang="en-US" sz="2400" b="1" i="1" dirty="0"/>
              <a:t>mailed</a:t>
            </a:r>
            <a:r>
              <a:rPr lang="en-US" sz="2400" dirty="0"/>
              <a:t> </a:t>
            </a:r>
          </a:p>
          <a:p>
            <a:pPr>
              <a:lnSpc>
                <a:spcPct val="100000"/>
              </a:lnSpc>
              <a:buClr>
                <a:schemeClr val="accent1"/>
              </a:buClr>
            </a:pPr>
            <a:r>
              <a:rPr lang="en-US" sz="2400" dirty="0"/>
              <a:t>Identification number is optional but advised, recommend MR number- Do not use Medicare Number</a:t>
            </a:r>
          </a:p>
          <a:p>
            <a:pPr>
              <a:lnSpc>
                <a:spcPct val="100000"/>
              </a:lnSpc>
              <a:buClr>
                <a:schemeClr val="accent1"/>
              </a:buClr>
            </a:pPr>
            <a:r>
              <a:rPr lang="en-US" sz="2400" dirty="0"/>
              <a:t>Send certified if unable to reach POA</a:t>
            </a:r>
          </a:p>
          <a:p>
            <a:pPr>
              <a:lnSpc>
                <a:spcPct val="100000"/>
              </a:lnSpc>
              <a:buClr>
                <a:schemeClr val="accent1"/>
              </a:buClr>
            </a:pPr>
            <a:r>
              <a:rPr lang="en-US" sz="2400" dirty="0"/>
              <a:t>Current version (approved 2011)</a:t>
            </a:r>
          </a:p>
          <a:p>
            <a:pPr marL="115887" indent="0">
              <a:buNone/>
            </a:pPr>
            <a:endParaRPr lang="en-US" sz="2000" dirty="0"/>
          </a:p>
        </p:txBody>
      </p:sp>
    </p:spTree>
    <p:extLst>
      <p:ext uri="{BB962C8B-B14F-4D97-AF65-F5344CB8AC3E}">
        <p14:creationId xmlns:p14="http://schemas.microsoft.com/office/powerpoint/2010/main" val="113522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A323-BF73-2022-E638-9987DF44BD84}"/>
              </a:ext>
            </a:extLst>
          </p:cNvPr>
          <p:cNvSpPr>
            <a:spLocks noGrp="1"/>
          </p:cNvSpPr>
          <p:nvPr>
            <p:ph type="title"/>
          </p:nvPr>
        </p:nvSpPr>
        <p:spPr/>
        <p:txBody>
          <a:bodyPr>
            <a:normAutofit/>
          </a:bodyPr>
          <a:lstStyle/>
          <a:p>
            <a:r>
              <a:rPr lang="en-US" dirty="0"/>
              <a:t>Medicare A SNF Preadmission Process</a:t>
            </a:r>
          </a:p>
        </p:txBody>
      </p:sp>
      <p:sp>
        <p:nvSpPr>
          <p:cNvPr id="3" name="Content Placeholder 2">
            <a:extLst>
              <a:ext uri="{FF2B5EF4-FFF2-40B4-BE49-F238E27FC236}">
                <a16:creationId xmlns:a16="http://schemas.microsoft.com/office/drawing/2014/main" id="{C3C176F4-921B-4AB3-E5D7-60927ECF1240}"/>
              </a:ext>
            </a:extLst>
          </p:cNvPr>
          <p:cNvSpPr>
            <a:spLocks noGrp="1"/>
          </p:cNvSpPr>
          <p:nvPr>
            <p:ph idx="1"/>
          </p:nvPr>
        </p:nvSpPr>
        <p:spPr/>
        <p:txBody>
          <a:bodyPr>
            <a:normAutofit/>
          </a:bodyPr>
          <a:lstStyle/>
          <a:p>
            <a:r>
              <a:rPr lang="en-US" dirty="0"/>
              <a:t>Verification of Benefits (Check for eligibility and days available HIPAA Eligibility Transaction System (HETS))</a:t>
            </a:r>
          </a:p>
          <a:p>
            <a:r>
              <a:rPr lang="en-US" dirty="0"/>
              <a:t>Ensure hospital admission vs. observation</a:t>
            </a:r>
          </a:p>
          <a:p>
            <a:r>
              <a:rPr lang="en-US" dirty="0"/>
              <a:t>ACO’s (verify program requirement)</a:t>
            </a:r>
          </a:p>
          <a:p>
            <a:r>
              <a:rPr lang="en-US" dirty="0"/>
              <a:t>Ensure skilled need</a:t>
            </a:r>
          </a:p>
          <a:p>
            <a:r>
              <a:rPr lang="en-US" dirty="0"/>
              <a:t>Checking for recent SNF Med A stays </a:t>
            </a:r>
          </a:p>
        </p:txBody>
      </p:sp>
    </p:spTree>
    <p:extLst>
      <p:ext uri="{BB962C8B-B14F-4D97-AF65-F5344CB8AC3E}">
        <p14:creationId xmlns:p14="http://schemas.microsoft.com/office/powerpoint/2010/main" val="1772529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025D-9A31-4E27-AEB3-80A5D440E800}"/>
              </a:ext>
            </a:extLst>
          </p:cNvPr>
          <p:cNvSpPr>
            <a:spLocks noGrp="1"/>
          </p:cNvSpPr>
          <p:nvPr>
            <p:ph type="title"/>
          </p:nvPr>
        </p:nvSpPr>
        <p:spPr>
          <a:xfrm>
            <a:off x="1006997" y="457200"/>
            <a:ext cx="8580757" cy="809296"/>
          </a:xfrm>
        </p:spPr>
        <p:txBody>
          <a:bodyPr/>
          <a:lstStyle/>
          <a:p>
            <a:r>
              <a:rPr lang="en-US" dirty="0"/>
              <a:t>SNFABN CMS 10055 </a:t>
            </a:r>
          </a:p>
        </p:txBody>
      </p:sp>
      <p:sp>
        <p:nvSpPr>
          <p:cNvPr id="3" name="Slide Number Placeholder 2">
            <a:extLst>
              <a:ext uri="{FF2B5EF4-FFF2-40B4-BE49-F238E27FC236}">
                <a16:creationId xmlns:a16="http://schemas.microsoft.com/office/drawing/2014/main" id="{2F6E15DD-BFA9-440C-B065-0F941AF6FBD2}"/>
              </a:ext>
            </a:extLst>
          </p:cNvPr>
          <p:cNvSpPr>
            <a:spLocks noGrp="1"/>
          </p:cNvSpPr>
          <p:nvPr>
            <p:ph type="sldNum" sz="quarter" idx="12"/>
          </p:nvPr>
        </p:nvSpPr>
        <p:spPr/>
        <p:txBody>
          <a:bodyPr/>
          <a:lstStyle/>
          <a:p>
            <a:fld id="{A6202939-BFDD-442E-A53C-55179E409884}" type="slidenum">
              <a:rPr lang="en-US" smtClean="0"/>
              <a:t>60</a:t>
            </a:fld>
            <a:endParaRPr lang="en-US" dirty="0"/>
          </a:p>
        </p:txBody>
      </p:sp>
      <p:sp>
        <p:nvSpPr>
          <p:cNvPr id="4" name="Text Placeholder 3">
            <a:extLst>
              <a:ext uri="{FF2B5EF4-FFF2-40B4-BE49-F238E27FC236}">
                <a16:creationId xmlns:a16="http://schemas.microsoft.com/office/drawing/2014/main" id="{1743EE88-9BB4-42DA-BC64-5DB9C2893117}"/>
              </a:ext>
            </a:extLst>
          </p:cNvPr>
          <p:cNvSpPr>
            <a:spLocks noGrp="1"/>
          </p:cNvSpPr>
          <p:nvPr>
            <p:ph type="body" sz="quarter" idx="13"/>
          </p:nvPr>
        </p:nvSpPr>
        <p:spPr>
          <a:xfrm>
            <a:off x="985482" y="1576895"/>
            <a:ext cx="10557474" cy="4779455"/>
          </a:xfrm>
        </p:spPr>
        <p:txBody>
          <a:bodyPr>
            <a:normAutofit lnSpcReduction="10000"/>
          </a:bodyPr>
          <a:lstStyle/>
          <a:p>
            <a:pPr>
              <a:lnSpc>
                <a:spcPct val="120000"/>
              </a:lnSpc>
              <a:buClr>
                <a:schemeClr val="accent1"/>
              </a:buClr>
            </a:pPr>
            <a:r>
              <a:rPr lang="en-US" sz="3200" dirty="0"/>
              <a:t>Provided when a resident is staying LTC after Med A LCD</a:t>
            </a:r>
          </a:p>
          <a:p>
            <a:pPr>
              <a:lnSpc>
                <a:spcPct val="120000"/>
              </a:lnSpc>
              <a:buClr>
                <a:schemeClr val="accent1"/>
              </a:buClr>
            </a:pPr>
            <a:r>
              <a:rPr lang="en-US" sz="3200" dirty="0"/>
              <a:t>SNF ABN Instructions have suggestions for reasons </a:t>
            </a:r>
          </a:p>
          <a:p>
            <a:pPr>
              <a:lnSpc>
                <a:spcPct val="120000"/>
              </a:lnSpc>
              <a:buClr>
                <a:schemeClr val="accent1"/>
              </a:buClr>
            </a:pPr>
            <a:r>
              <a:rPr lang="en-US" sz="3200" dirty="0"/>
              <a:t>Name, address, and phone number facility</a:t>
            </a:r>
          </a:p>
          <a:p>
            <a:pPr>
              <a:lnSpc>
                <a:spcPct val="120000"/>
              </a:lnSpc>
              <a:buClr>
                <a:schemeClr val="accent1"/>
              </a:buClr>
            </a:pPr>
            <a:r>
              <a:rPr lang="en-US" sz="3200" dirty="0"/>
              <a:t>Identification number is advised but optional, advise MR internal number- Do not use Medicare Number</a:t>
            </a:r>
          </a:p>
          <a:p>
            <a:pPr>
              <a:lnSpc>
                <a:spcPct val="120000"/>
              </a:lnSpc>
              <a:buClr>
                <a:schemeClr val="accent1"/>
              </a:buClr>
            </a:pPr>
            <a:r>
              <a:rPr lang="en-US" sz="3200" dirty="0"/>
              <a:t>May be used as optional/voluntary notice</a:t>
            </a:r>
          </a:p>
          <a:p>
            <a:pPr>
              <a:lnSpc>
                <a:spcPct val="120000"/>
              </a:lnSpc>
              <a:buClr>
                <a:schemeClr val="accent1"/>
              </a:buClr>
            </a:pPr>
            <a:r>
              <a:rPr lang="en-US" sz="3200" dirty="0"/>
              <a:t>Give with enough notice for resident to make decision</a:t>
            </a:r>
          </a:p>
          <a:p>
            <a:endParaRPr lang="en-US" sz="3200" dirty="0"/>
          </a:p>
        </p:txBody>
      </p:sp>
    </p:spTree>
    <p:extLst>
      <p:ext uri="{BB962C8B-B14F-4D97-AF65-F5344CB8AC3E}">
        <p14:creationId xmlns:p14="http://schemas.microsoft.com/office/powerpoint/2010/main" val="2478080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513A-8A83-4CF1-95BD-C59514213C09}"/>
              </a:ext>
            </a:extLst>
          </p:cNvPr>
          <p:cNvSpPr>
            <a:spLocks noGrp="1"/>
          </p:cNvSpPr>
          <p:nvPr>
            <p:ph type="title"/>
          </p:nvPr>
        </p:nvSpPr>
        <p:spPr/>
        <p:txBody>
          <a:bodyPr/>
          <a:lstStyle/>
          <a:p>
            <a:r>
              <a:rPr lang="en-US" dirty="0"/>
              <a:t>SNF ABN</a:t>
            </a:r>
          </a:p>
        </p:txBody>
      </p:sp>
      <p:sp>
        <p:nvSpPr>
          <p:cNvPr id="3" name="Slide Number Placeholder 2">
            <a:extLst>
              <a:ext uri="{FF2B5EF4-FFF2-40B4-BE49-F238E27FC236}">
                <a16:creationId xmlns:a16="http://schemas.microsoft.com/office/drawing/2014/main" id="{8F6069C3-FAA8-44FB-BDC1-FD27C4D29019}"/>
              </a:ext>
            </a:extLst>
          </p:cNvPr>
          <p:cNvSpPr>
            <a:spLocks noGrp="1"/>
          </p:cNvSpPr>
          <p:nvPr>
            <p:ph type="sldNum" sz="quarter" idx="12"/>
          </p:nvPr>
        </p:nvSpPr>
        <p:spPr/>
        <p:txBody>
          <a:bodyPr/>
          <a:lstStyle/>
          <a:p>
            <a:fld id="{A6202939-BFDD-442E-A53C-55179E409884}" type="slidenum">
              <a:rPr lang="en-US" smtClean="0"/>
              <a:t>61</a:t>
            </a:fld>
            <a:endParaRPr lang="en-US" dirty="0"/>
          </a:p>
        </p:txBody>
      </p:sp>
      <p:sp>
        <p:nvSpPr>
          <p:cNvPr id="4" name="Text Placeholder 3">
            <a:extLst>
              <a:ext uri="{FF2B5EF4-FFF2-40B4-BE49-F238E27FC236}">
                <a16:creationId xmlns:a16="http://schemas.microsoft.com/office/drawing/2014/main" id="{98D1A400-610C-4505-994A-9A74A4002937}"/>
              </a:ext>
            </a:extLst>
          </p:cNvPr>
          <p:cNvSpPr>
            <a:spLocks noGrp="1"/>
          </p:cNvSpPr>
          <p:nvPr>
            <p:ph type="body" sz="quarter" idx="13"/>
          </p:nvPr>
        </p:nvSpPr>
        <p:spPr>
          <a:xfrm>
            <a:off x="641268" y="1618674"/>
            <a:ext cx="10636332" cy="4473367"/>
          </a:xfrm>
        </p:spPr>
        <p:txBody>
          <a:bodyPr>
            <a:normAutofit fontScale="77500" lnSpcReduction="20000"/>
          </a:bodyPr>
          <a:lstStyle/>
          <a:p>
            <a:pPr marL="0" indent="0">
              <a:lnSpc>
                <a:spcPct val="100000"/>
              </a:lnSpc>
              <a:buClr>
                <a:schemeClr val="accent1"/>
              </a:buClr>
              <a:buNone/>
            </a:pPr>
            <a:r>
              <a:rPr lang="en-US" sz="4800" dirty="0"/>
              <a:t>Review Option Box Choices:</a:t>
            </a:r>
          </a:p>
          <a:p>
            <a:pPr marL="0" indent="0">
              <a:lnSpc>
                <a:spcPct val="100000"/>
              </a:lnSpc>
              <a:buClr>
                <a:schemeClr val="accent1"/>
              </a:buClr>
              <a:buNone/>
            </a:pPr>
            <a:endParaRPr lang="en-US" sz="4800" dirty="0"/>
          </a:p>
          <a:p>
            <a:pPr>
              <a:lnSpc>
                <a:spcPct val="100000"/>
              </a:lnSpc>
              <a:buClr>
                <a:schemeClr val="accent1"/>
              </a:buClr>
            </a:pPr>
            <a:r>
              <a:rPr lang="en-US" sz="4800" dirty="0"/>
              <a:t>Option Box 1 – Demand bill – appeal (want Medicare to continue to pay for stay)</a:t>
            </a:r>
          </a:p>
          <a:p>
            <a:pPr>
              <a:lnSpc>
                <a:spcPct val="100000"/>
              </a:lnSpc>
              <a:buClr>
                <a:schemeClr val="accent1"/>
              </a:buClr>
            </a:pPr>
            <a:r>
              <a:rPr lang="en-US" sz="4800" dirty="0"/>
              <a:t>Option Box 2- No Demand bill, agree with liability</a:t>
            </a:r>
          </a:p>
          <a:p>
            <a:pPr>
              <a:lnSpc>
                <a:spcPct val="100000"/>
              </a:lnSpc>
              <a:buClr>
                <a:schemeClr val="accent1"/>
              </a:buClr>
            </a:pPr>
            <a:r>
              <a:rPr lang="en-US" sz="4800" dirty="0"/>
              <a:t>Option Box 3- Do not want Medicare billed and do not want to stay – typically = discharge</a:t>
            </a:r>
          </a:p>
          <a:p>
            <a:pPr lvl="1">
              <a:lnSpc>
                <a:spcPct val="100000"/>
              </a:lnSpc>
            </a:pPr>
            <a:endParaRPr lang="en-US" sz="4800" dirty="0"/>
          </a:p>
        </p:txBody>
      </p:sp>
    </p:spTree>
    <p:extLst>
      <p:ext uri="{BB962C8B-B14F-4D97-AF65-F5344CB8AC3E}">
        <p14:creationId xmlns:p14="http://schemas.microsoft.com/office/powerpoint/2010/main" val="2254702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9447" y="278529"/>
            <a:ext cx="11209283" cy="1072531"/>
          </a:xfrm>
        </p:spPr>
        <p:txBody>
          <a:bodyPr/>
          <a:lstStyle/>
          <a:p>
            <a:r>
              <a:rPr lang="en-US" cap="none" dirty="0"/>
              <a:t>Beneficiary Notices and Hospice</a:t>
            </a:r>
          </a:p>
        </p:txBody>
      </p:sp>
      <p:sp>
        <p:nvSpPr>
          <p:cNvPr id="3" name="Slide Number Placeholder 2"/>
          <p:cNvSpPr>
            <a:spLocks noGrp="1"/>
          </p:cNvSpPr>
          <p:nvPr>
            <p:ph type="sldNum" sz="quarter" idx="12"/>
          </p:nvPr>
        </p:nvSpPr>
        <p:spPr/>
        <p:txBody>
          <a:bodyPr/>
          <a:lstStyle/>
          <a:p>
            <a:fld id="{A6202939-BFDD-442E-A53C-55179E409884}" type="slidenum">
              <a:rPr lang="en-US" smtClean="0"/>
              <a:t>62</a:t>
            </a:fld>
            <a:endParaRPr lang="en-US" dirty="0"/>
          </a:p>
        </p:txBody>
      </p:sp>
      <p:sp>
        <p:nvSpPr>
          <p:cNvPr id="4" name="Text Placeholder 3"/>
          <p:cNvSpPr>
            <a:spLocks noGrp="1"/>
          </p:cNvSpPr>
          <p:nvPr>
            <p:ph type="body" sz="quarter" idx="13"/>
          </p:nvPr>
        </p:nvSpPr>
        <p:spPr>
          <a:xfrm>
            <a:off x="962549" y="1351060"/>
            <a:ext cx="9772745" cy="4503475"/>
          </a:xfrm>
        </p:spPr>
        <p:txBody>
          <a:bodyPr>
            <a:noAutofit/>
          </a:bodyPr>
          <a:lstStyle/>
          <a:p>
            <a:pPr fontAlgn="t">
              <a:lnSpc>
                <a:spcPct val="120000"/>
              </a:lnSpc>
              <a:buClr>
                <a:schemeClr val="accent1"/>
              </a:buClr>
            </a:pPr>
            <a:r>
              <a:rPr lang="en-US" sz="3200" dirty="0"/>
              <a:t>Not required if resident electing Hospice from Med A</a:t>
            </a:r>
          </a:p>
          <a:p>
            <a:pPr fontAlgn="t">
              <a:lnSpc>
                <a:spcPct val="120000"/>
              </a:lnSpc>
              <a:buClr>
                <a:schemeClr val="accent1"/>
              </a:buClr>
            </a:pPr>
            <a:r>
              <a:rPr lang="en-US" sz="3200" dirty="0"/>
              <a:t>SNF may be required to provide notices to Hospice Residents IF in the rare instances of Dual eligible</a:t>
            </a:r>
          </a:p>
          <a:p>
            <a:pPr fontAlgn="t">
              <a:lnSpc>
                <a:spcPct val="120000"/>
              </a:lnSpc>
              <a:buClr>
                <a:schemeClr val="accent1"/>
              </a:buClr>
            </a:pPr>
            <a:r>
              <a:rPr lang="en-US" sz="3200" dirty="0"/>
              <a:t>GIVE your own facility notice for room and board charges</a:t>
            </a:r>
          </a:p>
          <a:p>
            <a:pPr marL="115887" indent="0" fontAlgn="t">
              <a:buNone/>
            </a:pPr>
            <a:endParaRPr lang="en-US" sz="3200" dirty="0"/>
          </a:p>
        </p:txBody>
      </p:sp>
    </p:spTree>
    <p:extLst>
      <p:ext uri="{BB962C8B-B14F-4D97-AF65-F5344CB8AC3E}">
        <p14:creationId xmlns:p14="http://schemas.microsoft.com/office/powerpoint/2010/main" val="2342189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Beneficiary Notices and Hospice</a:t>
            </a:r>
            <a:endParaRPr lang="en-US" dirty="0"/>
          </a:p>
        </p:txBody>
      </p:sp>
      <p:sp>
        <p:nvSpPr>
          <p:cNvPr id="4" name="Text Placeholder 3"/>
          <p:cNvSpPr>
            <a:spLocks noGrp="1"/>
          </p:cNvSpPr>
          <p:nvPr>
            <p:ph type="body" sz="quarter" idx="13"/>
          </p:nvPr>
        </p:nvSpPr>
        <p:spPr>
          <a:xfrm>
            <a:off x="821767" y="1381169"/>
            <a:ext cx="9530938" cy="4553525"/>
          </a:xfrm>
        </p:spPr>
        <p:txBody>
          <a:bodyPr>
            <a:noAutofit/>
          </a:bodyPr>
          <a:lstStyle/>
          <a:p>
            <a:pPr fontAlgn="t">
              <a:lnSpc>
                <a:spcPct val="120000"/>
              </a:lnSpc>
              <a:buClr>
                <a:schemeClr val="accent1"/>
              </a:buClr>
            </a:pPr>
            <a:r>
              <a:rPr lang="en-US" sz="3200" dirty="0"/>
              <a:t>Med A resident elects Hospice (</a:t>
            </a:r>
            <a:r>
              <a:rPr lang="en-US" sz="3200" i="1" dirty="0"/>
              <a:t>one Med A option to another</a:t>
            </a:r>
            <a:r>
              <a:rPr lang="en-US" sz="3200" dirty="0"/>
              <a:t>) a Specific Beneficiary notice is </a:t>
            </a:r>
            <a:r>
              <a:rPr lang="en-US" sz="3200" i="1" dirty="0"/>
              <a:t>NOT</a:t>
            </a:r>
            <a:r>
              <a:rPr lang="en-US" sz="3200" dirty="0"/>
              <a:t> required (Room and Board is not covered Medicare benefit with Hospice so SNFABN is  NOT appropriate)</a:t>
            </a:r>
          </a:p>
          <a:p>
            <a:pPr fontAlgn="t">
              <a:lnSpc>
                <a:spcPct val="120000"/>
              </a:lnSpc>
              <a:buClr>
                <a:schemeClr val="accent1"/>
              </a:buClr>
            </a:pPr>
            <a:r>
              <a:rPr lang="en-US" sz="3200" dirty="0"/>
              <a:t>Rather provide your own facility notice to explain room and board charges </a:t>
            </a:r>
          </a:p>
          <a:p>
            <a:pPr fontAlgn="t"/>
            <a:endParaRPr lang="en-US" sz="2800" dirty="0"/>
          </a:p>
          <a:p>
            <a:pPr marL="115887" indent="0" fontAlgn="t">
              <a:buNone/>
            </a:pPr>
            <a:endParaRPr lang="en-US" sz="2800" dirty="0"/>
          </a:p>
        </p:txBody>
      </p:sp>
    </p:spTree>
    <p:extLst>
      <p:ext uri="{BB962C8B-B14F-4D97-AF65-F5344CB8AC3E}">
        <p14:creationId xmlns:p14="http://schemas.microsoft.com/office/powerpoint/2010/main" val="2053563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1134" y="175418"/>
            <a:ext cx="10515600" cy="1325563"/>
          </a:xfrm>
        </p:spPr>
        <p:txBody>
          <a:bodyPr/>
          <a:lstStyle/>
          <a:p>
            <a:r>
              <a:rPr lang="en-US" dirty="0"/>
              <a:t>Remember….</a:t>
            </a:r>
          </a:p>
        </p:txBody>
      </p:sp>
      <p:sp>
        <p:nvSpPr>
          <p:cNvPr id="4" name="Text Placeholder 3"/>
          <p:cNvSpPr>
            <a:spLocks noGrp="1"/>
          </p:cNvSpPr>
          <p:nvPr>
            <p:ph type="body" sz="quarter" idx="4294967295"/>
          </p:nvPr>
        </p:nvSpPr>
        <p:spPr>
          <a:xfrm>
            <a:off x="838200" y="1619250"/>
            <a:ext cx="9861468" cy="4400550"/>
          </a:xfrm>
        </p:spPr>
        <p:txBody>
          <a:bodyPr>
            <a:normAutofit/>
          </a:bodyPr>
          <a:lstStyle/>
          <a:p>
            <a:pPr lvl="1" fontAlgn="t">
              <a:lnSpc>
                <a:spcPct val="120000"/>
              </a:lnSpc>
            </a:pPr>
            <a:r>
              <a:rPr lang="en-US" sz="2800" cap="none" dirty="0">
                <a:solidFill>
                  <a:schemeClr val="tx1"/>
                </a:solidFill>
              </a:rPr>
              <a:t>NOMNC and DENIAL/SNFABN provide notice of TWO DIFFERENT appeal processes</a:t>
            </a:r>
          </a:p>
          <a:p>
            <a:pPr lvl="1" fontAlgn="t">
              <a:lnSpc>
                <a:spcPct val="120000"/>
              </a:lnSpc>
            </a:pPr>
            <a:r>
              <a:rPr lang="en-US" sz="2800" cap="none" dirty="0">
                <a:solidFill>
                  <a:schemeClr val="tx1"/>
                </a:solidFill>
              </a:rPr>
              <a:t>NOMNC- expedited through QIO</a:t>
            </a:r>
          </a:p>
          <a:p>
            <a:pPr lvl="1" fontAlgn="t">
              <a:lnSpc>
                <a:spcPct val="120000"/>
              </a:lnSpc>
            </a:pPr>
            <a:r>
              <a:rPr lang="en-US" sz="2800" cap="none" dirty="0">
                <a:solidFill>
                  <a:schemeClr val="tx1"/>
                </a:solidFill>
              </a:rPr>
              <a:t>DENIAL/SNFABN- via demand bill through MAC</a:t>
            </a:r>
          </a:p>
          <a:p>
            <a:pPr lvl="1" fontAlgn="t">
              <a:lnSpc>
                <a:spcPct val="120000"/>
              </a:lnSpc>
            </a:pPr>
            <a:r>
              <a:rPr lang="en-US" sz="2800" cap="none" dirty="0">
                <a:solidFill>
                  <a:schemeClr val="tx1"/>
                </a:solidFill>
              </a:rPr>
              <a:t>AND provides notice of liability</a:t>
            </a:r>
          </a:p>
          <a:p>
            <a:pPr lvl="1" fontAlgn="t">
              <a:lnSpc>
                <a:spcPct val="120000"/>
              </a:lnSpc>
            </a:pPr>
            <a:r>
              <a:rPr lang="en-US" sz="2800" cap="none" dirty="0">
                <a:solidFill>
                  <a:schemeClr val="tx1"/>
                </a:solidFill>
              </a:rPr>
              <a:t>(Managed care: recommend using own notice with the required NOMNC to notify of continued charges)</a:t>
            </a:r>
          </a:p>
          <a:p>
            <a:pPr marL="115887" indent="0">
              <a:buNone/>
            </a:pPr>
            <a:endParaRPr lang="en-US" dirty="0"/>
          </a:p>
        </p:txBody>
      </p:sp>
    </p:spTree>
    <p:extLst>
      <p:ext uri="{BB962C8B-B14F-4D97-AF65-F5344CB8AC3E}">
        <p14:creationId xmlns:p14="http://schemas.microsoft.com/office/powerpoint/2010/main" val="1415952417"/>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34950"/>
            <a:ext cx="10515600" cy="1325563"/>
          </a:xfrm>
        </p:spPr>
        <p:txBody>
          <a:bodyPr/>
          <a:lstStyle/>
          <a:p>
            <a:r>
              <a:rPr lang="en-US" cap="none" dirty="0"/>
              <a:t>References</a:t>
            </a:r>
            <a:endParaRPr lang="en-US" dirty="0"/>
          </a:p>
        </p:txBody>
      </p:sp>
      <p:sp>
        <p:nvSpPr>
          <p:cNvPr id="4" name="Text Placeholder 3"/>
          <p:cNvSpPr>
            <a:spLocks noGrp="1"/>
          </p:cNvSpPr>
          <p:nvPr>
            <p:ph type="body" sz="quarter" idx="4294967295"/>
          </p:nvPr>
        </p:nvSpPr>
        <p:spPr>
          <a:xfrm>
            <a:off x="711200" y="1176338"/>
            <a:ext cx="8970963" cy="5281612"/>
          </a:xfrm>
        </p:spPr>
        <p:txBody>
          <a:bodyPr>
            <a:normAutofit/>
          </a:bodyPr>
          <a:lstStyle/>
          <a:p>
            <a:pPr fontAlgn="t">
              <a:lnSpc>
                <a:spcPct val="120000"/>
              </a:lnSpc>
              <a:buClr>
                <a:schemeClr val="accent1"/>
              </a:buClr>
            </a:pPr>
            <a:r>
              <a:rPr lang="en-US" sz="2400" dirty="0"/>
              <a:t>CMS Manual reference:</a:t>
            </a:r>
          </a:p>
          <a:p>
            <a:pPr marL="527050" lvl="1" indent="0">
              <a:buNone/>
            </a:pPr>
            <a:r>
              <a:rPr lang="en-US" sz="2400" cap="none" dirty="0">
                <a:solidFill>
                  <a:schemeClr val="tx1"/>
                </a:solidFill>
              </a:rPr>
              <a:t>Medicare claims processing manual Chapter 30 - financial liability protections, 50.15.3.1 - special issues associated with the ABN for hospice providers</a:t>
            </a:r>
          </a:p>
          <a:p>
            <a:pPr marL="527050" lvl="1" indent="0">
              <a:buNone/>
            </a:pPr>
            <a:r>
              <a:rPr lang="en-US" sz="2400" cap="none" dirty="0">
                <a:solidFill>
                  <a:schemeClr val="tx1"/>
                </a:solidFill>
              </a:rPr>
              <a:t>C. </a:t>
            </a:r>
            <a:r>
              <a:rPr lang="en-US" sz="2400" i="1" cap="none" dirty="0">
                <a:solidFill>
                  <a:schemeClr val="tx1"/>
                </a:solidFill>
              </a:rPr>
              <a:t>When ABNs are not required for hospice services</a:t>
            </a:r>
          </a:p>
          <a:p>
            <a:pPr marL="777875" lvl="2" indent="0">
              <a:buNone/>
            </a:pPr>
            <a:r>
              <a:rPr lang="en-US" sz="2400" i="1" dirty="0"/>
              <a:t>5. Room and Board Costs for Nursing Facility Residents </a:t>
            </a:r>
          </a:p>
          <a:p>
            <a:pPr marL="777875" lvl="2" indent="0">
              <a:buNone/>
            </a:pPr>
            <a:r>
              <a:rPr lang="en-US" sz="2400" i="1" dirty="0"/>
              <a:t>Since room and board are not part of the hospice benefit, an ABN would not be required when the patient elects hospice and continues to pay out of pocket for long term care room and board</a:t>
            </a:r>
          </a:p>
          <a:p>
            <a:r>
              <a:rPr lang="en-US" sz="2400" dirty="0"/>
              <a:t>MLM Article 7903 re NOMNC </a:t>
            </a:r>
          </a:p>
          <a:p>
            <a:r>
              <a:rPr lang="en-US" sz="2400" dirty="0">
                <a:solidFill>
                  <a:schemeClr val="tx1"/>
                </a:solidFill>
                <a:hlinkClick r:id="rId3"/>
              </a:rPr>
              <a:t>www.cms.gov/bni</a:t>
            </a:r>
            <a:r>
              <a:rPr lang="en-US" sz="2400" dirty="0">
                <a:solidFill>
                  <a:schemeClr val="tx1"/>
                </a:solidFill>
              </a:rPr>
              <a:t> </a:t>
            </a:r>
          </a:p>
          <a:p>
            <a:pPr marL="115887" indent="0">
              <a:buNone/>
            </a:pPr>
            <a:endParaRPr lang="en-US" sz="2400" dirty="0"/>
          </a:p>
          <a:p>
            <a:endParaRPr lang="en-US" sz="2400" dirty="0"/>
          </a:p>
        </p:txBody>
      </p:sp>
    </p:spTree>
    <p:extLst>
      <p:ext uri="{BB962C8B-B14F-4D97-AF65-F5344CB8AC3E}">
        <p14:creationId xmlns:p14="http://schemas.microsoft.com/office/powerpoint/2010/main" val="1829534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75924" y="2570271"/>
            <a:ext cx="4436533" cy="1477328"/>
          </a:xfrm>
          <a:prstGeom prst="rect">
            <a:avLst/>
          </a:prstGeom>
          <a:noFill/>
        </p:spPr>
        <p:txBody>
          <a:bodyPr wrap="square" rtlCol="0">
            <a:spAutoFit/>
          </a:bodyPr>
          <a:lstStyle/>
          <a:p>
            <a:pPr>
              <a:lnSpc>
                <a:spcPct val="90000"/>
              </a:lnSpc>
              <a:spcBef>
                <a:spcPct val="0"/>
              </a:spcBef>
            </a:pPr>
            <a:r>
              <a:rPr lang="en-US" sz="5000" b="1" dirty="0">
                <a:latin typeface="+mj-lt"/>
                <a:ea typeface="+mj-ea"/>
                <a:cs typeface="+mj-cs"/>
              </a:rPr>
              <a:t>Triple Check Process</a:t>
            </a:r>
          </a:p>
        </p:txBody>
      </p:sp>
      <p:sp>
        <p:nvSpPr>
          <p:cNvPr id="6" name="Rectangle 5">
            <a:extLst>
              <a:ext uri="{FF2B5EF4-FFF2-40B4-BE49-F238E27FC236}">
                <a16:creationId xmlns:a16="http://schemas.microsoft.com/office/drawing/2014/main" id="{9CA8FB94-CFFD-4775-9457-240F0E334A03}"/>
              </a:ext>
            </a:extLst>
          </p:cNvPr>
          <p:cNvSpPr/>
          <p:nvPr/>
        </p:nvSpPr>
        <p:spPr>
          <a:xfrm>
            <a:off x="4677369" y="3648932"/>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949D196-663F-407F-826F-BEEA6F722667}"/>
              </a:ext>
            </a:extLst>
          </p:cNvPr>
          <p:cNvSpPr/>
          <p:nvPr/>
        </p:nvSpPr>
        <p:spPr>
          <a:xfrm>
            <a:off x="417381" y="588033"/>
            <a:ext cx="2473036" cy="246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a:extLst>
              <a:ext uri="{FF2B5EF4-FFF2-40B4-BE49-F238E27FC236}">
                <a16:creationId xmlns:a16="http://schemas.microsoft.com/office/drawing/2014/main" id="{127C471F-75FE-453C-9836-EFC28561E6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78" y="953839"/>
            <a:ext cx="5930830" cy="4802524"/>
          </a:xfrm>
          <a:ln w="76200">
            <a:solidFill>
              <a:srgbClr val="215868"/>
            </a:solidFill>
          </a:ln>
        </p:spPr>
      </p:pic>
    </p:spTree>
    <p:extLst>
      <p:ext uri="{BB962C8B-B14F-4D97-AF65-F5344CB8AC3E}">
        <p14:creationId xmlns:p14="http://schemas.microsoft.com/office/powerpoint/2010/main" val="3051070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History - Why</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67</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1043241" y="1500407"/>
            <a:ext cx="10128342" cy="4580467"/>
          </a:xfrm>
        </p:spPr>
        <p:txBody>
          <a:bodyPr>
            <a:normAutofit/>
          </a:bodyPr>
          <a:lstStyle/>
          <a:p>
            <a:pPr>
              <a:lnSpc>
                <a:spcPct val="100000"/>
              </a:lnSpc>
              <a:buClr>
                <a:schemeClr val="accent1"/>
              </a:buClr>
            </a:pPr>
            <a:r>
              <a:rPr lang="en-US" sz="3200" dirty="0"/>
              <a:t>With increasingly high occurrence of fraud, waste, and abuse, OIG has planned to continue vigorous recovery efforts as reported in its annual work plan</a:t>
            </a:r>
          </a:p>
          <a:p>
            <a:pPr>
              <a:lnSpc>
                <a:spcPct val="100000"/>
              </a:lnSpc>
              <a:buClr>
                <a:schemeClr val="accent1"/>
              </a:buClr>
            </a:pPr>
            <a:r>
              <a:rPr lang="en-US" sz="3200" dirty="0"/>
              <a:t>To avoid becoming an audit target, organizations need to ensure that adequate steps are taken to properly incorporate practices within their compliance programs that promote accurate billing, high quality of care, and safety</a:t>
            </a:r>
          </a:p>
          <a:p>
            <a:pPr marL="115887" indent="0">
              <a:buNone/>
            </a:pPr>
            <a:endParaRPr lang="en-US" dirty="0"/>
          </a:p>
        </p:txBody>
      </p:sp>
    </p:spTree>
    <p:extLst>
      <p:ext uri="{BB962C8B-B14F-4D97-AF65-F5344CB8AC3E}">
        <p14:creationId xmlns:p14="http://schemas.microsoft.com/office/powerpoint/2010/main" val="2553763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History - Who</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68</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914400" y="1498600"/>
            <a:ext cx="9542033" cy="4749800"/>
          </a:xfrm>
        </p:spPr>
        <p:txBody>
          <a:bodyPr>
            <a:normAutofit fontScale="92500"/>
          </a:bodyPr>
          <a:lstStyle/>
          <a:p>
            <a:pPr>
              <a:lnSpc>
                <a:spcPct val="120000"/>
              </a:lnSpc>
              <a:buClr>
                <a:schemeClr val="accent1"/>
              </a:buClr>
            </a:pPr>
            <a:r>
              <a:rPr lang="en-US" sz="3200" dirty="0"/>
              <a:t>A Required Element of FSA Compliance</a:t>
            </a:r>
          </a:p>
          <a:p>
            <a:pPr>
              <a:lnSpc>
                <a:spcPct val="120000"/>
              </a:lnSpc>
              <a:buClr>
                <a:schemeClr val="accent1"/>
              </a:buClr>
            </a:pPr>
            <a:r>
              <a:rPr lang="en-US" sz="3200" dirty="0"/>
              <a:t>Recommended by CMS</a:t>
            </a:r>
          </a:p>
          <a:p>
            <a:pPr lvl="1">
              <a:lnSpc>
                <a:spcPct val="120000"/>
              </a:lnSpc>
            </a:pPr>
            <a:r>
              <a:rPr lang="en-US" sz="3200" cap="none" dirty="0">
                <a:solidFill>
                  <a:schemeClr val="tx1"/>
                </a:solidFill>
              </a:rPr>
              <a:t>SNF PPS clarifications memo V1.1, March 2012 stated “</a:t>
            </a:r>
            <a:r>
              <a:rPr lang="en-US" sz="3200" i="1" cap="none" dirty="0">
                <a:solidFill>
                  <a:schemeClr val="tx1"/>
                </a:solidFill>
              </a:rPr>
              <a:t>providers should also have triple-check and other QA processes in place to ensure assessments are accurate prior to submission. Such monitoring and documentation is a part of the provider’s responsibility to provide necessary care and services</a:t>
            </a:r>
            <a:r>
              <a:rPr lang="en-US" sz="3200" cap="none" dirty="0">
                <a:solidFill>
                  <a:schemeClr val="tx1"/>
                </a:solidFill>
              </a:rPr>
              <a:t>.”</a:t>
            </a:r>
          </a:p>
          <a:p>
            <a:pPr marL="115887" indent="0">
              <a:buNone/>
            </a:pPr>
            <a:endParaRPr lang="en-US" dirty="0"/>
          </a:p>
        </p:txBody>
      </p:sp>
    </p:spTree>
    <p:extLst>
      <p:ext uri="{BB962C8B-B14F-4D97-AF65-F5344CB8AC3E}">
        <p14:creationId xmlns:p14="http://schemas.microsoft.com/office/powerpoint/2010/main" val="2291581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History - Who</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69</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965199" y="1828800"/>
            <a:ext cx="9901583" cy="4419600"/>
          </a:xfrm>
        </p:spPr>
        <p:txBody>
          <a:bodyPr>
            <a:normAutofit/>
          </a:bodyPr>
          <a:lstStyle/>
          <a:p>
            <a:pPr>
              <a:lnSpc>
                <a:spcPct val="100000"/>
              </a:lnSpc>
              <a:buClr>
                <a:schemeClr val="accent1"/>
              </a:buClr>
            </a:pPr>
            <a:r>
              <a:rPr lang="en-US" sz="3000" dirty="0"/>
              <a:t>CMS Final Rule March 2016 created an obligation for timely refund of overpayments</a:t>
            </a:r>
          </a:p>
          <a:p>
            <a:pPr>
              <a:lnSpc>
                <a:spcPct val="100000"/>
              </a:lnSpc>
              <a:buClr>
                <a:schemeClr val="accent1"/>
              </a:buClr>
            </a:pPr>
            <a:r>
              <a:rPr lang="en-US" sz="3000" dirty="0"/>
              <a:t>Duty to exercise reasonable diligence to avoid errors</a:t>
            </a:r>
          </a:p>
          <a:p>
            <a:pPr>
              <a:lnSpc>
                <a:spcPct val="100000"/>
              </a:lnSpc>
              <a:buClr>
                <a:schemeClr val="accent1"/>
              </a:buClr>
            </a:pPr>
            <a:r>
              <a:rPr lang="en-US" sz="3000" dirty="0"/>
              <a:t>Required pro-active Compliance Activities </a:t>
            </a:r>
          </a:p>
          <a:p>
            <a:pPr lvl="1">
              <a:lnSpc>
                <a:spcPct val="100000"/>
              </a:lnSpc>
            </a:pPr>
            <a:r>
              <a:rPr lang="en-US" sz="3000" cap="none" dirty="0">
                <a:solidFill>
                  <a:schemeClr val="tx1"/>
                </a:solidFill>
              </a:rPr>
              <a:t>Staff training</a:t>
            </a:r>
          </a:p>
          <a:p>
            <a:pPr lvl="1">
              <a:lnSpc>
                <a:spcPct val="100000"/>
              </a:lnSpc>
            </a:pPr>
            <a:r>
              <a:rPr lang="en-US" sz="3000" cap="none" dirty="0">
                <a:solidFill>
                  <a:schemeClr val="tx1"/>
                </a:solidFill>
              </a:rPr>
              <a:t>Triple check process for claims review prior to submission</a:t>
            </a:r>
          </a:p>
        </p:txBody>
      </p:sp>
    </p:spTree>
    <p:extLst>
      <p:ext uri="{BB962C8B-B14F-4D97-AF65-F5344CB8AC3E}">
        <p14:creationId xmlns:p14="http://schemas.microsoft.com/office/powerpoint/2010/main" val="5314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Pre-Admission</a:t>
            </a:r>
          </a:p>
        </p:txBody>
      </p:sp>
      <p:sp>
        <p:nvSpPr>
          <p:cNvPr id="3" name="Content Placeholder 2"/>
          <p:cNvSpPr>
            <a:spLocks noGrp="1"/>
          </p:cNvSpPr>
          <p:nvPr>
            <p:ph idx="1"/>
          </p:nvPr>
        </p:nvSpPr>
        <p:spPr>
          <a:xfrm>
            <a:off x="768927" y="1647356"/>
            <a:ext cx="11157184" cy="4675908"/>
          </a:xfrm>
        </p:spPr>
        <p:txBody>
          <a:bodyPr>
            <a:normAutofit/>
          </a:bodyPr>
          <a:lstStyle/>
          <a:p>
            <a:r>
              <a:rPr lang="en-US" sz="3200" dirty="0"/>
              <a:t>Before admission, determine plan requirements:</a:t>
            </a:r>
          </a:p>
          <a:p>
            <a:pPr lvl="1"/>
            <a:r>
              <a:rPr lang="en-US" sz="3200" cap="none" dirty="0">
                <a:solidFill>
                  <a:schemeClr val="tx1"/>
                </a:solidFill>
              </a:rPr>
              <a:t>Needed to be a participating provider</a:t>
            </a:r>
          </a:p>
          <a:p>
            <a:pPr lvl="1"/>
            <a:r>
              <a:rPr lang="en-US" sz="3200" cap="none" dirty="0">
                <a:solidFill>
                  <a:schemeClr val="tx1"/>
                </a:solidFill>
              </a:rPr>
              <a:t>Services covered and requirements</a:t>
            </a:r>
          </a:p>
          <a:p>
            <a:pPr lvl="1"/>
            <a:r>
              <a:rPr lang="en-US" sz="3200" cap="none" dirty="0">
                <a:solidFill>
                  <a:schemeClr val="tx1"/>
                </a:solidFill>
              </a:rPr>
              <a:t>Pre/re-authorizations</a:t>
            </a:r>
          </a:p>
          <a:p>
            <a:r>
              <a:rPr lang="en-US" sz="3200" dirty="0"/>
              <a:t>If authorizations are needed</a:t>
            </a:r>
          </a:p>
          <a:p>
            <a:pPr lvl="1"/>
            <a:r>
              <a:rPr lang="en-US" sz="3200" cap="none" dirty="0">
                <a:solidFill>
                  <a:schemeClr val="tx1"/>
                </a:solidFill>
              </a:rPr>
              <a:t>Who obtains? How often? How is it filed and reviewed?</a:t>
            </a:r>
          </a:p>
          <a:p>
            <a:r>
              <a:rPr lang="en-US" sz="3200" dirty="0"/>
              <a:t>Determine how billing is calculated: levels, PDPM, HIPPS, RUGS</a:t>
            </a:r>
          </a:p>
          <a:p>
            <a:pPr lvl="1"/>
            <a:r>
              <a:rPr lang="en-US" sz="3200" cap="none" dirty="0">
                <a:solidFill>
                  <a:schemeClr val="tx1"/>
                </a:solidFill>
              </a:rPr>
              <a:t>Be sure MDS staff is aware</a:t>
            </a:r>
            <a:endParaRPr lang="en-US" sz="3200" dirty="0">
              <a:solidFill>
                <a:schemeClr val="tx1"/>
              </a:solidFill>
            </a:endParaRPr>
          </a:p>
        </p:txBody>
      </p:sp>
    </p:spTree>
    <p:extLst>
      <p:ext uri="{BB962C8B-B14F-4D97-AF65-F5344CB8AC3E}">
        <p14:creationId xmlns:p14="http://schemas.microsoft.com/office/powerpoint/2010/main" val="3330906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So Important</a:t>
            </a:r>
          </a:p>
        </p:txBody>
      </p:sp>
      <p:sp>
        <p:nvSpPr>
          <p:cNvPr id="3" name="Content Placeholder 2"/>
          <p:cNvSpPr>
            <a:spLocks noGrp="1"/>
          </p:cNvSpPr>
          <p:nvPr>
            <p:ph idx="1"/>
          </p:nvPr>
        </p:nvSpPr>
        <p:spPr>
          <a:xfrm>
            <a:off x="1104759" y="1671091"/>
            <a:ext cx="10872059" cy="4503798"/>
          </a:xfrm>
        </p:spPr>
        <p:txBody>
          <a:bodyPr>
            <a:normAutofit fontScale="40000" lnSpcReduction="20000"/>
          </a:bodyPr>
          <a:lstStyle/>
          <a:p>
            <a:pPr>
              <a:lnSpc>
                <a:spcPct val="120000"/>
              </a:lnSpc>
            </a:pPr>
            <a:r>
              <a:rPr lang="en-US" sz="7400" dirty="0"/>
              <a:t>Residents receive the benefits they are entitled to</a:t>
            </a:r>
          </a:p>
          <a:p>
            <a:pPr>
              <a:lnSpc>
                <a:spcPct val="120000"/>
              </a:lnSpc>
            </a:pPr>
            <a:r>
              <a:rPr lang="en-US" sz="7400" dirty="0"/>
              <a:t>Accurate billing for skilled services provided</a:t>
            </a:r>
          </a:p>
          <a:p>
            <a:pPr>
              <a:lnSpc>
                <a:spcPct val="120000"/>
              </a:lnSpc>
            </a:pPr>
            <a:r>
              <a:rPr lang="en-US" sz="7400" dirty="0"/>
              <a:t>Prevention of False Claims submission</a:t>
            </a:r>
          </a:p>
          <a:p>
            <a:pPr>
              <a:lnSpc>
                <a:spcPct val="120000"/>
              </a:lnSpc>
            </a:pPr>
            <a:r>
              <a:rPr lang="en-US" sz="7400" dirty="0"/>
              <a:t>Reduction of denied or adjusted claims/reimbursement</a:t>
            </a:r>
          </a:p>
          <a:p>
            <a:pPr>
              <a:lnSpc>
                <a:spcPct val="120000"/>
              </a:lnSpc>
            </a:pPr>
            <a:r>
              <a:rPr lang="en-US" sz="7400" dirty="0"/>
              <a:t>Correct data reported for the organization</a:t>
            </a:r>
          </a:p>
          <a:p>
            <a:pPr>
              <a:lnSpc>
                <a:spcPct val="120000"/>
              </a:lnSpc>
            </a:pPr>
            <a:r>
              <a:rPr lang="en-US" sz="7400" dirty="0"/>
              <a:t>Clinical and financial data should correlate</a:t>
            </a:r>
          </a:p>
          <a:p>
            <a:pPr>
              <a:lnSpc>
                <a:spcPct val="120000"/>
              </a:lnSpc>
            </a:pPr>
            <a:r>
              <a:rPr lang="en-US" sz="7400" dirty="0"/>
              <a:t>Support documentation is identified early </a:t>
            </a:r>
          </a:p>
          <a:p>
            <a:endParaRPr lang="en-US" dirty="0"/>
          </a:p>
        </p:txBody>
      </p:sp>
    </p:spTree>
    <p:extLst>
      <p:ext uri="{BB962C8B-B14F-4D97-AF65-F5344CB8AC3E}">
        <p14:creationId xmlns:p14="http://schemas.microsoft.com/office/powerpoint/2010/main" val="2353475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Triple Check Purpose</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71</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739806" y="1257739"/>
            <a:ext cx="11452194" cy="4911111"/>
          </a:xfrm>
        </p:spPr>
        <p:txBody>
          <a:bodyPr>
            <a:noAutofit/>
          </a:bodyPr>
          <a:lstStyle/>
          <a:p>
            <a:pPr>
              <a:lnSpc>
                <a:spcPct val="100000"/>
              </a:lnSpc>
              <a:buClr>
                <a:schemeClr val="accent1"/>
              </a:buClr>
            </a:pPr>
            <a:r>
              <a:rPr lang="en-US" sz="2400" dirty="0"/>
              <a:t>Assure billing accuracy </a:t>
            </a:r>
            <a:r>
              <a:rPr lang="en-US" sz="2400" b="1" i="1" dirty="0"/>
              <a:t>PRIOR</a:t>
            </a:r>
            <a:r>
              <a:rPr lang="en-US" sz="2400" dirty="0"/>
              <a:t> to claim submission</a:t>
            </a:r>
          </a:p>
          <a:p>
            <a:pPr lvl="1">
              <a:lnSpc>
                <a:spcPct val="100000"/>
              </a:lnSpc>
            </a:pPr>
            <a:r>
              <a:rPr lang="en-US" sz="2400" cap="none" dirty="0">
                <a:solidFill>
                  <a:schemeClr val="tx1"/>
                </a:solidFill>
              </a:rPr>
              <a:t>Review all claims for Medicare A and B before they are submitted</a:t>
            </a:r>
          </a:p>
          <a:p>
            <a:pPr lvl="1">
              <a:lnSpc>
                <a:spcPct val="100000"/>
              </a:lnSpc>
            </a:pPr>
            <a:r>
              <a:rPr lang="en-US" sz="2400" cap="none" dirty="0">
                <a:solidFill>
                  <a:schemeClr val="tx1"/>
                </a:solidFill>
              </a:rPr>
              <a:t>Serves as an audit of both clinical aspects and the billing items </a:t>
            </a:r>
          </a:p>
          <a:p>
            <a:pPr>
              <a:lnSpc>
                <a:spcPct val="100000"/>
              </a:lnSpc>
              <a:buClr>
                <a:schemeClr val="accent1"/>
              </a:buClr>
            </a:pPr>
            <a:r>
              <a:rPr lang="en-US" sz="2400" dirty="0"/>
              <a:t>Quality assurance initiative</a:t>
            </a:r>
          </a:p>
          <a:p>
            <a:pPr lvl="1">
              <a:lnSpc>
                <a:spcPct val="100000"/>
              </a:lnSpc>
            </a:pPr>
            <a:r>
              <a:rPr lang="en-US" sz="2400" cap="none" dirty="0">
                <a:solidFill>
                  <a:schemeClr val="tx1"/>
                </a:solidFill>
              </a:rPr>
              <a:t>Helps identify trends in system and/or process issues </a:t>
            </a:r>
          </a:p>
          <a:p>
            <a:pPr lvl="1">
              <a:lnSpc>
                <a:spcPct val="100000"/>
              </a:lnSpc>
            </a:pPr>
            <a:r>
              <a:rPr lang="en-US" sz="2400" cap="none" dirty="0">
                <a:solidFill>
                  <a:schemeClr val="tx1"/>
                </a:solidFill>
              </a:rPr>
              <a:t>Provides an opportunity to develop an action plan as a team</a:t>
            </a:r>
          </a:p>
          <a:p>
            <a:pPr>
              <a:lnSpc>
                <a:spcPct val="100000"/>
              </a:lnSpc>
              <a:buClr>
                <a:schemeClr val="accent1"/>
              </a:buClr>
            </a:pPr>
            <a:r>
              <a:rPr lang="en-US" sz="2400" dirty="0"/>
              <a:t>Meets the 60-day repayment/overpayment requirement </a:t>
            </a:r>
          </a:p>
          <a:p>
            <a:pPr>
              <a:lnSpc>
                <a:spcPct val="100000"/>
              </a:lnSpc>
              <a:buClr>
                <a:schemeClr val="accent1"/>
              </a:buClr>
            </a:pPr>
            <a:r>
              <a:rPr lang="en-US" sz="2400" dirty="0"/>
              <a:t>Meets OIG expectation for “reasonableness” </a:t>
            </a:r>
          </a:p>
          <a:p>
            <a:pPr lvl="1">
              <a:lnSpc>
                <a:spcPct val="100000"/>
              </a:lnSpc>
            </a:pPr>
            <a:r>
              <a:rPr lang="en-US" sz="2400" cap="none" dirty="0">
                <a:solidFill>
                  <a:schemeClr val="tx1"/>
                </a:solidFill>
              </a:rPr>
              <a:t>Failure to audit will be considered unreasonable</a:t>
            </a:r>
          </a:p>
          <a:p>
            <a:pPr>
              <a:lnSpc>
                <a:spcPct val="100000"/>
              </a:lnSpc>
              <a:buClr>
                <a:schemeClr val="accent1"/>
              </a:buClr>
            </a:pPr>
            <a:r>
              <a:rPr lang="en-US" sz="2400" dirty="0"/>
              <a:t>Readiness for potential audits and reduction in paybacks (TPE, ADR, RAC,                   MAC, ZPIC)</a:t>
            </a:r>
          </a:p>
        </p:txBody>
      </p:sp>
    </p:spTree>
    <p:extLst>
      <p:ext uri="{BB962C8B-B14F-4D97-AF65-F5344CB8AC3E}">
        <p14:creationId xmlns:p14="http://schemas.microsoft.com/office/powerpoint/2010/main" val="2539789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7681" y="231561"/>
            <a:ext cx="11034986" cy="1072531"/>
          </a:xfrm>
        </p:spPr>
        <p:txBody>
          <a:bodyPr/>
          <a:lstStyle/>
          <a:p>
            <a:pPr>
              <a:tabLst>
                <a:tab pos="3313113" algn="l"/>
              </a:tabLst>
            </a:pPr>
            <a:r>
              <a:rPr lang="en-US" cap="none" dirty="0"/>
              <a:t>Reasons For Payment Denial</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72</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1159933" y="1383252"/>
            <a:ext cx="9826119" cy="4953000"/>
          </a:xfrm>
        </p:spPr>
        <p:txBody>
          <a:bodyPr>
            <a:normAutofit/>
          </a:bodyPr>
          <a:lstStyle/>
          <a:p>
            <a:pPr>
              <a:lnSpc>
                <a:spcPct val="100000"/>
              </a:lnSpc>
              <a:buClr>
                <a:schemeClr val="accent1"/>
              </a:buClr>
            </a:pPr>
            <a:r>
              <a:rPr lang="en-US" sz="2500" b="1" dirty="0"/>
              <a:t>Technica</a:t>
            </a:r>
            <a:r>
              <a:rPr lang="en-US" sz="2500" dirty="0"/>
              <a:t>l denial</a:t>
            </a:r>
          </a:p>
          <a:p>
            <a:pPr lvl="1">
              <a:lnSpc>
                <a:spcPct val="100000"/>
              </a:lnSpc>
            </a:pPr>
            <a:r>
              <a:rPr lang="en-US" sz="2500" cap="none" dirty="0">
                <a:solidFill>
                  <a:schemeClr val="tx1"/>
                </a:solidFill>
              </a:rPr>
              <a:t>Response to ADR did not contain documentation requested</a:t>
            </a:r>
          </a:p>
          <a:p>
            <a:pPr lvl="1">
              <a:lnSpc>
                <a:spcPct val="100000"/>
              </a:lnSpc>
            </a:pPr>
            <a:r>
              <a:rPr lang="en-US" sz="2500" cap="none" dirty="0">
                <a:solidFill>
                  <a:schemeClr val="tx1"/>
                </a:solidFill>
              </a:rPr>
              <a:t>Documentation not received within requested timeframe</a:t>
            </a:r>
          </a:p>
          <a:p>
            <a:pPr lvl="1">
              <a:lnSpc>
                <a:spcPct val="100000"/>
              </a:lnSpc>
            </a:pPr>
            <a:r>
              <a:rPr lang="en-US" sz="2500" cap="none" dirty="0">
                <a:solidFill>
                  <a:schemeClr val="tx1"/>
                </a:solidFill>
              </a:rPr>
              <a:t>Physician certification not signed or missing</a:t>
            </a:r>
          </a:p>
          <a:p>
            <a:pPr lvl="1">
              <a:lnSpc>
                <a:spcPct val="100000"/>
              </a:lnSpc>
            </a:pPr>
            <a:r>
              <a:rPr lang="en-US" sz="2500" i="1" cap="none" dirty="0">
                <a:solidFill>
                  <a:schemeClr val="tx1"/>
                </a:solidFill>
              </a:rPr>
              <a:t>Illegible</a:t>
            </a:r>
            <a:r>
              <a:rPr lang="en-US" sz="2500" cap="none" dirty="0">
                <a:solidFill>
                  <a:schemeClr val="tx1"/>
                </a:solidFill>
              </a:rPr>
              <a:t> documentation</a:t>
            </a:r>
          </a:p>
          <a:p>
            <a:pPr>
              <a:lnSpc>
                <a:spcPct val="100000"/>
              </a:lnSpc>
              <a:buClr>
                <a:schemeClr val="accent1"/>
              </a:buClr>
            </a:pPr>
            <a:r>
              <a:rPr lang="en-US" sz="2500" b="1" dirty="0"/>
              <a:t>Clinical</a:t>
            </a:r>
            <a:r>
              <a:rPr lang="en-US" sz="2500" dirty="0"/>
              <a:t> denial</a:t>
            </a:r>
          </a:p>
          <a:p>
            <a:pPr lvl="1">
              <a:lnSpc>
                <a:spcPct val="100000"/>
              </a:lnSpc>
            </a:pPr>
            <a:r>
              <a:rPr lang="en-US" sz="2500" cap="none" dirty="0">
                <a:solidFill>
                  <a:schemeClr val="tx1"/>
                </a:solidFill>
              </a:rPr>
              <a:t>Documentation does not support medical necessity</a:t>
            </a:r>
          </a:p>
          <a:p>
            <a:pPr lvl="1">
              <a:lnSpc>
                <a:spcPct val="100000"/>
              </a:lnSpc>
            </a:pPr>
            <a:r>
              <a:rPr lang="en-US" sz="2500" cap="none" dirty="0">
                <a:solidFill>
                  <a:schemeClr val="tx1"/>
                </a:solidFill>
              </a:rPr>
              <a:t>Documentation does not support daily skilled intervention by a licensed therapist (and/or nursing for Med A)</a:t>
            </a:r>
          </a:p>
          <a:p>
            <a:pPr lvl="1">
              <a:lnSpc>
                <a:spcPct val="100000"/>
              </a:lnSpc>
            </a:pPr>
            <a:r>
              <a:rPr lang="en-US" sz="2500" cap="none" dirty="0">
                <a:solidFill>
                  <a:schemeClr val="tx1"/>
                </a:solidFill>
              </a:rPr>
              <a:t>Documentation in medical record must support continued progress</a:t>
            </a:r>
          </a:p>
          <a:p>
            <a:pPr marL="115887" indent="0">
              <a:buNone/>
            </a:pPr>
            <a:endParaRPr lang="en-US" sz="2500" dirty="0"/>
          </a:p>
          <a:p>
            <a:endParaRPr lang="en-US" sz="2500" dirty="0"/>
          </a:p>
        </p:txBody>
      </p:sp>
    </p:spTree>
    <p:extLst>
      <p:ext uri="{BB962C8B-B14F-4D97-AF65-F5344CB8AC3E}">
        <p14:creationId xmlns:p14="http://schemas.microsoft.com/office/powerpoint/2010/main" val="2171433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891" y="415635"/>
            <a:ext cx="10788347" cy="809296"/>
          </a:xfrm>
        </p:spPr>
        <p:txBody>
          <a:bodyPr>
            <a:normAutofit/>
          </a:bodyPr>
          <a:lstStyle/>
          <a:p>
            <a:pPr>
              <a:tabLst>
                <a:tab pos="3313113" algn="l"/>
              </a:tabLst>
            </a:pPr>
            <a:r>
              <a:rPr lang="en-US" cap="none" dirty="0"/>
              <a:t>FSA Program Expectations</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73</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858734" y="1313895"/>
            <a:ext cx="11333266" cy="4934505"/>
          </a:xfrm>
        </p:spPr>
        <p:txBody>
          <a:bodyPr>
            <a:noAutofit/>
          </a:bodyPr>
          <a:lstStyle/>
          <a:p>
            <a:pPr>
              <a:lnSpc>
                <a:spcPct val="100000"/>
              </a:lnSpc>
              <a:buClr>
                <a:schemeClr val="accent1"/>
              </a:buClr>
            </a:pPr>
            <a:r>
              <a:rPr lang="en-US" sz="2000" dirty="0"/>
              <a:t>The biller sets the date based on ability to complete the claims</a:t>
            </a:r>
          </a:p>
          <a:p>
            <a:pPr>
              <a:lnSpc>
                <a:spcPct val="100000"/>
              </a:lnSpc>
              <a:buClr>
                <a:schemeClr val="accent1"/>
              </a:buClr>
            </a:pPr>
            <a:r>
              <a:rPr lang="en-US" sz="2000" dirty="0"/>
              <a:t>Meetings should begin on time and be consistent with date and time and location</a:t>
            </a:r>
          </a:p>
          <a:p>
            <a:pPr>
              <a:lnSpc>
                <a:spcPct val="100000"/>
              </a:lnSpc>
              <a:buClr>
                <a:schemeClr val="accent1"/>
              </a:buClr>
            </a:pPr>
            <a:r>
              <a:rPr lang="en-US" sz="2000" dirty="0"/>
              <a:t>Attendance is expected to be in person, not remote</a:t>
            </a:r>
          </a:p>
          <a:p>
            <a:pPr>
              <a:lnSpc>
                <a:spcPct val="100000"/>
              </a:lnSpc>
              <a:buClr>
                <a:schemeClr val="accent1"/>
              </a:buClr>
            </a:pPr>
            <a:r>
              <a:rPr lang="en-US" sz="2000" dirty="0"/>
              <a:t>Meeting participants should come prepared</a:t>
            </a:r>
          </a:p>
          <a:p>
            <a:pPr lvl="1">
              <a:lnSpc>
                <a:spcPct val="100000"/>
              </a:lnSpc>
            </a:pPr>
            <a:r>
              <a:rPr lang="en-US" sz="2000" cap="none" dirty="0">
                <a:solidFill>
                  <a:schemeClr val="tx1"/>
                </a:solidFill>
              </a:rPr>
              <a:t>Pre-meeting work completed</a:t>
            </a:r>
          </a:p>
          <a:p>
            <a:pPr lvl="1">
              <a:lnSpc>
                <a:spcPct val="100000"/>
              </a:lnSpc>
            </a:pPr>
            <a:r>
              <a:rPr lang="en-US" sz="2000" cap="none" dirty="0">
                <a:solidFill>
                  <a:schemeClr val="tx1"/>
                </a:solidFill>
              </a:rPr>
              <a:t>Bring specific items</a:t>
            </a:r>
          </a:p>
          <a:p>
            <a:pPr>
              <a:lnSpc>
                <a:spcPct val="100000"/>
              </a:lnSpc>
              <a:buClr>
                <a:schemeClr val="accent1"/>
              </a:buClr>
            </a:pPr>
            <a:r>
              <a:rPr lang="en-US" sz="2000" dirty="0"/>
              <a:t>Documentation of the process and findings should be maintained through the triple check log</a:t>
            </a:r>
          </a:p>
          <a:p>
            <a:pPr>
              <a:lnSpc>
                <a:spcPct val="100000"/>
              </a:lnSpc>
              <a:buClr>
                <a:schemeClr val="accent1"/>
              </a:buClr>
            </a:pPr>
            <a:r>
              <a:rPr lang="en-US" sz="2000" dirty="0"/>
              <a:t>Prioritization needs senior leadership support</a:t>
            </a:r>
          </a:p>
          <a:p>
            <a:pPr>
              <a:lnSpc>
                <a:spcPct val="100000"/>
              </a:lnSpc>
              <a:buClr>
                <a:schemeClr val="accent1"/>
              </a:buClr>
            </a:pPr>
            <a:r>
              <a:rPr lang="en-US" sz="2000" dirty="0"/>
              <a:t>Reduce or eliminate social conversations </a:t>
            </a:r>
          </a:p>
          <a:p>
            <a:pPr>
              <a:lnSpc>
                <a:spcPct val="100000"/>
              </a:lnSpc>
              <a:buClr>
                <a:schemeClr val="accent1"/>
              </a:buClr>
            </a:pPr>
            <a:r>
              <a:rPr lang="en-US" sz="2000" dirty="0"/>
              <a:t>Frequency is dependent upon volume</a:t>
            </a:r>
          </a:p>
          <a:p>
            <a:pPr lvl="1">
              <a:lnSpc>
                <a:spcPct val="100000"/>
              </a:lnSpc>
            </a:pPr>
            <a:r>
              <a:rPr lang="en-US" sz="2000" cap="none" dirty="0">
                <a:solidFill>
                  <a:schemeClr val="tx1"/>
                </a:solidFill>
              </a:rPr>
              <a:t>High volume generally biweekly</a:t>
            </a:r>
          </a:p>
          <a:p>
            <a:pPr lvl="1">
              <a:lnSpc>
                <a:spcPct val="100000"/>
              </a:lnSpc>
            </a:pPr>
            <a:r>
              <a:rPr lang="en-US" sz="2000" cap="none" dirty="0">
                <a:solidFill>
                  <a:schemeClr val="tx1"/>
                </a:solidFill>
              </a:rPr>
              <a:t>Low volume generally monthly</a:t>
            </a:r>
          </a:p>
        </p:txBody>
      </p:sp>
    </p:spTree>
    <p:extLst>
      <p:ext uri="{BB962C8B-B14F-4D97-AF65-F5344CB8AC3E}">
        <p14:creationId xmlns:p14="http://schemas.microsoft.com/office/powerpoint/2010/main" val="717432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2862" y="204952"/>
            <a:ext cx="10548471" cy="809296"/>
          </a:xfrm>
        </p:spPr>
        <p:txBody>
          <a:bodyPr>
            <a:normAutofit/>
          </a:bodyPr>
          <a:lstStyle/>
          <a:p>
            <a:pPr>
              <a:tabLst>
                <a:tab pos="3313113" algn="l"/>
              </a:tabLst>
            </a:pPr>
            <a:r>
              <a:rPr lang="en-US" cap="none" dirty="0"/>
              <a:t>Who Should Participate</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74</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372862" y="1062739"/>
            <a:ext cx="11132597" cy="4953000"/>
          </a:xfrm>
        </p:spPr>
        <p:txBody>
          <a:bodyPr>
            <a:normAutofit fontScale="85000" lnSpcReduction="20000"/>
          </a:bodyPr>
          <a:lstStyle/>
          <a:p>
            <a:pPr>
              <a:lnSpc>
                <a:spcPct val="110000"/>
              </a:lnSpc>
              <a:buClr>
                <a:schemeClr val="accent1"/>
              </a:buClr>
            </a:pPr>
            <a:r>
              <a:rPr lang="en-US" sz="3300" dirty="0"/>
              <a:t>Triple Check participants</a:t>
            </a:r>
          </a:p>
          <a:p>
            <a:pPr marL="115887" indent="0">
              <a:lnSpc>
                <a:spcPct val="110000"/>
              </a:lnSpc>
              <a:buNone/>
            </a:pPr>
            <a:r>
              <a:rPr lang="en-US" sz="3300" dirty="0"/>
              <a:t>	 Biller				</a:t>
            </a:r>
          </a:p>
          <a:p>
            <a:pPr marL="115887" indent="0">
              <a:lnSpc>
                <a:spcPct val="110000"/>
              </a:lnSpc>
              <a:spcBef>
                <a:spcPts val="600"/>
              </a:spcBef>
              <a:buNone/>
            </a:pPr>
            <a:r>
              <a:rPr lang="en-US" sz="3300" dirty="0"/>
              <a:t>  	 Therapy Manager		</a:t>
            </a:r>
          </a:p>
          <a:p>
            <a:pPr marL="115887" indent="0">
              <a:lnSpc>
                <a:spcPct val="110000"/>
              </a:lnSpc>
              <a:spcBef>
                <a:spcPts val="600"/>
              </a:spcBef>
              <a:buNone/>
            </a:pPr>
            <a:r>
              <a:rPr lang="en-US" sz="3300" dirty="0"/>
              <a:t>	 Social Service			</a:t>
            </a:r>
          </a:p>
          <a:p>
            <a:pPr marL="115887" indent="0">
              <a:lnSpc>
                <a:spcPct val="110000"/>
              </a:lnSpc>
              <a:spcBef>
                <a:spcPts val="600"/>
              </a:spcBef>
              <a:buNone/>
            </a:pPr>
            <a:r>
              <a:rPr lang="en-US" sz="3300" dirty="0"/>
              <a:t>	 Nursing			</a:t>
            </a:r>
          </a:p>
          <a:p>
            <a:pPr marL="115887" indent="0">
              <a:lnSpc>
                <a:spcPct val="110000"/>
              </a:lnSpc>
              <a:spcBef>
                <a:spcPts val="600"/>
              </a:spcBef>
              <a:buNone/>
            </a:pPr>
            <a:r>
              <a:rPr lang="en-US" sz="3300" dirty="0"/>
              <a:t>	 Medical Records		</a:t>
            </a:r>
          </a:p>
          <a:p>
            <a:pPr marL="115887" indent="0">
              <a:lnSpc>
                <a:spcPct val="110000"/>
              </a:lnSpc>
              <a:spcBef>
                <a:spcPts val="600"/>
              </a:spcBef>
              <a:buNone/>
            </a:pPr>
            <a:r>
              <a:rPr lang="en-US" sz="3300" dirty="0"/>
              <a:t>	 MDS Coordinator</a:t>
            </a:r>
          </a:p>
          <a:p>
            <a:pPr>
              <a:lnSpc>
                <a:spcPct val="110000"/>
              </a:lnSpc>
              <a:buClr>
                <a:schemeClr val="accent1"/>
              </a:buClr>
            </a:pPr>
            <a:r>
              <a:rPr lang="en-US" sz="3300" dirty="0"/>
              <a:t>NHA is encouraged to take part in the process as well to be aware of non-compliance</a:t>
            </a:r>
          </a:p>
          <a:p>
            <a:pPr>
              <a:lnSpc>
                <a:spcPct val="110000"/>
              </a:lnSpc>
              <a:buClr>
                <a:schemeClr val="accent1"/>
              </a:buClr>
            </a:pPr>
            <a:r>
              <a:rPr lang="en-US" sz="3300" dirty="0"/>
              <a:t>Compliance representative should attend sporadically to validate process</a:t>
            </a:r>
          </a:p>
          <a:p>
            <a:pPr marL="115887" indent="0">
              <a:buNone/>
            </a:pPr>
            <a:endParaRPr lang="en-US" dirty="0"/>
          </a:p>
        </p:txBody>
      </p:sp>
    </p:spTree>
    <p:extLst>
      <p:ext uri="{BB962C8B-B14F-4D97-AF65-F5344CB8AC3E}">
        <p14:creationId xmlns:p14="http://schemas.microsoft.com/office/powerpoint/2010/main" val="3510441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tabLst>
                <a:tab pos="3313113" algn="l"/>
              </a:tabLst>
            </a:pPr>
            <a:r>
              <a:rPr lang="en-US" cap="none" dirty="0"/>
              <a:t>What is Included in Process </a:t>
            </a:r>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75</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821767" y="1224931"/>
            <a:ext cx="9898270" cy="5330247"/>
          </a:xfrm>
        </p:spPr>
        <p:txBody>
          <a:bodyPr>
            <a:normAutofit fontScale="40000" lnSpcReduction="20000"/>
          </a:bodyPr>
          <a:lstStyle/>
          <a:p>
            <a:pPr>
              <a:lnSpc>
                <a:spcPct val="120000"/>
              </a:lnSpc>
            </a:pPr>
            <a:r>
              <a:rPr lang="en-US" sz="6000" dirty="0"/>
              <a:t>UB-04 claim</a:t>
            </a:r>
          </a:p>
          <a:p>
            <a:pPr>
              <a:lnSpc>
                <a:spcPct val="120000"/>
              </a:lnSpc>
            </a:pPr>
            <a:r>
              <a:rPr lang="en-US" sz="6000" dirty="0"/>
              <a:t>MDS assessment</a:t>
            </a:r>
          </a:p>
          <a:p>
            <a:pPr>
              <a:lnSpc>
                <a:spcPct val="120000"/>
              </a:lnSpc>
            </a:pPr>
            <a:r>
              <a:rPr lang="en-US" sz="6000" dirty="0"/>
              <a:t>ICD-10 diagnosis list</a:t>
            </a:r>
          </a:p>
          <a:p>
            <a:pPr>
              <a:lnSpc>
                <a:spcPct val="120000"/>
              </a:lnSpc>
            </a:pPr>
            <a:r>
              <a:rPr lang="en-US" sz="6000" dirty="0"/>
              <a:t>Medical record documentation</a:t>
            </a:r>
          </a:p>
          <a:p>
            <a:pPr lvl="1">
              <a:lnSpc>
                <a:spcPct val="120000"/>
              </a:lnSpc>
            </a:pPr>
            <a:r>
              <a:rPr lang="en-US" sz="6000" cap="none" dirty="0">
                <a:solidFill>
                  <a:schemeClr val="tx1"/>
                </a:solidFill>
              </a:rPr>
              <a:t>Nursing </a:t>
            </a:r>
          </a:p>
          <a:p>
            <a:pPr lvl="1">
              <a:lnSpc>
                <a:spcPct val="120000"/>
              </a:lnSpc>
            </a:pPr>
            <a:r>
              <a:rPr lang="en-US" sz="6000" cap="none" dirty="0">
                <a:solidFill>
                  <a:schemeClr val="tx1"/>
                </a:solidFill>
              </a:rPr>
              <a:t>Therapy</a:t>
            </a:r>
          </a:p>
          <a:p>
            <a:pPr lvl="1">
              <a:lnSpc>
                <a:spcPct val="120000"/>
              </a:lnSpc>
            </a:pPr>
            <a:r>
              <a:rPr lang="en-US" sz="6000" cap="none" dirty="0">
                <a:solidFill>
                  <a:schemeClr val="tx1"/>
                </a:solidFill>
              </a:rPr>
              <a:t>Interdisciplinary team</a:t>
            </a:r>
          </a:p>
          <a:p>
            <a:pPr>
              <a:lnSpc>
                <a:spcPct val="120000"/>
              </a:lnSpc>
            </a:pPr>
            <a:r>
              <a:rPr lang="en-US" sz="6000" dirty="0"/>
              <a:t>Medicare certifications/re-certifications</a:t>
            </a:r>
          </a:p>
          <a:p>
            <a:pPr>
              <a:lnSpc>
                <a:spcPct val="120000"/>
              </a:lnSpc>
            </a:pPr>
            <a:r>
              <a:rPr lang="en-US" sz="6000" dirty="0"/>
              <a:t>Medicare Secondary Payer forms</a:t>
            </a:r>
          </a:p>
          <a:p>
            <a:pPr>
              <a:lnSpc>
                <a:spcPct val="120000"/>
              </a:lnSpc>
            </a:pPr>
            <a:r>
              <a:rPr lang="en-US" sz="6000" dirty="0"/>
              <a:t>Census for claim period</a:t>
            </a:r>
          </a:p>
          <a:p>
            <a:pPr>
              <a:lnSpc>
                <a:spcPct val="120000"/>
              </a:lnSpc>
            </a:pPr>
            <a:r>
              <a:rPr lang="en-US" sz="6000" dirty="0"/>
              <a:t>NOMNC &amp; ABN’s</a:t>
            </a:r>
          </a:p>
          <a:p>
            <a:pPr>
              <a:lnSpc>
                <a:spcPct val="120000"/>
              </a:lnSpc>
            </a:pPr>
            <a:endParaRPr lang="en-US" dirty="0"/>
          </a:p>
          <a:p>
            <a:pPr marL="115887" indent="0">
              <a:lnSpc>
                <a:spcPct val="120000"/>
              </a:lnSpc>
              <a:buNone/>
            </a:pPr>
            <a:endParaRPr lang="en-US" sz="2800" dirty="0"/>
          </a:p>
        </p:txBody>
      </p:sp>
    </p:spTree>
    <p:extLst>
      <p:ext uri="{BB962C8B-B14F-4D97-AF65-F5344CB8AC3E}">
        <p14:creationId xmlns:p14="http://schemas.microsoft.com/office/powerpoint/2010/main" val="3707553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Business/Billing Office</a:t>
            </a:r>
          </a:p>
        </p:txBody>
      </p:sp>
      <p:sp>
        <p:nvSpPr>
          <p:cNvPr id="3" name="Content Placeholder 2"/>
          <p:cNvSpPr>
            <a:spLocks noGrp="1"/>
          </p:cNvSpPr>
          <p:nvPr>
            <p:ph idx="1"/>
          </p:nvPr>
        </p:nvSpPr>
        <p:spPr>
          <a:xfrm>
            <a:off x="838200" y="1685534"/>
            <a:ext cx="10872059" cy="4572762"/>
          </a:xfrm>
        </p:spPr>
        <p:txBody>
          <a:bodyPr>
            <a:normAutofit fontScale="62500" lnSpcReduction="20000"/>
          </a:bodyPr>
          <a:lstStyle/>
          <a:p>
            <a:pPr>
              <a:lnSpc>
                <a:spcPct val="120000"/>
              </a:lnSpc>
            </a:pPr>
            <a:r>
              <a:rPr lang="en-US" sz="5100" dirty="0"/>
              <a:t>Review accuracy for:</a:t>
            </a:r>
          </a:p>
          <a:p>
            <a:pPr lvl="1">
              <a:lnSpc>
                <a:spcPct val="120000"/>
              </a:lnSpc>
            </a:pPr>
            <a:r>
              <a:rPr lang="en-US" sz="5100" cap="none" dirty="0">
                <a:solidFill>
                  <a:schemeClr val="tx1"/>
                </a:solidFill>
              </a:rPr>
              <a:t>Bill type</a:t>
            </a:r>
          </a:p>
          <a:p>
            <a:pPr lvl="1">
              <a:lnSpc>
                <a:spcPct val="120000"/>
              </a:lnSpc>
            </a:pPr>
            <a:r>
              <a:rPr lang="en-US" sz="5100" cap="none" dirty="0">
                <a:solidFill>
                  <a:schemeClr val="tx1"/>
                </a:solidFill>
              </a:rPr>
              <a:t>Hospitalization dates</a:t>
            </a:r>
          </a:p>
          <a:p>
            <a:pPr lvl="1">
              <a:lnSpc>
                <a:spcPct val="120000"/>
              </a:lnSpc>
            </a:pPr>
            <a:r>
              <a:rPr lang="en-US" sz="5100" cap="none" dirty="0">
                <a:solidFill>
                  <a:schemeClr val="tx1"/>
                </a:solidFill>
              </a:rPr>
              <a:t>Admission and occurrence dates</a:t>
            </a:r>
          </a:p>
          <a:p>
            <a:pPr lvl="1">
              <a:lnSpc>
                <a:spcPct val="120000"/>
              </a:lnSpc>
            </a:pPr>
            <a:r>
              <a:rPr lang="en-US" sz="5100" cap="none" dirty="0">
                <a:solidFill>
                  <a:schemeClr val="tx1"/>
                </a:solidFill>
              </a:rPr>
              <a:t>Correct payer(s)</a:t>
            </a:r>
          </a:p>
          <a:p>
            <a:pPr lvl="1">
              <a:lnSpc>
                <a:spcPct val="120000"/>
              </a:lnSpc>
            </a:pPr>
            <a:r>
              <a:rPr lang="en-US" sz="5100" cap="none" dirty="0">
                <a:solidFill>
                  <a:schemeClr val="tx1"/>
                </a:solidFill>
              </a:rPr>
              <a:t>Resident data: name, social security and Medicare number </a:t>
            </a:r>
          </a:p>
          <a:p>
            <a:pPr lvl="1">
              <a:lnSpc>
                <a:spcPct val="120000"/>
              </a:lnSpc>
            </a:pPr>
            <a:r>
              <a:rPr lang="en-US" sz="5100" cap="none" dirty="0">
                <a:solidFill>
                  <a:schemeClr val="tx1"/>
                </a:solidFill>
              </a:rPr>
              <a:t>Organization information </a:t>
            </a:r>
          </a:p>
          <a:p>
            <a:pPr lvl="1">
              <a:lnSpc>
                <a:spcPct val="120000"/>
              </a:lnSpc>
            </a:pPr>
            <a:r>
              <a:rPr lang="en-US" sz="5100" cap="none" dirty="0">
                <a:solidFill>
                  <a:schemeClr val="tx1"/>
                </a:solidFill>
              </a:rPr>
              <a:t>Correct physician(s) and NPI</a:t>
            </a:r>
          </a:p>
          <a:p>
            <a:pPr lvl="1"/>
            <a:endParaRPr lang="en-US" sz="3800" cap="none" dirty="0">
              <a:solidFill>
                <a:schemeClr val="tx1"/>
              </a:solidFill>
            </a:endParaRPr>
          </a:p>
          <a:p>
            <a:pPr marL="0" indent="0">
              <a:buNone/>
            </a:pPr>
            <a:endParaRPr lang="en-US" dirty="0"/>
          </a:p>
        </p:txBody>
      </p:sp>
    </p:spTree>
    <p:extLst>
      <p:ext uri="{BB962C8B-B14F-4D97-AF65-F5344CB8AC3E}">
        <p14:creationId xmlns:p14="http://schemas.microsoft.com/office/powerpoint/2010/main" val="3890393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a:t>
            </a:r>
          </a:p>
        </p:txBody>
      </p:sp>
      <p:sp>
        <p:nvSpPr>
          <p:cNvPr id="3" name="Content Placeholder 2"/>
          <p:cNvSpPr>
            <a:spLocks noGrp="1"/>
          </p:cNvSpPr>
          <p:nvPr>
            <p:ph idx="1"/>
          </p:nvPr>
        </p:nvSpPr>
        <p:spPr>
          <a:xfrm>
            <a:off x="838200" y="1447429"/>
            <a:ext cx="10872059" cy="4739525"/>
          </a:xfrm>
        </p:spPr>
        <p:txBody>
          <a:bodyPr>
            <a:normAutofit fontScale="77500" lnSpcReduction="20000"/>
          </a:bodyPr>
          <a:lstStyle/>
          <a:p>
            <a:pPr>
              <a:lnSpc>
                <a:spcPct val="120000"/>
              </a:lnSpc>
            </a:pPr>
            <a:r>
              <a:rPr lang="en-US" dirty="0"/>
              <a:t>Review accuracy and supportive documentation for:</a:t>
            </a:r>
          </a:p>
          <a:p>
            <a:pPr lvl="1">
              <a:lnSpc>
                <a:spcPct val="120000"/>
              </a:lnSpc>
            </a:pPr>
            <a:r>
              <a:rPr lang="en-US" sz="3800" cap="none" dirty="0">
                <a:solidFill>
                  <a:schemeClr val="tx1"/>
                </a:solidFill>
              </a:rPr>
              <a:t>MDS assessments </a:t>
            </a:r>
          </a:p>
          <a:p>
            <a:pPr lvl="1">
              <a:lnSpc>
                <a:spcPct val="120000"/>
              </a:lnSpc>
            </a:pPr>
            <a:r>
              <a:rPr lang="en-US" sz="3800" cap="none" dirty="0">
                <a:solidFill>
                  <a:schemeClr val="tx1"/>
                </a:solidFill>
              </a:rPr>
              <a:t>Physician SNF certifications/re-certifications</a:t>
            </a:r>
          </a:p>
          <a:p>
            <a:pPr lvl="1">
              <a:lnSpc>
                <a:spcPct val="120000"/>
              </a:lnSpc>
            </a:pPr>
            <a:r>
              <a:rPr lang="en-US" sz="3800" cap="none" dirty="0">
                <a:solidFill>
                  <a:schemeClr val="tx1"/>
                </a:solidFill>
              </a:rPr>
              <a:t>Primary ICD-10 as well as all other active diagnoses</a:t>
            </a:r>
          </a:p>
          <a:p>
            <a:pPr lvl="1">
              <a:lnSpc>
                <a:spcPct val="120000"/>
              </a:lnSpc>
            </a:pPr>
            <a:r>
              <a:rPr lang="en-US" sz="3800" cap="none" dirty="0">
                <a:solidFill>
                  <a:schemeClr val="tx1"/>
                </a:solidFill>
              </a:rPr>
              <a:t>Clear support for each case mix group</a:t>
            </a:r>
          </a:p>
          <a:p>
            <a:pPr lvl="1">
              <a:lnSpc>
                <a:spcPct val="120000"/>
              </a:lnSpc>
            </a:pPr>
            <a:r>
              <a:rPr lang="en-US" sz="3800" cap="none" dirty="0">
                <a:solidFill>
                  <a:schemeClr val="tx1"/>
                </a:solidFill>
              </a:rPr>
              <a:t>Mechanically altered diets &amp; swallow impairments</a:t>
            </a:r>
          </a:p>
          <a:p>
            <a:pPr lvl="1">
              <a:lnSpc>
                <a:spcPct val="120000"/>
              </a:lnSpc>
            </a:pPr>
            <a:r>
              <a:rPr lang="en-US" sz="3800" cap="none" dirty="0">
                <a:solidFill>
                  <a:schemeClr val="tx1"/>
                </a:solidFill>
              </a:rPr>
              <a:t>Over use of IPA</a:t>
            </a:r>
          </a:p>
          <a:p>
            <a:pPr lvl="1">
              <a:lnSpc>
                <a:spcPct val="120000"/>
              </a:lnSpc>
            </a:pPr>
            <a:r>
              <a:rPr lang="en-US" sz="3800" cap="none" dirty="0">
                <a:solidFill>
                  <a:schemeClr val="tx1"/>
                </a:solidFill>
              </a:rPr>
              <a:t>Billing for services not provided or rendered</a:t>
            </a:r>
          </a:p>
          <a:p>
            <a:pPr lvl="1">
              <a:lnSpc>
                <a:spcPct val="120000"/>
              </a:lnSpc>
            </a:pPr>
            <a:r>
              <a:rPr lang="en-US" sz="3800" cap="none" dirty="0">
                <a:solidFill>
                  <a:schemeClr val="tx1"/>
                </a:solidFill>
              </a:rPr>
              <a:t>Supporting medical record documentation</a:t>
            </a:r>
          </a:p>
          <a:p>
            <a:pPr lvl="1"/>
            <a:endParaRPr lang="en-US" sz="3800" cap="none" dirty="0">
              <a:solidFill>
                <a:schemeClr val="tx1"/>
              </a:solidFill>
            </a:endParaRPr>
          </a:p>
          <a:p>
            <a:pPr lvl="1"/>
            <a:endParaRPr lang="en-US" dirty="0"/>
          </a:p>
          <a:p>
            <a:pPr marL="0" indent="0">
              <a:buNone/>
            </a:pPr>
            <a:endParaRPr lang="en-US" dirty="0"/>
          </a:p>
        </p:txBody>
      </p:sp>
    </p:spTree>
    <p:extLst>
      <p:ext uri="{BB962C8B-B14F-4D97-AF65-F5344CB8AC3E}">
        <p14:creationId xmlns:p14="http://schemas.microsoft.com/office/powerpoint/2010/main" val="2938900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Therapy</a:t>
            </a:r>
          </a:p>
        </p:txBody>
      </p:sp>
      <p:sp>
        <p:nvSpPr>
          <p:cNvPr id="3" name="Content Placeholder 2"/>
          <p:cNvSpPr>
            <a:spLocks noGrp="1"/>
          </p:cNvSpPr>
          <p:nvPr>
            <p:ph idx="1"/>
          </p:nvPr>
        </p:nvSpPr>
        <p:spPr>
          <a:xfrm>
            <a:off x="627681" y="1625599"/>
            <a:ext cx="11657452" cy="4482237"/>
          </a:xfrm>
        </p:spPr>
        <p:txBody>
          <a:bodyPr>
            <a:normAutofit/>
          </a:bodyPr>
          <a:lstStyle/>
          <a:p>
            <a:pPr>
              <a:lnSpc>
                <a:spcPct val="100000"/>
              </a:lnSpc>
            </a:pPr>
            <a:r>
              <a:rPr lang="en-US" sz="3200" dirty="0"/>
              <a:t>Therapy items for the Triple Check include:</a:t>
            </a:r>
          </a:p>
          <a:p>
            <a:pPr lvl="1">
              <a:lnSpc>
                <a:spcPct val="100000"/>
              </a:lnSpc>
            </a:pPr>
            <a:r>
              <a:rPr lang="en-US" sz="3200" cap="none" dirty="0">
                <a:solidFill>
                  <a:schemeClr val="tx1"/>
                </a:solidFill>
              </a:rPr>
              <a:t>Validation of physician orders for skilled care received</a:t>
            </a:r>
          </a:p>
          <a:p>
            <a:pPr lvl="1">
              <a:lnSpc>
                <a:spcPct val="100000"/>
              </a:lnSpc>
            </a:pPr>
            <a:r>
              <a:rPr lang="en-US" sz="3200" cap="none" dirty="0">
                <a:solidFill>
                  <a:schemeClr val="tx1"/>
                </a:solidFill>
              </a:rPr>
              <a:t>Treatment/service logs</a:t>
            </a:r>
          </a:p>
          <a:p>
            <a:pPr lvl="1">
              <a:lnSpc>
                <a:spcPct val="100000"/>
              </a:lnSpc>
            </a:pPr>
            <a:r>
              <a:rPr lang="en-US" sz="3200" i="1" cap="none" dirty="0">
                <a:solidFill>
                  <a:schemeClr val="tx1"/>
                </a:solidFill>
              </a:rPr>
              <a:t>Signed</a:t>
            </a:r>
            <a:r>
              <a:rPr lang="en-US" sz="3200" cap="none" dirty="0">
                <a:solidFill>
                  <a:schemeClr val="tx1"/>
                </a:solidFill>
              </a:rPr>
              <a:t> Plans of care and updated plans of care</a:t>
            </a:r>
          </a:p>
          <a:p>
            <a:pPr lvl="1">
              <a:lnSpc>
                <a:spcPct val="100000"/>
              </a:lnSpc>
            </a:pPr>
            <a:r>
              <a:rPr lang="en-US" sz="3200" cap="none" dirty="0">
                <a:solidFill>
                  <a:schemeClr val="tx1"/>
                </a:solidFill>
              </a:rPr>
              <a:t>Physician orders and clarification orders</a:t>
            </a:r>
          </a:p>
          <a:p>
            <a:pPr lvl="1">
              <a:lnSpc>
                <a:spcPct val="100000"/>
              </a:lnSpc>
            </a:pPr>
            <a:r>
              <a:rPr lang="en-US" sz="3200" cap="none" dirty="0">
                <a:solidFill>
                  <a:schemeClr val="tx1"/>
                </a:solidFill>
              </a:rPr>
              <a:t>Therapy start and end dates</a:t>
            </a:r>
          </a:p>
          <a:p>
            <a:pPr lvl="1">
              <a:lnSpc>
                <a:spcPct val="100000"/>
              </a:lnSpc>
            </a:pPr>
            <a:r>
              <a:rPr lang="en-US" sz="3200" cap="none" dirty="0">
                <a:solidFill>
                  <a:schemeClr val="tx1"/>
                </a:solidFill>
              </a:rPr>
              <a:t>Therapy justification as determined by resident clinical needs</a:t>
            </a:r>
          </a:p>
          <a:p>
            <a:pPr lvl="1">
              <a:lnSpc>
                <a:spcPct val="100000"/>
              </a:lnSpc>
            </a:pPr>
            <a:r>
              <a:rPr lang="en-US" sz="3200" cap="none" dirty="0">
                <a:solidFill>
                  <a:schemeClr val="tx1"/>
                </a:solidFill>
              </a:rPr>
              <a:t>&gt;25% group/concurrent</a:t>
            </a:r>
          </a:p>
          <a:p>
            <a:pPr lvl="1"/>
            <a:endParaRPr lang="en-US" sz="2800" dirty="0"/>
          </a:p>
          <a:p>
            <a:pPr marL="0" indent="0">
              <a:buNone/>
            </a:pPr>
            <a:endParaRPr lang="en-US" sz="3600" dirty="0"/>
          </a:p>
        </p:txBody>
      </p:sp>
    </p:spTree>
    <p:extLst>
      <p:ext uri="{BB962C8B-B14F-4D97-AF65-F5344CB8AC3E}">
        <p14:creationId xmlns:p14="http://schemas.microsoft.com/office/powerpoint/2010/main" val="1173158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4076"/>
            <a:ext cx="10515600" cy="1325563"/>
          </a:xfrm>
        </p:spPr>
        <p:txBody>
          <a:bodyPr>
            <a:noAutofit/>
          </a:bodyPr>
          <a:lstStyle/>
          <a:p>
            <a:r>
              <a:rPr lang="en-US" dirty="0"/>
              <a:t>Effective &amp; Efficient Triple Check</a:t>
            </a:r>
          </a:p>
        </p:txBody>
      </p:sp>
      <p:sp>
        <p:nvSpPr>
          <p:cNvPr id="3" name="Content Placeholder 2"/>
          <p:cNvSpPr>
            <a:spLocks noGrp="1"/>
          </p:cNvSpPr>
          <p:nvPr>
            <p:ph idx="1"/>
          </p:nvPr>
        </p:nvSpPr>
        <p:spPr>
          <a:xfrm>
            <a:off x="838200" y="1729639"/>
            <a:ext cx="10872059" cy="3807332"/>
          </a:xfrm>
        </p:spPr>
        <p:txBody>
          <a:bodyPr>
            <a:normAutofit fontScale="92500" lnSpcReduction="20000"/>
          </a:bodyPr>
          <a:lstStyle/>
          <a:p>
            <a:pPr>
              <a:lnSpc>
                <a:spcPct val="120000"/>
              </a:lnSpc>
            </a:pPr>
            <a:r>
              <a:rPr lang="en-US" dirty="0"/>
              <a:t>Other items that can be evaluated during the process:</a:t>
            </a:r>
          </a:p>
          <a:p>
            <a:pPr lvl="1">
              <a:lnSpc>
                <a:spcPct val="120000"/>
              </a:lnSpc>
            </a:pPr>
            <a:r>
              <a:rPr lang="en-US" sz="3800" cap="none" dirty="0">
                <a:solidFill>
                  <a:schemeClr val="tx1"/>
                </a:solidFill>
              </a:rPr>
              <a:t>Medicare Secondary </a:t>
            </a:r>
            <a:r>
              <a:rPr lang="en-US" dirty="0"/>
              <a:t>P</a:t>
            </a:r>
            <a:r>
              <a:rPr lang="en-US" sz="3800" cap="none" dirty="0">
                <a:solidFill>
                  <a:schemeClr val="tx1"/>
                </a:solidFill>
              </a:rPr>
              <a:t>ayer form completion</a:t>
            </a:r>
          </a:p>
          <a:p>
            <a:pPr lvl="1">
              <a:lnSpc>
                <a:spcPct val="120000"/>
              </a:lnSpc>
            </a:pPr>
            <a:r>
              <a:rPr lang="en-US" sz="3800" cap="none" dirty="0">
                <a:solidFill>
                  <a:schemeClr val="tx1"/>
                </a:solidFill>
              </a:rPr>
              <a:t>Notice of NOMNC and/or ABN timeliness</a:t>
            </a:r>
          </a:p>
          <a:p>
            <a:pPr lvl="1">
              <a:lnSpc>
                <a:spcPct val="120000"/>
              </a:lnSpc>
            </a:pPr>
            <a:r>
              <a:rPr lang="en-US" sz="3800" cap="none" dirty="0">
                <a:solidFill>
                  <a:schemeClr val="tx1"/>
                </a:solidFill>
              </a:rPr>
              <a:t>Census data</a:t>
            </a:r>
          </a:p>
          <a:p>
            <a:pPr lvl="1">
              <a:lnSpc>
                <a:spcPct val="120000"/>
              </a:lnSpc>
            </a:pPr>
            <a:r>
              <a:rPr lang="en-US" sz="3800" cap="none" dirty="0">
                <a:solidFill>
                  <a:schemeClr val="tx1"/>
                </a:solidFill>
              </a:rPr>
              <a:t>Reconciliation of external vendor billing including laboratory, radiology, pharmacy and therapy</a:t>
            </a:r>
          </a:p>
          <a:p>
            <a:pPr lvl="1"/>
            <a:endParaRPr lang="en-US" sz="3800" cap="none" dirty="0">
              <a:solidFill>
                <a:schemeClr val="tx1"/>
              </a:solidFill>
            </a:endParaRPr>
          </a:p>
          <a:p>
            <a:pPr marL="0" indent="0">
              <a:buNone/>
            </a:pPr>
            <a:endParaRPr lang="en-US" dirty="0"/>
          </a:p>
        </p:txBody>
      </p:sp>
    </p:spTree>
    <p:extLst>
      <p:ext uri="{BB962C8B-B14F-4D97-AF65-F5344CB8AC3E}">
        <p14:creationId xmlns:p14="http://schemas.microsoft.com/office/powerpoint/2010/main" val="103065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2365" y="497647"/>
            <a:ext cx="10515600" cy="1325563"/>
          </a:xfrm>
        </p:spPr>
        <p:txBody>
          <a:bodyPr>
            <a:normAutofit/>
          </a:bodyPr>
          <a:lstStyle/>
          <a:p>
            <a:r>
              <a:rPr lang="en-US" dirty="0"/>
              <a:t>MSP- Medicare Secondary Payer</a:t>
            </a:r>
          </a:p>
        </p:txBody>
      </p:sp>
      <p:sp>
        <p:nvSpPr>
          <p:cNvPr id="3" name="Content Placeholder 2"/>
          <p:cNvSpPr>
            <a:spLocks noGrp="1"/>
          </p:cNvSpPr>
          <p:nvPr>
            <p:ph idx="4294967295"/>
          </p:nvPr>
        </p:nvSpPr>
        <p:spPr>
          <a:xfrm>
            <a:off x="702365" y="1843847"/>
            <a:ext cx="10121900" cy="2287588"/>
          </a:xfrm>
        </p:spPr>
        <p:txBody>
          <a:bodyPr>
            <a:normAutofit fontScale="77500" lnSpcReduction="20000"/>
          </a:bodyPr>
          <a:lstStyle/>
          <a:p>
            <a:pPr marL="228600" lvl="1">
              <a:lnSpc>
                <a:spcPct val="110000"/>
              </a:lnSpc>
              <a:spcBef>
                <a:spcPts val="1000"/>
              </a:spcBef>
            </a:pPr>
            <a:r>
              <a:rPr lang="en-US" sz="3500" cap="none" dirty="0">
                <a:solidFill>
                  <a:schemeClr val="tx1"/>
                </a:solidFill>
              </a:rPr>
              <a:t>MSP – determining if another payer may be primary vs. Medicare A</a:t>
            </a:r>
          </a:p>
          <a:p>
            <a:pPr marL="228600" lvl="1">
              <a:lnSpc>
                <a:spcPct val="110000"/>
              </a:lnSpc>
              <a:spcBef>
                <a:spcPts val="1000"/>
              </a:spcBef>
            </a:pPr>
            <a:r>
              <a:rPr lang="en-US" sz="3500" cap="none" dirty="0">
                <a:solidFill>
                  <a:schemeClr val="tx1"/>
                </a:solidFill>
              </a:rPr>
              <a:t>Requirement prior to billing</a:t>
            </a:r>
          </a:p>
          <a:p>
            <a:pPr marL="228600" lvl="1">
              <a:lnSpc>
                <a:spcPct val="110000"/>
              </a:lnSpc>
              <a:spcBef>
                <a:spcPts val="1000"/>
              </a:spcBef>
            </a:pPr>
            <a:r>
              <a:rPr lang="en-US" sz="3500" cap="none" dirty="0">
                <a:solidFill>
                  <a:schemeClr val="tx1"/>
                </a:solidFill>
              </a:rPr>
              <a:t>Advised completion on/prior to admission (each SNF admission)</a:t>
            </a:r>
          </a:p>
          <a:p>
            <a:pPr marL="457200" lvl="1" indent="0">
              <a:buNone/>
            </a:pPr>
            <a:endParaRPr lang="en-US" sz="4200" dirty="0"/>
          </a:p>
          <a:p>
            <a:pPr marL="0" indent="0">
              <a:buNone/>
            </a:pPr>
            <a:endParaRPr lang="en-US" dirty="0"/>
          </a:p>
          <a:p>
            <a:pPr marL="0" indent="0">
              <a:buNone/>
            </a:pPr>
            <a:endParaRPr lang="en-US" sz="7000" dirty="0"/>
          </a:p>
        </p:txBody>
      </p:sp>
      <p:pic>
        <p:nvPicPr>
          <p:cNvPr id="7" name="Picture 6"/>
          <p:cNvPicPr>
            <a:picLocks noChangeAspect="1"/>
          </p:cNvPicPr>
          <p:nvPr/>
        </p:nvPicPr>
        <p:blipFill>
          <a:blip r:embed="rId3"/>
          <a:stretch>
            <a:fillRect/>
          </a:stretch>
        </p:blipFill>
        <p:spPr>
          <a:xfrm>
            <a:off x="1746477" y="3592018"/>
            <a:ext cx="7881618" cy="2388369"/>
          </a:xfrm>
          <a:prstGeom prst="rect">
            <a:avLst/>
          </a:prstGeom>
        </p:spPr>
      </p:pic>
    </p:spTree>
    <p:extLst>
      <p:ext uri="{BB962C8B-B14F-4D97-AF65-F5344CB8AC3E}">
        <p14:creationId xmlns:p14="http://schemas.microsoft.com/office/powerpoint/2010/main" val="1260905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Items To Review</a:t>
            </a:r>
          </a:p>
        </p:txBody>
      </p:sp>
      <p:sp>
        <p:nvSpPr>
          <p:cNvPr id="3" name="Content Placeholder 2"/>
          <p:cNvSpPr>
            <a:spLocks noGrp="1"/>
          </p:cNvSpPr>
          <p:nvPr>
            <p:ph idx="1"/>
          </p:nvPr>
        </p:nvSpPr>
        <p:spPr>
          <a:xfrm>
            <a:off x="627681" y="1484243"/>
            <a:ext cx="10872059" cy="4678018"/>
          </a:xfrm>
        </p:spPr>
        <p:txBody>
          <a:bodyPr>
            <a:normAutofit/>
          </a:bodyPr>
          <a:lstStyle/>
          <a:p>
            <a:pPr marL="228600" lvl="1">
              <a:spcBef>
                <a:spcPts val="1000"/>
              </a:spcBef>
              <a:buFont typeface="Arial" panose="020B0604020202020204" pitchFamily="34" charset="0"/>
              <a:buChar char="•"/>
            </a:pPr>
            <a:r>
              <a:rPr lang="en-US" sz="3200" cap="none" dirty="0">
                <a:solidFill>
                  <a:schemeClr val="tx1"/>
                </a:solidFill>
              </a:rPr>
              <a:t>Starting with the claim</a:t>
            </a:r>
          </a:p>
          <a:p>
            <a:pPr lvl="1"/>
            <a:r>
              <a:rPr lang="en-US" sz="3200" cap="none" dirty="0">
                <a:solidFill>
                  <a:schemeClr val="tx1"/>
                </a:solidFill>
              </a:rPr>
              <a:t>Beneficiaries name, date of birth, Medicare and social security numbers</a:t>
            </a:r>
          </a:p>
          <a:p>
            <a:pPr lvl="1"/>
            <a:r>
              <a:rPr lang="en-US" sz="3200" cap="none" dirty="0">
                <a:solidFill>
                  <a:schemeClr val="tx1"/>
                </a:solidFill>
              </a:rPr>
              <a:t>Bill type (FL 04)</a:t>
            </a:r>
          </a:p>
          <a:p>
            <a:pPr lvl="1"/>
            <a:r>
              <a:rPr lang="en-US" sz="3200" cap="none" dirty="0">
                <a:solidFill>
                  <a:schemeClr val="tx1"/>
                </a:solidFill>
              </a:rPr>
              <a:t>Admission date (FL 12)</a:t>
            </a:r>
          </a:p>
          <a:p>
            <a:pPr lvl="1"/>
            <a:r>
              <a:rPr lang="en-US" sz="3200" cap="none" dirty="0">
                <a:solidFill>
                  <a:schemeClr val="tx1"/>
                </a:solidFill>
              </a:rPr>
              <a:t>Occurrence span: qualifying hospital stay dates (FL 35-36)</a:t>
            </a:r>
          </a:p>
          <a:p>
            <a:pPr lvl="1"/>
            <a:r>
              <a:rPr lang="en-US" sz="3200" cap="none" dirty="0">
                <a:solidFill>
                  <a:schemeClr val="tx1"/>
                </a:solidFill>
              </a:rPr>
              <a:t>Correct payer (FL 50)</a:t>
            </a:r>
          </a:p>
          <a:p>
            <a:pPr lvl="1"/>
            <a:r>
              <a:rPr lang="en-US" sz="3200" cap="none" dirty="0">
                <a:solidFill>
                  <a:schemeClr val="tx1"/>
                </a:solidFill>
              </a:rPr>
              <a:t>From and through dates of claim: billing period (FL 06)</a:t>
            </a:r>
          </a:p>
          <a:p>
            <a:pPr lvl="1"/>
            <a:r>
              <a:rPr lang="en-US" sz="3200" cap="none" dirty="0">
                <a:solidFill>
                  <a:schemeClr val="tx1"/>
                </a:solidFill>
              </a:rPr>
              <a:t>Revenue codes: SNF PPS or therapy discipline codes (FL 42)</a:t>
            </a:r>
          </a:p>
        </p:txBody>
      </p:sp>
    </p:spTree>
    <p:extLst>
      <p:ext uri="{BB962C8B-B14F-4D97-AF65-F5344CB8AC3E}">
        <p14:creationId xmlns:p14="http://schemas.microsoft.com/office/powerpoint/2010/main" val="34840852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47" y="47190"/>
            <a:ext cx="10515600" cy="1325563"/>
          </a:xfrm>
        </p:spPr>
        <p:txBody>
          <a:bodyPr>
            <a:normAutofit/>
          </a:bodyPr>
          <a:lstStyle/>
          <a:p>
            <a:r>
              <a:rPr lang="en-US" dirty="0"/>
              <a:t>Items To Review</a:t>
            </a:r>
          </a:p>
        </p:txBody>
      </p:sp>
      <p:sp>
        <p:nvSpPr>
          <p:cNvPr id="3" name="Content Placeholder 2"/>
          <p:cNvSpPr>
            <a:spLocks noGrp="1"/>
          </p:cNvSpPr>
          <p:nvPr>
            <p:ph idx="1"/>
          </p:nvPr>
        </p:nvSpPr>
        <p:spPr>
          <a:xfrm>
            <a:off x="552647" y="1499630"/>
            <a:ext cx="11394708" cy="4648398"/>
          </a:xfrm>
        </p:spPr>
        <p:txBody>
          <a:bodyPr>
            <a:noAutofit/>
          </a:bodyPr>
          <a:lstStyle/>
          <a:p>
            <a:r>
              <a:rPr lang="en-US" sz="2600" cap="none" dirty="0">
                <a:solidFill>
                  <a:schemeClr val="tx1"/>
                </a:solidFill>
              </a:rPr>
              <a:t>Admitting, primary and secondary diagnoses (FL 67 then a-q)</a:t>
            </a:r>
          </a:p>
          <a:p>
            <a:pPr lvl="2"/>
            <a:r>
              <a:rPr lang="en-US" sz="2600" dirty="0"/>
              <a:t>Correlate to diagnosis list in EMR, section I of MDS assessment, primary diagnosis in I0020B to be first listed, MD admission history and physical, MD progress notes, MD orders and therapy plans of care </a:t>
            </a:r>
          </a:p>
          <a:p>
            <a:r>
              <a:rPr lang="en-US" sz="2600" cap="none" dirty="0">
                <a:solidFill>
                  <a:schemeClr val="tx1"/>
                </a:solidFill>
              </a:rPr>
              <a:t>HIPPS code (FL 45)</a:t>
            </a:r>
          </a:p>
          <a:p>
            <a:pPr lvl="2"/>
            <a:r>
              <a:rPr lang="en-US" sz="2600" dirty="0"/>
              <a:t>Correlate to HIPPS code from section Z of MDS assessment, final validation report and assessment indicator from MDS</a:t>
            </a:r>
          </a:p>
          <a:p>
            <a:r>
              <a:rPr lang="en-US" sz="2600" cap="none" dirty="0">
                <a:solidFill>
                  <a:schemeClr val="tx1"/>
                </a:solidFill>
              </a:rPr>
              <a:t>Covered days per MDS assessment or service units (FL 46)</a:t>
            </a:r>
          </a:p>
          <a:p>
            <a:pPr lvl="2"/>
            <a:r>
              <a:rPr lang="en-US" sz="2600" dirty="0"/>
              <a:t>From the days covered by each MDS assessment on claim</a:t>
            </a:r>
          </a:p>
          <a:p>
            <a:pPr lvl="2"/>
            <a:r>
              <a:rPr lang="en-US" sz="2600" dirty="0"/>
              <a:t>If IPA the HIPPS code starts with ARD of IPA</a:t>
            </a:r>
          </a:p>
        </p:txBody>
      </p:sp>
    </p:spTree>
    <p:extLst>
      <p:ext uri="{BB962C8B-B14F-4D97-AF65-F5344CB8AC3E}">
        <p14:creationId xmlns:p14="http://schemas.microsoft.com/office/powerpoint/2010/main" val="174285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Items To Review</a:t>
            </a:r>
          </a:p>
        </p:txBody>
      </p:sp>
      <p:sp>
        <p:nvSpPr>
          <p:cNvPr id="3" name="Content Placeholder 2"/>
          <p:cNvSpPr>
            <a:spLocks noGrp="1"/>
          </p:cNvSpPr>
          <p:nvPr>
            <p:ph idx="1"/>
          </p:nvPr>
        </p:nvSpPr>
        <p:spPr>
          <a:xfrm>
            <a:off x="627681" y="1464733"/>
            <a:ext cx="10872059" cy="4781688"/>
          </a:xfrm>
        </p:spPr>
        <p:txBody>
          <a:bodyPr>
            <a:normAutofit fontScale="32500" lnSpcReduction="20000"/>
          </a:bodyPr>
          <a:lstStyle/>
          <a:p>
            <a:pPr>
              <a:lnSpc>
                <a:spcPct val="120000"/>
              </a:lnSpc>
            </a:pPr>
            <a:r>
              <a:rPr lang="en-US" sz="8000" dirty="0"/>
              <a:t>Looking at the MDS</a:t>
            </a:r>
          </a:p>
          <a:p>
            <a:pPr lvl="1">
              <a:lnSpc>
                <a:spcPct val="120000"/>
              </a:lnSpc>
            </a:pPr>
            <a:r>
              <a:rPr lang="en-US" sz="8000" cap="none" dirty="0">
                <a:solidFill>
                  <a:schemeClr val="tx1"/>
                </a:solidFill>
              </a:rPr>
              <a:t>ICD-10 codes checked against the PDPM ICD-10 mappings provided by CMS</a:t>
            </a:r>
          </a:p>
          <a:p>
            <a:pPr lvl="1">
              <a:lnSpc>
                <a:spcPct val="120000"/>
              </a:lnSpc>
            </a:pPr>
            <a:r>
              <a:rPr lang="en-US" sz="8000" cap="none" dirty="0">
                <a:solidFill>
                  <a:schemeClr val="tx1"/>
                </a:solidFill>
              </a:rPr>
              <a:t>Swallowing and dietary needs</a:t>
            </a:r>
          </a:p>
          <a:p>
            <a:pPr lvl="1">
              <a:lnSpc>
                <a:spcPct val="120000"/>
              </a:lnSpc>
            </a:pPr>
            <a:r>
              <a:rPr lang="en-US" sz="8000" cap="none" dirty="0">
                <a:solidFill>
                  <a:schemeClr val="tx1"/>
                </a:solidFill>
              </a:rPr>
              <a:t>Interviews - evidence of timely completion</a:t>
            </a:r>
          </a:p>
          <a:p>
            <a:pPr lvl="1">
              <a:lnSpc>
                <a:spcPct val="120000"/>
              </a:lnSpc>
            </a:pPr>
            <a:r>
              <a:rPr lang="en-US" sz="8000" cap="none" dirty="0">
                <a:solidFill>
                  <a:schemeClr val="tx1"/>
                </a:solidFill>
              </a:rPr>
              <a:t>Assessment reference date (ARD) within allowable time frame</a:t>
            </a:r>
          </a:p>
          <a:p>
            <a:pPr lvl="1">
              <a:lnSpc>
                <a:spcPct val="120000"/>
              </a:lnSpc>
            </a:pPr>
            <a:r>
              <a:rPr lang="en-US" sz="8000" cap="none" dirty="0">
                <a:solidFill>
                  <a:schemeClr val="tx1"/>
                </a:solidFill>
              </a:rPr>
              <a:t>Skilled services coded on MDS assessments</a:t>
            </a:r>
          </a:p>
          <a:p>
            <a:pPr lvl="1">
              <a:lnSpc>
                <a:spcPct val="120000"/>
              </a:lnSpc>
            </a:pPr>
            <a:r>
              <a:rPr lang="en-US" sz="8000" cap="none" dirty="0">
                <a:solidFill>
                  <a:schemeClr val="tx1"/>
                </a:solidFill>
              </a:rPr>
              <a:t>Correlate section O rehabilitation therapy days and minutes with the rehabilitation treatment/service logs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96636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Items To Review</a:t>
            </a:r>
          </a:p>
        </p:txBody>
      </p:sp>
      <p:sp>
        <p:nvSpPr>
          <p:cNvPr id="3" name="Content Placeholder 2"/>
          <p:cNvSpPr>
            <a:spLocks noGrp="1"/>
          </p:cNvSpPr>
          <p:nvPr>
            <p:ph idx="1"/>
          </p:nvPr>
        </p:nvSpPr>
        <p:spPr>
          <a:xfrm>
            <a:off x="627681" y="1464733"/>
            <a:ext cx="10872059" cy="4207934"/>
          </a:xfrm>
        </p:spPr>
        <p:txBody>
          <a:bodyPr>
            <a:normAutofit fontScale="92500" lnSpcReduction="10000"/>
          </a:bodyPr>
          <a:lstStyle/>
          <a:p>
            <a:pPr>
              <a:lnSpc>
                <a:spcPct val="110000"/>
              </a:lnSpc>
            </a:pPr>
            <a:r>
              <a:rPr lang="en-US" sz="3400" dirty="0"/>
              <a:t>Checking therapy</a:t>
            </a:r>
          </a:p>
          <a:p>
            <a:pPr lvl="1">
              <a:lnSpc>
                <a:spcPct val="110000"/>
              </a:lnSpc>
            </a:pPr>
            <a:r>
              <a:rPr lang="en-US" sz="3400" cap="none" dirty="0">
                <a:solidFill>
                  <a:schemeClr val="tx1"/>
                </a:solidFill>
              </a:rPr>
              <a:t>Each treating discipline should have a POC and/or UPOC</a:t>
            </a:r>
          </a:p>
          <a:p>
            <a:pPr lvl="1">
              <a:lnSpc>
                <a:spcPct val="110000"/>
              </a:lnSpc>
            </a:pPr>
            <a:r>
              <a:rPr lang="en-US" sz="3400" cap="none" dirty="0">
                <a:solidFill>
                  <a:schemeClr val="tx1"/>
                </a:solidFill>
              </a:rPr>
              <a:t>POC/UPOC should be signed timely by MD and/or NPP</a:t>
            </a:r>
          </a:p>
          <a:p>
            <a:pPr lvl="1">
              <a:lnSpc>
                <a:spcPct val="110000"/>
              </a:lnSpc>
            </a:pPr>
            <a:r>
              <a:rPr lang="en-US" sz="3400" cap="none" dirty="0">
                <a:solidFill>
                  <a:schemeClr val="tx1"/>
                </a:solidFill>
              </a:rPr>
              <a:t>Each treating discipline should have MD orders for evaluation and treatment</a:t>
            </a:r>
          </a:p>
          <a:p>
            <a:pPr lvl="1">
              <a:lnSpc>
                <a:spcPct val="110000"/>
              </a:lnSpc>
            </a:pPr>
            <a:r>
              <a:rPr lang="en-US" sz="3400" cap="none" dirty="0">
                <a:solidFill>
                  <a:schemeClr val="tx1"/>
                </a:solidFill>
              </a:rPr>
              <a:t>Review number of minutes documented on MDS with treatment/service logs (avoid rounding)</a:t>
            </a:r>
          </a:p>
          <a:p>
            <a:pPr lvl="1">
              <a:lnSpc>
                <a:spcPct val="110000"/>
              </a:lnSpc>
            </a:pPr>
            <a:r>
              <a:rPr lang="en-US" sz="3400" cap="none" dirty="0">
                <a:solidFill>
                  <a:schemeClr val="tx1"/>
                </a:solidFill>
              </a:rPr>
              <a:t>Ancillary visits accurate on claim (Medicare A)</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2630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260" y="308757"/>
            <a:ext cx="10548471" cy="809296"/>
          </a:xfrm>
        </p:spPr>
        <p:txBody>
          <a:bodyPr/>
          <a:lstStyle/>
          <a:p>
            <a:r>
              <a:rPr lang="en-US" cap="none" dirty="0"/>
              <a:t>Remember</a:t>
            </a:r>
            <a:endParaRPr lang="en-US" dirty="0"/>
          </a:p>
        </p:txBody>
      </p:sp>
      <p:sp>
        <p:nvSpPr>
          <p:cNvPr id="3" name="Slide Number Placeholder 2"/>
          <p:cNvSpPr>
            <a:spLocks noGrp="1"/>
          </p:cNvSpPr>
          <p:nvPr>
            <p:ph type="sldNum" sz="quarter" idx="12"/>
          </p:nvPr>
        </p:nvSpPr>
        <p:spPr/>
        <p:txBody>
          <a:bodyPr/>
          <a:lstStyle/>
          <a:p>
            <a:pPr algn="ctr">
              <a:defRPr/>
            </a:pPr>
            <a:fld id="{A6202939-BFDD-442E-A53C-55179E409884}" type="slidenum">
              <a:rPr lang="en-US" sz="800">
                <a:solidFill>
                  <a:srgbClr val="5B6973"/>
                </a:solidFill>
                <a:latin typeface="Book Antiqua"/>
              </a:rPr>
              <a:pPr algn="ctr">
                <a:defRPr/>
              </a:pPr>
              <a:t>84</a:t>
            </a:fld>
            <a:endParaRPr lang="en-US" sz="800" dirty="0">
              <a:solidFill>
                <a:srgbClr val="5B6973"/>
              </a:solidFill>
              <a:latin typeface="Book Antiqua"/>
            </a:endParaRPr>
          </a:p>
        </p:txBody>
      </p:sp>
      <p:sp>
        <p:nvSpPr>
          <p:cNvPr id="6" name="Text Placeholder 5"/>
          <p:cNvSpPr>
            <a:spLocks noGrp="1"/>
          </p:cNvSpPr>
          <p:nvPr>
            <p:ph type="body" sz="quarter" idx="13"/>
          </p:nvPr>
        </p:nvSpPr>
        <p:spPr>
          <a:xfrm>
            <a:off x="821767" y="1224931"/>
            <a:ext cx="11141476" cy="5057116"/>
          </a:xfrm>
        </p:spPr>
        <p:txBody>
          <a:bodyPr>
            <a:normAutofit fontScale="70000" lnSpcReduction="20000"/>
          </a:bodyPr>
          <a:lstStyle/>
          <a:p>
            <a:pPr>
              <a:lnSpc>
                <a:spcPct val="130000"/>
              </a:lnSpc>
              <a:buClr>
                <a:schemeClr val="accent1"/>
              </a:buClr>
            </a:pPr>
            <a:r>
              <a:rPr lang="en-US" sz="3400" dirty="0"/>
              <a:t>Any discrepancies on the claim need to be reconciled prior to submitting the claim</a:t>
            </a:r>
          </a:p>
          <a:p>
            <a:pPr>
              <a:lnSpc>
                <a:spcPct val="130000"/>
              </a:lnSpc>
              <a:buClr>
                <a:schemeClr val="accent1"/>
              </a:buClr>
            </a:pPr>
            <a:r>
              <a:rPr lang="en-US" sz="3400" dirty="0"/>
              <a:t>Claims are held until all data needed to support a claim are complete and accessible in the resident’s record</a:t>
            </a:r>
          </a:p>
          <a:p>
            <a:pPr>
              <a:lnSpc>
                <a:spcPct val="130000"/>
              </a:lnSpc>
              <a:buClr>
                <a:schemeClr val="accent1"/>
              </a:buClr>
            </a:pPr>
            <a:r>
              <a:rPr lang="en-US" sz="3400" b="1" i="1" dirty="0"/>
              <a:t>Documentation </a:t>
            </a:r>
            <a:r>
              <a:rPr lang="en-US" sz="3400" dirty="0"/>
              <a:t>of the Triple Check process should be maintained and reported to Compliance </a:t>
            </a:r>
          </a:p>
          <a:p>
            <a:pPr lvl="1">
              <a:lnSpc>
                <a:spcPct val="130000"/>
              </a:lnSpc>
            </a:pPr>
            <a:r>
              <a:rPr lang="en-US" sz="3400" cap="none" dirty="0">
                <a:solidFill>
                  <a:schemeClr val="tx1"/>
                </a:solidFill>
              </a:rPr>
              <a:t>Findings/accuracy or error rate</a:t>
            </a:r>
          </a:p>
          <a:p>
            <a:pPr lvl="1">
              <a:lnSpc>
                <a:spcPct val="130000"/>
              </a:lnSpc>
            </a:pPr>
            <a:r>
              <a:rPr lang="en-US" sz="3400" cap="none" dirty="0">
                <a:solidFill>
                  <a:schemeClr val="tx1"/>
                </a:solidFill>
              </a:rPr>
              <a:t>Participants</a:t>
            </a:r>
          </a:p>
          <a:p>
            <a:pPr>
              <a:lnSpc>
                <a:spcPct val="130000"/>
              </a:lnSpc>
              <a:buClr>
                <a:schemeClr val="accent1"/>
              </a:buClr>
            </a:pPr>
            <a:r>
              <a:rPr lang="en-US" sz="3400" dirty="0"/>
              <a:t>Potential to significantly impact cash flow</a:t>
            </a:r>
          </a:p>
          <a:p>
            <a:pPr lvl="1">
              <a:lnSpc>
                <a:spcPct val="130000"/>
              </a:lnSpc>
            </a:pPr>
            <a:r>
              <a:rPr lang="en-US" sz="3400" cap="none" dirty="0">
                <a:solidFill>
                  <a:schemeClr val="tx1"/>
                </a:solidFill>
              </a:rPr>
              <a:t>Late billing</a:t>
            </a:r>
          </a:p>
          <a:p>
            <a:pPr lvl="1">
              <a:lnSpc>
                <a:spcPct val="130000"/>
              </a:lnSpc>
            </a:pPr>
            <a:r>
              <a:rPr lang="en-US" sz="3400" cap="none" dirty="0">
                <a:solidFill>
                  <a:schemeClr val="tx1"/>
                </a:solidFill>
              </a:rPr>
              <a:t>Paybacks</a:t>
            </a:r>
          </a:p>
          <a:p>
            <a:pPr marL="115887" indent="0">
              <a:buNone/>
            </a:pPr>
            <a:endParaRPr lang="en-US" sz="3300" dirty="0"/>
          </a:p>
          <a:p>
            <a:pPr marL="115887" indent="0">
              <a:buNone/>
            </a:pPr>
            <a:endParaRPr lang="en-US" sz="2800" dirty="0"/>
          </a:p>
        </p:txBody>
      </p:sp>
    </p:spTree>
    <p:extLst>
      <p:ext uri="{BB962C8B-B14F-4D97-AF65-F5344CB8AC3E}">
        <p14:creationId xmlns:p14="http://schemas.microsoft.com/office/powerpoint/2010/main" val="2177137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Sample Log – Med A</a:t>
            </a:r>
          </a:p>
        </p:txBody>
      </p:sp>
      <p:sp>
        <p:nvSpPr>
          <p:cNvPr id="3" name="Slide Number Placeholder 2"/>
          <p:cNvSpPr>
            <a:spLocks noGrp="1"/>
          </p:cNvSpPr>
          <p:nvPr>
            <p:ph type="sldNum" sz="quarter" idx="4294967295"/>
          </p:nvPr>
        </p:nvSpPr>
        <p:spPr>
          <a:xfrm>
            <a:off x="0" y="0"/>
            <a:ext cx="0" cy="0"/>
          </a:xfrm>
        </p:spPr>
        <p:txBody>
          <a:bodyPr/>
          <a:lstStyle/>
          <a:p>
            <a:pPr algn="ctr">
              <a:defRPr/>
            </a:pPr>
            <a:fld id="{A6202939-BFDD-442E-A53C-55179E409884}" type="slidenum">
              <a:rPr lang="en-US" sz="800">
                <a:solidFill>
                  <a:srgbClr val="5B6973"/>
                </a:solidFill>
                <a:latin typeface="Book Antiqua"/>
              </a:rPr>
              <a:pPr algn="ctr">
                <a:defRPr/>
              </a:pPr>
              <a:t>85</a:t>
            </a:fld>
            <a:endParaRPr lang="en-US" sz="800" dirty="0">
              <a:solidFill>
                <a:srgbClr val="5B6973"/>
              </a:solidFill>
              <a:latin typeface="Book Antiqua"/>
            </a:endParaRPr>
          </a:p>
        </p:txBody>
      </p:sp>
      <p:pic>
        <p:nvPicPr>
          <p:cNvPr id="4" name="Picture 3"/>
          <p:cNvPicPr>
            <a:picLocks noChangeAspect="1"/>
          </p:cNvPicPr>
          <p:nvPr/>
        </p:nvPicPr>
        <p:blipFill>
          <a:blip r:embed="rId3"/>
          <a:stretch>
            <a:fillRect/>
          </a:stretch>
        </p:blipFill>
        <p:spPr>
          <a:xfrm>
            <a:off x="477078" y="1642026"/>
            <a:ext cx="11496262" cy="3448879"/>
          </a:xfrm>
          <a:prstGeom prst="rect">
            <a:avLst/>
          </a:prstGeom>
        </p:spPr>
      </p:pic>
    </p:spTree>
    <p:extLst>
      <p:ext uri="{BB962C8B-B14F-4D97-AF65-F5344CB8AC3E}">
        <p14:creationId xmlns:p14="http://schemas.microsoft.com/office/powerpoint/2010/main" val="1067947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6737" y="549275"/>
            <a:ext cx="11058525" cy="1325563"/>
          </a:xfrm>
        </p:spPr>
        <p:txBody>
          <a:bodyPr>
            <a:noAutofit/>
          </a:bodyPr>
          <a:lstStyle/>
          <a:p>
            <a:r>
              <a:rPr lang="en-US" dirty="0">
                <a:solidFill>
                  <a:srgbClr val="215868"/>
                </a:solidFill>
              </a:rPr>
              <a:t>Please Email Questions</a:t>
            </a:r>
            <a:br>
              <a:rPr lang="en-US" dirty="0">
                <a:solidFill>
                  <a:srgbClr val="215868"/>
                </a:solidFill>
              </a:rPr>
            </a:br>
            <a:r>
              <a:rPr lang="en-US" dirty="0">
                <a:solidFill>
                  <a:srgbClr val="215868"/>
                </a:solidFill>
              </a:rPr>
              <a:t>Q &amp; A’s Will Be Shared With All Attendees</a:t>
            </a:r>
          </a:p>
        </p:txBody>
      </p:sp>
      <p:sp>
        <p:nvSpPr>
          <p:cNvPr id="3" name="Text Placeholder 2"/>
          <p:cNvSpPr>
            <a:spLocks noGrp="1"/>
          </p:cNvSpPr>
          <p:nvPr>
            <p:ph type="body" sz="quarter" idx="4294967295"/>
          </p:nvPr>
        </p:nvSpPr>
        <p:spPr>
          <a:xfrm>
            <a:off x="0" y="2406650"/>
            <a:ext cx="12192000" cy="4476750"/>
          </a:xfrm>
        </p:spPr>
        <p:txBody>
          <a:bodyPr>
            <a:noAutofit/>
          </a:bodyPr>
          <a:lstStyle/>
          <a:p>
            <a:pPr marL="0" indent="0" algn="ctr">
              <a:lnSpc>
                <a:spcPct val="80000"/>
              </a:lnSpc>
              <a:spcBef>
                <a:spcPts val="1000"/>
              </a:spcBef>
              <a:buNone/>
            </a:pPr>
            <a:r>
              <a:rPr lang="en-US" sz="3200" b="1" i="1" dirty="0"/>
              <a:t>Julie Smith, BSN, RN, RAC-CT, QCP</a:t>
            </a:r>
          </a:p>
          <a:p>
            <a:pPr marL="0" indent="0" algn="ctr">
              <a:lnSpc>
                <a:spcPct val="80000"/>
              </a:lnSpc>
              <a:spcBef>
                <a:spcPts val="1000"/>
              </a:spcBef>
              <a:buNone/>
            </a:pPr>
            <a:r>
              <a:rPr lang="en-US" sz="3200" dirty="0"/>
              <a:t>Compliance Specialist </a:t>
            </a:r>
          </a:p>
          <a:p>
            <a:pPr marL="0" indent="0" algn="ctr">
              <a:lnSpc>
                <a:spcPct val="80000"/>
              </a:lnSpc>
              <a:spcBef>
                <a:spcPts val="1000"/>
              </a:spcBef>
              <a:buNone/>
            </a:pPr>
            <a:r>
              <a:rPr lang="en-US" sz="3200" dirty="0"/>
              <a:t>T:  267-822-6789 </a:t>
            </a:r>
          </a:p>
          <a:p>
            <a:pPr marL="0" indent="0" algn="ctr">
              <a:lnSpc>
                <a:spcPct val="80000"/>
              </a:lnSpc>
              <a:spcBef>
                <a:spcPts val="1000"/>
              </a:spcBef>
              <a:buNone/>
            </a:pPr>
            <a:r>
              <a:rPr lang="en-US" sz="3200" dirty="0"/>
              <a:t>E: smith@fsainfo.org</a:t>
            </a:r>
          </a:p>
        </p:txBody>
      </p:sp>
    </p:spTree>
    <p:extLst>
      <p:ext uri="{BB962C8B-B14F-4D97-AF65-F5344CB8AC3E}">
        <p14:creationId xmlns:p14="http://schemas.microsoft.com/office/powerpoint/2010/main" val="4082177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81" y="206954"/>
            <a:ext cx="11131012" cy="1084882"/>
          </a:xfrm>
        </p:spPr>
        <p:txBody>
          <a:bodyPr>
            <a:normAutofit/>
          </a:bodyPr>
          <a:lstStyle/>
          <a:p>
            <a:r>
              <a:rPr lang="en-US" dirty="0"/>
              <a:t>Medicare Manuals &amp; References</a:t>
            </a:r>
          </a:p>
        </p:txBody>
      </p:sp>
      <p:sp>
        <p:nvSpPr>
          <p:cNvPr id="3" name="Content Placeholder 2"/>
          <p:cNvSpPr>
            <a:spLocks noGrp="1"/>
          </p:cNvSpPr>
          <p:nvPr>
            <p:ph idx="1"/>
          </p:nvPr>
        </p:nvSpPr>
        <p:spPr>
          <a:xfrm>
            <a:off x="627681" y="1463040"/>
            <a:ext cx="10872059" cy="4681728"/>
          </a:xfrm>
        </p:spPr>
        <p:txBody>
          <a:bodyPr>
            <a:normAutofit/>
          </a:bodyPr>
          <a:lstStyle/>
          <a:p>
            <a:r>
              <a:rPr lang="en-US" sz="3200" dirty="0"/>
              <a:t>Manuals:</a:t>
            </a:r>
          </a:p>
          <a:p>
            <a:pPr marL="0" indent="0">
              <a:buNone/>
            </a:pPr>
            <a:r>
              <a:rPr lang="en-US" sz="3200" dirty="0">
                <a:hlinkClick r:id="rId3"/>
              </a:rPr>
              <a:t>https://www.cms.gov/Regulations-and-Guidance/Guidance/Manuals/Internet-Only-Manuals-IOMs</a:t>
            </a:r>
            <a:endParaRPr lang="en-US" sz="3200" dirty="0"/>
          </a:p>
          <a:p>
            <a:r>
              <a:rPr lang="en-US" sz="3200" dirty="0"/>
              <a:t>CMS NTP-National Training Program </a:t>
            </a:r>
          </a:p>
          <a:p>
            <a:pPr lvl="1"/>
            <a:r>
              <a:rPr lang="en-US" sz="3200" cap="none" dirty="0">
                <a:solidFill>
                  <a:schemeClr val="tx1"/>
                </a:solidFill>
              </a:rPr>
              <a:t>Learning network-previous CMS education referenced in documents </a:t>
            </a:r>
          </a:p>
          <a:p>
            <a:r>
              <a:rPr lang="en-US" sz="3200" dirty="0"/>
              <a:t>MAC websites </a:t>
            </a:r>
          </a:p>
          <a:p>
            <a:pPr marL="0" indent="0" algn="ctr">
              <a:buNone/>
            </a:pPr>
            <a:r>
              <a:rPr lang="en-US" sz="3200" dirty="0">
                <a:hlinkClick r:id="rId4"/>
              </a:rPr>
              <a:t>www.cms.gov</a:t>
            </a:r>
            <a:endParaRPr lang="en-US" sz="3200" dirty="0"/>
          </a:p>
          <a:p>
            <a:pPr marL="0" indent="0" algn="ctr">
              <a:buNone/>
            </a:pPr>
            <a:endParaRPr lang="en-US" sz="3200" dirty="0"/>
          </a:p>
          <a:p>
            <a:pPr marL="0" indent="0">
              <a:buNone/>
            </a:pPr>
            <a:endParaRPr lang="en-US" sz="3200" dirty="0">
              <a:solidFill>
                <a:schemeClr val="bg1"/>
              </a:solidFill>
            </a:endParaRPr>
          </a:p>
          <a:p>
            <a:pPr marL="0" indent="0">
              <a:buNone/>
            </a:pPr>
            <a:endParaRPr lang="en-US" sz="3200" dirty="0"/>
          </a:p>
          <a:p>
            <a:pPr marL="0" indent="0">
              <a:buNone/>
            </a:pPr>
            <a:endParaRPr lang="en-US" dirty="0"/>
          </a:p>
          <a:p>
            <a:endParaRPr lang="en-US" dirty="0"/>
          </a:p>
        </p:txBody>
      </p:sp>
      <p:pic>
        <p:nvPicPr>
          <p:cNvPr id="1026" name="Picture 2" descr="boy fisherm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90387" y="961968"/>
            <a:ext cx="1282153" cy="146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084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Additional References/Resources</a:t>
            </a:r>
            <a:endParaRPr lang="en-US" dirty="0">
              <a:highlight>
                <a:srgbClr val="FFFF00"/>
              </a:highlight>
            </a:endParaRPr>
          </a:p>
        </p:txBody>
      </p:sp>
      <p:graphicFrame>
        <p:nvGraphicFramePr>
          <p:cNvPr id="6" name="Text Placeholder 2">
            <a:extLst>
              <a:ext uri="{FF2B5EF4-FFF2-40B4-BE49-F238E27FC236}">
                <a16:creationId xmlns:a16="http://schemas.microsoft.com/office/drawing/2014/main" id="{E4C45034-F8D7-FE1E-AB34-3411D9B88049}"/>
              </a:ext>
            </a:extLst>
          </p:cNvPr>
          <p:cNvGraphicFramePr/>
          <p:nvPr/>
        </p:nvGraphicFramePr>
        <p:xfrm>
          <a:off x="1033409" y="1772881"/>
          <a:ext cx="9756775" cy="431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19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MSP- Medicare Secondary Payer</a:t>
            </a:r>
          </a:p>
        </p:txBody>
      </p:sp>
      <p:sp>
        <p:nvSpPr>
          <p:cNvPr id="3" name="Content Placeholder 2"/>
          <p:cNvSpPr>
            <a:spLocks noGrp="1"/>
          </p:cNvSpPr>
          <p:nvPr>
            <p:ph idx="1"/>
          </p:nvPr>
        </p:nvSpPr>
        <p:spPr>
          <a:xfrm>
            <a:off x="659970" y="1690688"/>
            <a:ext cx="10872059" cy="4462272"/>
          </a:xfrm>
        </p:spPr>
        <p:txBody>
          <a:bodyPr>
            <a:normAutofit fontScale="47500" lnSpcReduction="20000"/>
          </a:bodyPr>
          <a:lstStyle/>
          <a:p>
            <a:pPr marL="0" indent="0">
              <a:buNone/>
            </a:pPr>
            <a:endParaRPr lang="en-US" dirty="0"/>
          </a:p>
          <a:p>
            <a:r>
              <a:rPr lang="en-US" sz="6700" dirty="0"/>
              <a:t>CMS MSP page:</a:t>
            </a:r>
          </a:p>
          <a:p>
            <a:pPr marL="0" indent="0">
              <a:buNone/>
            </a:pPr>
            <a:r>
              <a:rPr lang="en-US" sz="6700" dirty="0">
                <a:hlinkClick r:id="rId3"/>
              </a:rPr>
              <a:t>https://www.cms.gov/Medicare/Coordination-of-Benefits-and-Recovery/Coordination-of-Benefits-and-Recovery-Overview/Medicare-Secondary-Payer/Medicare-Secondary-Payer-</a:t>
            </a:r>
            <a:r>
              <a:rPr lang="en-US" sz="6700" dirty="0"/>
              <a:t> common secondary payer scenarios and COB page link and scenario</a:t>
            </a:r>
          </a:p>
          <a:p>
            <a:endParaRPr lang="en-US" sz="6700" dirty="0"/>
          </a:p>
          <a:p>
            <a:pPr marL="0" indent="0" algn="ctr">
              <a:buNone/>
            </a:pPr>
            <a:r>
              <a:rPr lang="en-US" sz="7200" dirty="0"/>
              <a:t>Benefits Coordination and Recovery Center (BCRC)</a:t>
            </a:r>
          </a:p>
          <a:p>
            <a:pPr marL="0" indent="0" algn="ctr">
              <a:buNone/>
            </a:pPr>
            <a:r>
              <a:rPr lang="en-US" sz="7200" dirty="0"/>
              <a:t>Mon-Fri 1-855-798-2627 (ask general MSP questions)</a:t>
            </a:r>
          </a:p>
          <a:p>
            <a:endParaRPr lang="en-US" sz="6700" dirty="0"/>
          </a:p>
          <a:p>
            <a:pPr marL="0" indent="0">
              <a:buNone/>
            </a:pPr>
            <a:endParaRPr lang="en-US" sz="7000" dirty="0"/>
          </a:p>
        </p:txBody>
      </p:sp>
    </p:spTree>
    <p:extLst>
      <p:ext uri="{BB962C8B-B14F-4D97-AF65-F5344CB8AC3E}">
        <p14:creationId xmlns:p14="http://schemas.microsoft.com/office/powerpoint/2010/main" val="2655706565"/>
      </p:ext>
    </p:extLst>
  </p:cSld>
  <p:clrMapOvr>
    <a:masterClrMapping/>
  </p:clrMapOvr>
</p:sld>
</file>

<file path=ppt/theme/theme1.xml><?xml version="1.0" encoding="utf-8"?>
<a:theme xmlns:a="http://schemas.openxmlformats.org/drawingml/2006/main" name="1_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2.xml><?xml version="1.0" encoding="utf-8"?>
<a:theme xmlns:a="http://schemas.openxmlformats.org/drawingml/2006/main" name="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3.xml><?xml version="1.0" encoding="utf-8"?>
<a:theme xmlns:a="http://schemas.openxmlformats.org/drawingml/2006/main" name="2_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4.xml><?xml version="1.0" encoding="utf-8"?>
<a:theme xmlns:a="http://schemas.openxmlformats.org/drawingml/2006/main" name="3_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2021_Simple_Compliance_Template_LC_Edits</Template>
  <TotalTime>13566</TotalTime>
  <Words>5218</Words>
  <Application>Microsoft Office PowerPoint</Application>
  <PresentationFormat>Widescreen</PresentationFormat>
  <Paragraphs>690</Paragraphs>
  <Slides>88</Slides>
  <Notes>33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88</vt:i4>
      </vt:variant>
    </vt:vector>
  </HeadingPairs>
  <TitlesOfParts>
    <vt:vector size="99" baseType="lpstr">
      <vt:lpstr>Arial</vt:lpstr>
      <vt:lpstr>Book Antiqua</vt:lpstr>
      <vt:lpstr>Calibri</vt:lpstr>
      <vt:lpstr>Calibri Light</vt:lpstr>
      <vt:lpstr>F</vt:lpstr>
      <vt:lpstr>Futura Bk BT</vt:lpstr>
      <vt:lpstr>Futura Md BT</vt:lpstr>
      <vt:lpstr>1_Office Theme</vt:lpstr>
      <vt:lpstr>Office Theme</vt:lpstr>
      <vt:lpstr>2_Office Theme</vt:lpstr>
      <vt:lpstr>3_Office Theme</vt:lpstr>
      <vt:lpstr>PowerPoint Presentation</vt:lpstr>
      <vt:lpstr> Session Agenda</vt:lpstr>
      <vt:lpstr>PowerPoint Presentation</vt:lpstr>
      <vt:lpstr>Parts Of Medicare</vt:lpstr>
      <vt:lpstr>PowerPoint Presentation</vt:lpstr>
      <vt:lpstr>Medicare A SNF Preadmission Process</vt:lpstr>
      <vt:lpstr>Managed Care Pre-Admission</vt:lpstr>
      <vt:lpstr>MSP- Medicare Secondary Payer</vt:lpstr>
      <vt:lpstr>MSP- Medicare Secondary Payer</vt:lpstr>
      <vt:lpstr>PowerPoint Presentation</vt:lpstr>
      <vt:lpstr>Medicare A Eligibility</vt:lpstr>
      <vt:lpstr>Medicare A Eligibility</vt:lpstr>
      <vt:lpstr>Medicare A Technical Eligibility</vt:lpstr>
      <vt:lpstr>Exemptions To 3-day Qualifying Stay</vt:lpstr>
      <vt:lpstr>Medicare A Technical Eligibility</vt:lpstr>
      <vt:lpstr>Medicare A Technical Eligibility</vt:lpstr>
      <vt:lpstr>Benefit Period </vt:lpstr>
      <vt:lpstr>Medicare A Coverage Reason</vt:lpstr>
      <vt:lpstr> Physician Skilled Certification</vt:lpstr>
      <vt:lpstr>Physician Skilled Certification</vt:lpstr>
      <vt:lpstr>Physician Skilled Certification</vt:lpstr>
      <vt:lpstr>Physician Skilled Certification</vt:lpstr>
      <vt:lpstr>Delayed Certifications</vt:lpstr>
      <vt:lpstr>Presumption of Coverage</vt:lpstr>
      <vt:lpstr>Presumption of Coverage</vt:lpstr>
      <vt:lpstr>PowerPoint Presentation</vt:lpstr>
      <vt:lpstr>PDPM Payment System</vt:lpstr>
      <vt:lpstr>MDS Frequency</vt:lpstr>
      <vt:lpstr>MDS Frequency</vt:lpstr>
      <vt:lpstr>Variable Payment Adjustment </vt:lpstr>
      <vt:lpstr>Variable Payment Adjustment </vt:lpstr>
      <vt:lpstr>Interrupted Stay  </vt:lpstr>
      <vt:lpstr>Interrupted Stay </vt:lpstr>
      <vt:lpstr>Health Insurance Prospective Payment System  (HIPPS) Code </vt:lpstr>
      <vt:lpstr>Default Code</vt:lpstr>
      <vt:lpstr>Default Code- ZZZZZ</vt:lpstr>
      <vt:lpstr>PowerPoint Presentation</vt:lpstr>
      <vt:lpstr>PDPM-Functional Coding- GG</vt:lpstr>
      <vt:lpstr>Diagnosis Coding</vt:lpstr>
      <vt:lpstr>Diagnosis Coding</vt:lpstr>
      <vt:lpstr>Interview MDS Sections A, C, D, F, J and Q</vt:lpstr>
      <vt:lpstr>Malnutrition &amp; Morbid Obesity Opportunity </vt:lpstr>
      <vt:lpstr>So, How Do SNFS Get Paid For Bundled Med A Stay?</vt:lpstr>
      <vt:lpstr>PowerPoint Presentation</vt:lpstr>
      <vt:lpstr>Billing Requirements</vt:lpstr>
      <vt:lpstr>Billable Days</vt:lpstr>
      <vt:lpstr>Midnight Rule</vt:lpstr>
      <vt:lpstr>Assessing Continued Skilled Need - Utilization Review </vt:lpstr>
      <vt:lpstr>PowerPoint Presentation</vt:lpstr>
      <vt:lpstr>www.CMS.gov/bni </vt:lpstr>
      <vt:lpstr>Two Types Required Notices</vt:lpstr>
      <vt:lpstr>Two Types Required Notices</vt:lpstr>
      <vt:lpstr>QIO and MAC</vt:lpstr>
      <vt:lpstr>Next Level Appeal  After QIO or MAC Appeals</vt:lpstr>
      <vt:lpstr>If Resident Wants To Appeal: </vt:lpstr>
      <vt:lpstr>If Demand Bill Requested</vt:lpstr>
      <vt:lpstr>3rd-“Voluntary” Notices</vt:lpstr>
      <vt:lpstr>Completing Notices</vt:lpstr>
      <vt:lpstr>NOMNC cms 10123  </vt:lpstr>
      <vt:lpstr>SNFABN CMS 10055 </vt:lpstr>
      <vt:lpstr>SNF ABN</vt:lpstr>
      <vt:lpstr>Beneficiary Notices and Hospice</vt:lpstr>
      <vt:lpstr>Beneficiary Notices and Hospice</vt:lpstr>
      <vt:lpstr>Remember….</vt:lpstr>
      <vt:lpstr>References</vt:lpstr>
      <vt:lpstr>PowerPoint Presentation</vt:lpstr>
      <vt:lpstr>History - Why</vt:lpstr>
      <vt:lpstr>History - Who</vt:lpstr>
      <vt:lpstr>History - Who</vt:lpstr>
      <vt:lpstr>Why So Important</vt:lpstr>
      <vt:lpstr>Triple Check Purpose</vt:lpstr>
      <vt:lpstr>Reasons For Payment Denial</vt:lpstr>
      <vt:lpstr>FSA Program Expectations</vt:lpstr>
      <vt:lpstr>Who Should Participate</vt:lpstr>
      <vt:lpstr>What is Included in Process </vt:lpstr>
      <vt:lpstr>Business/Billing Office</vt:lpstr>
      <vt:lpstr>Nursing</vt:lpstr>
      <vt:lpstr>Therapy</vt:lpstr>
      <vt:lpstr>Effective &amp; Efficient Triple Check</vt:lpstr>
      <vt:lpstr>Items To Review</vt:lpstr>
      <vt:lpstr>Items To Review</vt:lpstr>
      <vt:lpstr>Items To Review</vt:lpstr>
      <vt:lpstr>Items To Review</vt:lpstr>
      <vt:lpstr>Remember</vt:lpstr>
      <vt:lpstr>Sample Log – Med A</vt:lpstr>
      <vt:lpstr>Please Email Questions Q &amp; A’s Will Be Shared With All Attendees</vt:lpstr>
      <vt:lpstr>Medicare Manuals &amp; References</vt:lpstr>
      <vt:lpstr>Additional References/Resources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Cochran</dc:creator>
  <cp:lastModifiedBy>Julie Smith</cp:lastModifiedBy>
  <cp:revision>1609</cp:revision>
  <cp:lastPrinted>2023-11-13T21:06:48Z</cp:lastPrinted>
  <dcterms:created xsi:type="dcterms:W3CDTF">2019-02-06T15:51:38Z</dcterms:created>
  <dcterms:modified xsi:type="dcterms:W3CDTF">2023-11-29T14:44:42Z</dcterms:modified>
</cp:coreProperties>
</file>