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256" r:id="rId5"/>
    <p:sldId id="1101" r:id="rId6"/>
    <p:sldId id="802" r:id="rId7"/>
    <p:sldId id="1110" r:id="rId8"/>
    <p:sldId id="313" r:id="rId9"/>
    <p:sldId id="315" r:id="rId10"/>
    <p:sldId id="317" r:id="rId11"/>
    <p:sldId id="314" r:id="rId12"/>
    <p:sldId id="1060" r:id="rId13"/>
    <p:sldId id="1059" r:id="rId14"/>
    <p:sldId id="318" r:id="rId15"/>
    <p:sldId id="312" r:id="rId16"/>
    <p:sldId id="330" r:id="rId17"/>
    <p:sldId id="325" r:id="rId18"/>
    <p:sldId id="331" r:id="rId19"/>
    <p:sldId id="1114" r:id="rId20"/>
    <p:sldId id="1115" r:id="rId21"/>
    <p:sldId id="1105" r:id="rId22"/>
    <p:sldId id="267" r:id="rId23"/>
    <p:sldId id="262" r:id="rId24"/>
    <p:sldId id="1109" r:id="rId25"/>
    <p:sldId id="1106" r:id="rId26"/>
    <p:sldId id="266" r:id="rId27"/>
    <p:sldId id="1096" r:id="rId28"/>
    <p:sldId id="828" r:id="rId29"/>
    <p:sldId id="1095" r:id="rId30"/>
    <p:sldId id="829" r:id="rId31"/>
    <p:sldId id="1107" r:id="rId32"/>
    <p:sldId id="1112" r:id="rId33"/>
    <p:sldId id="1067" r:id="rId34"/>
    <p:sldId id="303" r:id="rId35"/>
    <p:sldId id="272" r:id="rId36"/>
    <p:sldId id="334" r:id="rId37"/>
    <p:sldId id="1082" r:id="rId38"/>
    <p:sldId id="1013" r:id="rId39"/>
    <p:sldId id="1014" r:id="rId40"/>
    <p:sldId id="1015" r:id="rId41"/>
    <p:sldId id="1080" r:id="rId42"/>
    <p:sldId id="606" r:id="rId43"/>
    <p:sldId id="284" r:id="rId44"/>
    <p:sldId id="273" r:id="rId45"/>
    <p:sldId id="376" r:id="rId46"/>
    <p:sldId id="379" r:id="rId47"/>
    <p:sldId id="385" r:id="rId48"/>
    <p:sldId id="1093" r:id="rId49"/>
    <p:sldId id="382" r:id="rId50"/>
    <p:sldId id="383" r:id="rId51"/>
    <p:sldId id="1097" r:id="rId52"/>
    <p:sldId id="1098" r:id="rId53"/>
    <p:sldId id="1099" r:id="rId54"/>
    <p:sldId id="1100" r:id="rId55"/>
    <p:sldId id="835" r:id="rId56"/>
    <p:sldId id="837" r:id="rId57"/>
    <p:sldId id="1113" r:id="rId58"/>
    <p:sldId id="1108" r:id="rId59"/>
    <p:sldId id="263" r:id="rId60"/>
    <p:sldId id="278" r:id="rId61"/>
    <p:sldId id="277" r:id="rId62"/>
    <p:sldId id="279" r:id="rId63"/>
    <p:sldId id="268" r:id="rId64"/>
    <p:sldId id="1111" r:id="rId65"/>
    <p:sldId id="29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6FE6C0-2BD7-482E-9742-A06F73CD7B56}">
          <p14:sldIdLst>
            <p14:sldId id="256"/>
            <p14:sldId id="1101"/>
            <p14:sldId id="802"/>
            <p14:sldId id="1110"/>
            <p14:sldId id="313"/>
            <p14:sldId id="315"/>
            <p14:sldId id="317"/>
            <p14:sldId id="314"/>
            <p14:sldId id="1060"/>
            <p14:sldId id="1059"/>
            <p14:sldId id="318"/>
            <p14:sldId id="312"/>
            <p14:sldId id="330"/>
            <p14:sldId id="325"/>
            <p14:sldId id="331"/>
            <p14:sldId id="1114"/>
            <p14:sldId id="1115"/>
            <p14:sldId id="1105"/>
            <p14:sldId id="267"/>
            <p14:sldId id="262"/>
            <p14:sldId id="1109"/>
            <p14:sldId id="1106"/>
            <p14:sldId id="266"/>
            <p14:sldId id="1096"/>
            <p14:sldId id="828"/>
            <p14:sldId id="1095"/>
            <p14:sldId id="829"/>
            <p14:sldId id="1107"/>
            <p14:sldId id="1112"/>
            <p14:sldId id="1067"/>
            <p14:sldId id="303"/>
            <p14:sldId id="272"/>
            <p14:sldId id="334"/>
            <p14:sldId id="1082"/>
            <p14:sldId id="1013"/>
            <p14:sldId id="1014"/>
            <p14:sldId id="1015"/>
            <p14:sldId id="1080"/>
            <p14:sldId id="606"/>
            <p14:sldId id="284"/>
            <p14:sldId id="273"/>
            <p14:sldId id="376"/>
            <p14:sldId id="379"/>
            <p14:sldId id="385"/>
            <p14:sldId id="1093"/>
            <p14:sldId id="382"/>
            <p14:sldId id="383"/>
            <p14:sldId id="1097"/>
            <p14:sldId id="1098"/>
            <p14:sldId id="1099"/>
            <p14:sldId id="1100"/>
            <p14:sldId id="835"/>
            <p14:sldId id="837"/>
            <p14:sldId id="1113"/>
            <p14:sldId id="1108"/>
            <p14:sldId id="263"/>
            <p14:sldId id="278"/>
            <p14:sldId id="277"/>
            <p14:sldId id="279"/>
            <p14:sldId id="268"/>
            <p14:sldId id="1111"/>
            <p14:sldId id="293"/>
          </p14:sldIdLst>
        </p14:section>
        <p14:section name="Untitled Section" id="{13A309A1-8D7D-46D0-AD89-442A5FB0F2DD}">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sorterViewPr>
    <p:cViewPr>
      <p:scale>
        <a:sx n="100" d="100"/>
        <a:sy n="100" d="100"/>
      </p:scale>
      <p:origin x="0" y="-10542"/>
    </p:cViewPr>
  </p:sorterViewPr>
  <p:notesViewPr>
    <p:cSldViewPr snapToGrid="0">
      <p:cViewPr varScale="1">
        <p:scale>
          <a:sx n="91" d="100"/>
          <a:sy n="91" d="100"/>
        </p:scale>
        <p:origin x="2898"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EAE96-CB67-49A2-A5B5-C7ACE6F31C6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E3D9F-107D-4553-8C7C-FF3AF06D2B83}" type="slidenum">
              <a:rPr lang="en-US" smtClean="0"/>
              <a:t>‹#›</a:t>
            </a:fld>
            <a:endParaRPr lang="en-US" dirty="0"/>
          </a:p>
        </p:txBody>
      </p:sp>
    </p:spTree>
    <p:extLst>
      <p:ext uri="{BB962C8B-B14F-4D97-AF65-F5344CB8AC3E}">
        <p14:creationId xmlns:p14="http://schemas.microsoft.com/office/powerpoint/2010/main" val="115001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E3D9F-107D-4553-8C7C-FF3AF06D2B83}" type="slidenum">
              <a:rPr lang="en-US" smtClean="0"/>
              <a:t>1</a:t>
            </a:fld>
            <a:endParaRPr lang="en-US" dirty="0"/>
          </a:p>
        </p:txBody>
      </p:sp>
    </p:spTree>
    <p:extLst>
      <p:ext uri="{BB962C8B-B14F-4D97-AF65-F5344CB8AC3E}">
        <p14:creationId xmlns:p14="http://schemas.microsoft.com/office/powerpoint/2010/main" val="3143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5F13DC-D1B5-E8B3-33E0-C4D003AEE57A}"/>
              </a:ext>
            </a:extLst>
          </p:cNvPr>
          <p:cNvSpPr>
            <a:spLocks noGrp="1" noChangeArrowheads="1"/>
          </p:cNvSpPr>
          <p:nvPr>
            <p:ph type="sldNum" sz="quarter" idx="5"/>
          </p:nvPr>
        </p:nvSpPr>
        <p:spPr>
          <a:ln/>
        </p:spPr>
        <p:txBody>
          <a:bodyPr/>
          <a:lstStyle/>
          <a:p>
            <a:fld id="{4A4F1045-73F8-4DA4-8E08-6CBB795311B5}" type="slidenum">
              <a:rPr lang="en-US" altLang="en-US"/>
              <a:pPr/>
              <a:t>31</a:t>
            </a:fld>
            <a:endParaRPr lang="en-US" altLang="en-US" dirty="0"/>
          </a:p>
        </p:txBody>
      </p:sp>
      <p:sp>
        <p:nvSpPr>
          <p:cNvPr id="136194" name="Rectangle 2">
            <a:extLst>
              <a:ext uri="{FF2B5EF4-FFF2-40B4-BE49-F238E27FC236}">
                <a16:creationId xmlns:a16="http://schemas.microsoft.com/office/drawing/2014/main" id="{CE262E4A-2ED4-64B4-C9DF-A3773F548538}"/>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3214B66F-0835-130C-BB5B-32D7CE448B72}"/>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fld id="{CBB3F08D-B00D-4912-A64C-2FFD2090A4EE}" type="slidenum">
              <a:rPr lang="en-US" smtClean="0">
                <a:solidFill>
                  <a:prstClr val="black"/>
                </a:solidFill>
              </a:rPr>
              <a:t>38</a:t>
            </a:fld>
            <a:endParaRPr lang="en-US" dirty="0">
              <a:solidFill>
                <a:prstClr val="black"/>
              </a:solidFill>
            </a:endParaRPr>
          </a:p>
        </p:txBody>
      </p:sp>
    </p:spTree>
    <p:extLst>
      <p:ext uri="{BB962C8B-B14F-4D97-AF65-F5344CB8AC3E}">
        <p14:creationId xmlns:p14="http://schemas.microsoft.com/office/powerpoint/2010/main" val="153799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fld id="{CBB3F08D-B00D-4912-A64C-2FFD2090A4EE}" type="slidenum">
              <a:rPr lang="en-US" smtClean="0"/>
              <a:t>42</a:t>
            </a:fld>
            <a:endParaRPr lang="en-US" dirty="0"/>
          </a:p>
        </p:txBody>
      </p:sp>
    </p:spTree>
    <p:extLst>
      <p:ext uri="{BB962C8B-B14F-4D97-AF65-F5344CB8AC3E}">
        <p14:creationId xmlns:p14="http://schemas.microsoft.com/office/powerpoint/2010/main" val="2843990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fld id="{CBB3F08D-B00D-4912-A64C-2FFD2090A4EE}" type="slidenum">
              <a:rPr lang="en-US" smtClean="0"/>
              <a:t>43</a:t>
            </a:fld>
            <a:endParaRPr lang="en-US" dirty="0"/>
          </a:p>
        </p:txBody>
      </p:sp>
    </p:spTree>
    <p:extLst>
      <p:ext uri="{BB962C8B-B14F-4D97-AF65-F5344CB8AC3E}">
        <p14:creationId xmlns:p14="http://schemas.microsoft.com/office/powerpoint/2010/main" val="218524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fld id="{CBB3F08D-B00D-4912-A64C-2FFD2090A4EE}" type="slidenum">
              <a:rPr lang="en-US" smtClean="0"/>
              <a:t>44</a:t>
            </a:fld>
            <a:endParaRPr lang="en-US" dirty="0"/>
          </a:p>
        </p:txBody>
      </p:sp>
    </p:spTree>
    <p:extLst>
      <p:ext uri="{BB962C8B-B14F-4D97-AF65-F5344CB8AC3E}">
        <p14:creationId xmlns:p14="http://schemas.microsoft.com/office/powerpoint/2010/main" val="344321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fld id="{CBB3F08D-B00D-4912-A64C-2FFD2090A4EE}" type="slidenum">
              <a:rPr lang="en-US" smtClean="0"/>
              <a:t>46</a:t>
            </a:fld>
            <a:endParaRPr lang="en-US" dirty="0"/>
          </a:p>
        </p:txBody>
      </p:sp>
    </p:spTree>
    <p:extLst>
      <p:ext uri="{BB962C8B-B14F-4D97-AF65-F5344CB8AC3E}">
        <p14:creationId xmlns:p14="http://schemas.microsoft.com/office/powerpoint/2010/main" val="239956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fld id="{CBB3F08D-B00D-4912-A64C-2FFD2090A4EE}" type="slidenum">
              <a:rPr lang="en-US" smtClean="0"/>
              <a:t>47</a:t>
            </a:fld>
            <a:endParaRPr lang="en-US" dirty="0"/>
          </a:p>
        </p:txBody>
      </p:sp>
    </p:spTree>
    <p:extLst>
      <p:ext uri="{BB962C8B-B14F-4D97-AF65-F5344CB8AC3E}">
        <p14:creationId xmlns:p14="http://schemas.microsoft.com/office/powerpoint/2010/main" val="162458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E3D9F-107D-4553-8C7C-FF3AF06D2B83}" type="slidenum">
              <a:rPr lang="en-US" smtClean="0"/>
              <a:t>61</a:t>
            </a:fld>
            <a:endParaRPr lang="en-US" dirty="0"/>
          </a:p>
        </p:txBody>
      </p:sp>
    </p:spTree>
    <p:extLst>
      <p:ext uri="{BB962C8B-B14F-4D97-AF65-F5344CB8AC3E}">
        <p14:creationId xmlns:p14="http://schemas.microsoft.com/office/powerpoint/2010/main" val="2236674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8F37-5625-4211-9C84-5E794B1AF979}"/>
              </a:ext>
            </a:extLst>
          </p:cNvPr>
          <p:cNvSpPr>
            <a:spLocks noGrp="1"/>
          </p:cNvSpPr>
          <p:nvPr>
            <p:ph type="ctrTitle"/>
          </p:nvPr>
        </p:nvSpPr>
        <p:spPr>
          <a:xfrm>
            <a:off x="2234654" y="1041400"/>
            <a:ext cx="9144000" cy="2387600"/>
          </a:xfrm>
          <a:prstGeom prst="rect">
            <a:avLst/>
          </a:prstGeom>
        </p:spPr>
        <p:txBody>
          <a:bodyPr anchor="b"/>
          <a:lstStyle>
            <a:lvl1pPr algn="ctr">
              <a:defRPr sz="6000">
                <a:solidFill>
                  <a:srgbClr val="002D62"/>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B841445-ABF3-48BB-ABD1-87F80175A234}"/>
              </a:ext>
            </a:extLst>
          </p:cNvPr>
          <p:cNvSpPr>
            <a:spLocks noGrp="1"/>
          </p:cNvSpPr>
          <p:nvPr>
            <p:ph type="subTitle" idx="1"/>
          </p:nvPr>
        </p:nvSpPr>
        <p:spPr>
          <a:xfrm>
            <a:off x="2234654" y="3592707"/>
            <a:ext cx="9144000" cy="1655762"/>
          </a:xfrm>
          <a:prstGeom prst="rect">
            <a:avLst/>
          </a:prstGeom>
        </p:spPr>
        <p:txBody>
          <a:bodyPr/>
          <a:lstStyle>
            <a:lvl1pPr marL="0" indent="0" algn="ctr">
              <a:buNone/>
              <a:defRPr sz="2400">
                <a:solidFill>
                  <a:srgbClr val="002D6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C577FD-9356-4C4C-95FF-F3F51CCD0CC0}"/>
              </a:ext>
            </a:extLst>
          </p:cNvPr>
          <p:cNvSpPr>
            <a:spLocks noGrp="1"/>
          </p:cNvSpPr>
          <p:nvPr>
            <p:ph type="dt" sz="half" idx="10"/>
          </p:nvPr>
        </p:nvSpPr>
        <p:spPr>
          <a:xfrm>
            <a:off x="838200" y="6356350"/>
            <a:ext cx="2743200" cy="365125"/>
          </a:xfrm>
          <a:prstGeom prst="rect">
            <a:avLst/>
          </a:prstGeom>
        </p:spPr>
        <p:txBody>
          <a:bodyPr/>
          <a:lstStyle/>
          <a:p>
            <a:fld id="{9578FC85-7E6B-496E-835B-5B842AD68832}" type="datetime1">
              <a:rPr lang="en-US" smtClean="0"/>
              <a:t>9/17/2024</a:t>
            </a:fld>
            <a:endParaRPr lang="en-US" dirty="0"/>
          </a:p>
        </p:txBody>
      </p:sp>
      <p:sp>
        <p:nvSpPr>
          <p:cNvPr id="5" name="Footer Placeholder 4">
            <a:extLst>
              <a:ext uri="{FF2B5EF4-FFF2-40B4-BE49-F238E27FC236}">
                <a16:creationId xmlns:a16="http://schemas.microsoft.com/office/drawing/2014/main" id="{0A28E3DA-BC35-4523-9B36-9AF91F9EBBB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8F86E98-D749-4B54-83FE-7751FF270216}"/>
              </a:ext>
            </a:extLst>
          </p:cNvPr>
          <p:cNvSpPr>
            <a:spLocks noGrp="1"/>
          </p:cNvSpPr>
          <p:nvPr>
            <p:ph type="sldNum" sz="quarter" idx="12"/>
          </p:nvPr>
        </p:nvSpPr>
        <p:spPr>
          <a:xfrm>
            <a:off x="9357049" y="6356350"/>
            <a:ext cx="2743200" cy="365125"/>
          </a:xfrm>
          <a:prstGeom prst="rect">
            <a:avLst/>
          </a:prstGeom>
        </p:spPr>
        <p:txBody>
          <a:bodyPr/>
          <a:lstStyle/>
          <a:p>
            <a:fld id="{A22321F7-BF2B-4DB3-B2DC-6F994D0461B0}" type="slidenum">
              <a:rPr lang="en-US" smtClean="0"/>
              <a:t>‹#›</a:t>
            </a:fld>
            <a:endParaRPr lang="en-US" dirty="0"/>
          </a:p>
        </p:txBody>
      </p:sp>
      <p:sp>
        <p:nvSpPr>
          <p:cNvPr id="7" name="Rectangle 6">
            <a:extLst>
              <a:ext uri="{FF2B5EF4-FFF2-40B4-BE49-F238E27FC236}">
                <a16:creationId xmlns:a16="http://schemas.microsoft.com/office/drawing/2014/main" id="{D5D71D52-9A31-475B-983D-A5FE8B7150E1}"/>
              </a:ext>
            </a:extLst>
          </p:cNvPr>
          <p:cNvSpPr/>
          <p:nvPr userDrawn="1"/>
        </p:nvSpPr>
        <p:spPr>
          <a:xfrm>
            <a:off x="0" y="0"/>
            <a:ext cx="1757238" cy="6858000"/>
          </a:xfrm>
          <a:prstGeom prst="rect">
            <a:avLst/>
          </a:prstGeom>
          <a:solidFill>
            <a:srgbClr val="002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icon&#10;&#10;Description automatically generated">
            <a:extLst>
              <a:ext uri="{FF2B5EF4-FFF2-40B4-BE49-F238E27FC236}">
                <a16:creationId xmlns:a16="http://schemas.microsoft.com/office/drawing/2014/main" id="{640E6061-E88B-4268-B4AB-27DECB7495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72" y="262902"/>
            <a:ext cx="1528693" cy="958236"/>
          </a:xfrm>
          <a:prstGeom prst="rect">
            <a:avLst/>
          </a:prstGeom>
        </p:spPr>
      </p:pic>
      <p:sp>
        <p:nvSpPr>
          <p:cNvPr id="10" name="TextBox 9">
            <a:extLst>
              <a:ext uri="{FF2B5EF4-FFF2-40B4-BE49-F238E27FC236}">
                <a16:creationId xmlns:a16="http://schemas.microsoft.com/office/drawing/2014/main" id="{5F8E81F9-8121-4797-9ED0-6CA5ADDA28D0}"/>
              </a:ext>
            </a:extLst>
          </p:cNvPr>
          <p:cNvSpPr txBox="1"/>
          <p:nvPr userDrawn="1"/>
        </p:nvSpPr>
        <p:spPr>
          <a:xfrm>
            <a:off x="91751" y="6217463"/>
            <a:ext cx="1547540" cy="276999"/>
          </a:xfrm>
          <a:prstGeom prst="rect">
            <a:avLst/>
          </a:prstGeom>
          <a:noFill/>
        </p:spPr>
        <p:txBody>
          <a:bodyPr wrap="none" rtlCol="0">
            <a:spAutoFit/>
          </a:bodyPr>
          <a:lstStyle/>
          <a:p>
            <a:r>
              <a:rPr lang="en-US" sz="1200" dirty="0">
                <a:solidFill>
                  <a:schemeClr val="bg1"/>
                </a:solidFill>
                <a:latin typeface="Leelawadee" panose="020B0502040204020203" pitchFamily="34" charset="-34"/>
                <a:cs typeface="Leelawadee" panose="020B0502040204020203" pitchFamily="34" charset="-34"/>
              </a:rPr>
              <a:t>www.postschell.com</a:t>
            </a:r>
          </a:p>
        </p:txBody>
      </p:sp>
    </p:spTree>
    <p:extLst>
      <p:ext uri="{BB962C8B-B14F-4D97-AF65-F5344CB8AC3E}">
        <p14:creationId xmlns:p14="http://schemas.microsoft.com/office/powerpoint/2010/main" val="20395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BFEAF-E325-4B91-BD6A-D02E2F7A963E}"/>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9E7FCE74-F683-43F1-A30F-4BABED786E21}"/>
              </a:ext>
            </a:extLst>
          </p:cNvPr>
          <p:cNvSpPr>
            <a:spLocks noGrp="1"/>
          </p:cNvSpPr>
          <p:nvPr>
            <p:ph type="body" orient="vert" idx="1"/>
          </p:nvPr>
        </p:nvSpPr>
        <p:spPr>
          <a:xfrm>
            <a:off x="838200" y="365125"/>
            <a:ext cx="7734300" cy="5811838"/>
          </a:xfrm>
          <a:prstGeom prst="rect">
            <a:avLst/>
          </a:prstGeom>
        </p:spPr>
        <p:txBody>
          <a:bodyPr vert="eaVert"/>
          <a:lstStyle>
            <a:lvl1pP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vl2pPr>
              <a:defRPr>
                <a:solidFill>
                  <a:srgbClr val="002D62"/>
                </a:solidFill>
                <a:latin typeface="Tahoma" panose="020B0604030504040204" pitchFamily="34" charset="0"/>
                <a:ea typeface="Tahoma" panose="020B0604030504040204" pitchFamily="34" charset="0"/>
                <a:cs typeface="Tahoma" panose="020B0604030504040204" pitchFamily="34" charset="0"/>
              </a:defRPr>
            </a:lvl2pPr>
            <a:lvl3pPr>
              <a:defRPr>
                <a:solidFill>
                  <a:srgbClr val="002D62"/>
                </a:solidFill>
                <a:latin typeface="Tahoma" panose="020B0604030504040204" pitchFamily="34" charset="0"/>
                <a:ea typeface="Tahoma" panose="020B0604030504040204" pitchFamily="34" charset="0"/>
                <a:cs typeface="Tahoma" panose="020B0604030504040204" pitchFamily="34" charset="0"/>
              </a:defRPr>
            </a:lvl3pPr>
            <a:lvl4pPr>
              <a:defRPr>
                <a:solidFill>
                  <a:srgbClr val="002D62"/>
                </a:solidFill>
                <a:latin typeface="Tahoma" panose="020B0604030504040204" pitchFamily="34" charset="0"/>
                <a:ea typeface="Tahoma" panose="020B0604030504040204" pitchFamily="34" charset="0"/>
                <a:cs typeface="Tahoma" panose="020B0604030504040204" pitchFamily="34" charset="0"/>
              </a:defRPr>
            </a:lvl4pPr>
            <a:lvl5pPr>
              <a:defRPr>
                <a:solidFill>
                  <a:srgbClr val="002D6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E2FA33-38CC-45DC-B64D-E9275DDD4E1C}"/>
              </a:ext>
            </a:extLst>
          </p:cNvPr>
          <p:cNvSpPr>
            <a:spLocks noGrp="1"/>
          </p:cNvSpPr>
          <p:nvPr>
            <p:ph type="dt" sz="half" idx="10"/>
          </p:nvPr>
        </p:nvSpPr>
        <p:spPr>
          <a:xfrm>
            <a:off x="838200" y="6356350"/>
            <a:ext cx="2743200" cy="365125"/>
          </a:xfrm>
          <a:prstGeom prst="rect">
            <a:avLst/>
          </a:prstGeom>
        </p:spPr>
        <p:txBody>
          <a:bodyPr/>
          <a:lstStyle/>
          <a:p>
            <a:fld id="{74BADDD7-79EA-48EF-A869-63D89EA3077B}" type="datetime1">
              <a:rPr lang="en-US" smtClean="0"/>
              <a:t>9/17/2024</a:t>
            </a:fld>
            <a:endParaRPr lang="en-US" dirty="0"/>
          </a:p>
        </p:txBody>
      </p:sp>
      <p:sp>
        <p:nvSpPr>
          <p:cNvPr id="5" name="Footer Placeholder 4">
            <a:extLst>
              <a:ext uri="{FF2B5EF4-FFF2-40B4-BE49-F238E27FC236}">
                <a16:creationId xmlns:a16="http://schemas.microsoft.com/office/drawing/2014/main" id="{8DE4D5FD-385C-40BE-9360-C6E1CCE36FD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19FEDBD-D8BC-428B-A113-206BB3A33C15}"/>
              </a:ext>
            </a:extLst>
          </p:cNvPr>
          <p:cNvSpPr>
            <a:spLocks noGrp="1"/>
          </p:cNvSpPr>
          <p:nvPr>
            <p:ph type="sldNum" sz="quarter" idx="12"/>
          </p:nvPr>
        </p:nvSpPr>
        <p:spPr>
          <a:xfrm>
            <a:off x="8610600" y="6356350"/>
            <a:ext cx="2743200" cy="365125"/>
          </a:xfrm>
          <a:prstGeom prst="rect">
            <a:avLst/>
          </a:prstGeom>
        </p:spPr>
        <p:txBody>
          <a:bodyPr/>
          <a:lstStyle/>
          <a:p>
            <a:fld id="{A22321F7-BF2B-4DB3-B2DC-6F994D0461B0}" type="slidenum">
              <a:rPr lang="en-US" smtClean="0"/>
              <a:t>‹#›</a:t>
            </a:fld>
            <a:endParaRPr lang="en-US" dirty="0"/>
          </a:p>
        </p:txBody>
      </p:sp>
    </p:spTree>
    <p:extLst>
      <p:ext uri="{BB962C8B-B14F-4D97-AF65-F5344CB8AC3E}">
        <p14:creationId xmlns:p14="http://schemas.microsoft.com/office/powerpoint/2010/main" val="105958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5F47C8E-316D-4FA2-B1BC-DF25E0705B7A}"/>
              </a:ext>
            </a:extLst>
          </p:cNvPr>
          <p:cNvSpPr>
            <a:spLocks noGrp="1"/>
          </p:cNvSpPr>
          <p:nvPr>
            <p:ph type="sldNum" sz="quarter" idx="12"/>
          </p:nvPr>
        </p:nvSpPr>
        <p:spPr>
          <a:xfrm>
            <a:off x="5828523" y="6386360"/>
            <a:ext cx="534954" cy="365125"/>
          </a:xfrm>
          <a:prstGeom prst="rect">
            <a:avLst/>
          </a:prstGeom>
        </p:spPr>
        <p:txBody>
          <a:bodyPr/>
          <a:lstStyle>
            <a:lvl1pPr algn="ctr">
              <a:defRPr/>
            </a:lvl1pPr>
          </a:lstStyle>
          <a:p>
            <a:fld id="{A22321F7-BF2B-4DB3-B2DC-6F994D0461B0}" type="slidenum">
              <a:rPr lang="en-US" smtClean="0"/>
              <a:pPr/>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FA99D9A4-F919-4426-A62C-E46190807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407" y="6138548"/>
            <a:ext cx="1824393" cy="372758"/>
          </a:xfrm>
          <a:prstGeom prst="rect">
            <a:avLst/>
          </a:prstGeom>
        </p:spPr>
      </p:pic>
      <p:cxnSp>
        <p:nvCxnSpPr>
          <p:cNvPr id="8" name="Straight Connector 7">
            <a:extLst>
              <a:ext uri="{FF2B5EF4-FFF2-40B4-BE49-F238E27FC236}">
                <a16:creationId xmlns:a16="http://schemas.microsoft.com/office/drawing/2014/main" id="{5A94D007-E2AC-4B76-A313-D186310D0F14}"/>
              </a:ext>
            </a:extLst>
          </p:cNvPr>
          <p:cNvCxnSpPr>
            <a:cxnSpLocks/>
          </p:cNvCxnSpPr>
          <p:nvPr userDrawn="1"/>
        </p:nvCxnSpPr>
        <p:spPr>
          <a:xfrm>
            <a:off x="2321772" y="6324927"/>
            <a:ext cx="74567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55F61B-6B27-4350-B7DA-B1C11215E3E9}"/>
              </a:ext>
            </a:extLst>
          </p:cNvPr>
          <p:cNvSpPr txBox="1"/>
          <p:nvPr userDrawn="1"/>
        </p:nvSpPr>
        <p:spPr>
          <a:xfrm>
            <a:off x="10123714" y="6239303"/>
            <a:ext cx="1547540" cy="276999"/>
          </a:xfrm>
          <a:prstGeom prst="rect">
            <a:avLst/>
          </a:prstGeom>
          <a:noFill/>
        </p:spPr>
        <p:txBody>
          <a:bodyPr wrap="none" rtlCol="0">
            <a:spAutoFit/>
          </a:bodyPr>
          <a:lstStyle/>
          <a:p>
            <a:r>
              <a:rPr lang="en-US" sz="1200" dirty="0">
                <a:solidFill>
                  <a:srgbClr val="002D62"/>
                </a:solidFill>
                <a:latin typeface="Leelawadee" panose="020B0502040204020203" pitchFamily="34" charset="-34"/>
                <a:cs typeface="Leelawadee" panose="020B0502040204020203" pitchFamily="34" charset="-34"/>
              </a:rPr>
              <a:t>www.postschell.com</a:t>
            </a:r>
          </a:p>
        </p:txBody>
      </p:sp>
      <p:sp>
        <p:nvSpPr>
          <p:cNvPr id="11" name="Content Placeholder 2">
            <a:extLst>
              <a:ext uri="{FF2B5EF4-FFF2-40B4-BE49-F238E27FC236}">
                <a16:creationId xmlns:a16="http://schemas.microsoft.com/office/drawing/2014/main" id="{A16894F1-CDCE-4262-B598-2D8D2C16C7FE}"/>
              </a:ext>
            </a:extLst>
          </p:cNvPr>
          <p:cNvSpPr>
            <a:spLocks noGrp="1"/>
          </p:cNvSpPr>
          <p:nvPr>
            <p:ph sz="half" idx="1"/>
          </p:nvPr>
        </p:nvSpPr>
        <p:spPr>
          <a:xfrm>
            <a:off x="868528" y="1143981"/>
            <a:ext cx="10494969" cy="4351338"/>
          </a:xfrm>
          <a:prstGeom prst="rect">
            <a:avLst/>
          </a:prstGeom>
        </p:spPr>
        <p:txBody>
          <a:bodyPr/>
          <a:lstStyle>
            <a:lvl1pPr>
              <a:buClr>
                <a:srgbClr val="002060"/>
              </a:buCl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0070C0"/>
              </a:buClr>
              <a:buFont typeface="Wingdings" panose="05000000000000000000" pitchFamily="2" charset="2"/>
              <a:buChar char="§"/>
              <a:defRPr>
                <a:solidFill>
                  <a:srgbClr val="002D62"/>
                </a:solidFill>
                <a:latin typeface="Tahoma" panose="020B0604030504040204" pitchFamily="34" charset="0"/>
                <a:ea typeface="Tahoma" panose="020B0604030504040204" pitchFamily="34" charset="0"/>
                <a:cs typeface="Tahoma" panose="020B0604030504040204" pitchFamily="34" charset="0"/>
              </a:defRPr>
            </a:lvl2pPr>
            <a:lvl3pPr>
              <a:buClr>
                <a:srgbClr val="FF9900"/>
              </a:buClr>
              <a:defRPr>
                <a:solidFill>
                  <a:srgbClr val="002D62"/>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Calibri" panose="020F0502020204030204" pitchFamily="34" charset="0"/>
              <a:buChar char="‾"/>
              <a:defRPr>
                <a:solidFill>
                  <a:srgbClr val="002D62"/>
                </a:solidFill>
                <a:latin typeface="Tahoma" panose="020B0604030504040204" pitchFamily="34" charset="0"/>
                <a:ea typeface="Tahoma" panose="020B0604030504040204" pitchFamily="34" charset="0"/>
                <a:cs typeface="Tahoma" panose="020B0604030504040204" pitchFamily="34" charset="0"/>
              </a:defRPr>
            </a:lvl4pPr>
            <a:lvl5pPr>
              <a:defRPr>
                <a:solidFill>
                  <a:srgbClr val="002D6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61C10A0F-AB02-4BB8-BC66-1038320D0889}"/>
              </a:ext>
            </a:extLst>
          </p:cNvPr>
          <p:cNvSpPr>
            <a:spLocks noGrp="1"/>
          </p:cNvSpPr>
          <p:nvPr>
            <p:ph type="title"/>
          </p:nvPr>
        </p:nvSpPr>
        <p:spPr>
          <a:xfrm>
            <a:off x="838200" y="365126"/>
            <a:ext cx="10515600" cy="717424"/>
          </a:xfrm>
          <a:prstGeom prst="rect">
            <a:avLst/>
          </a:prstGeom>
        </p:spPr>
        <p:txBody>
          <a:bodyPr/>
          <a:lstStyle>
            <a:lvl1pP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363693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DA2B-7F3E-427B-9BAD-B993FCB9EE12}"/>
              </a:ext>
            </a:extLst>
          </p:cNvPr>
          <p:cNvSpPr>
            <a:spLocks noGrp="1"/>
          </p:cNvSpPr>
          <p:nvPr>
            <p:ph type="title"/>
          </p:nvPr>
        </p:nvSpPr>
        <p:spPr>
          <a:xfrm>
            <a:off x="838200" y="365125"/>
            <a:ext cx="10515600" cy="1325563"/>
          </a:xfrm>
          <a:prstGeom prst="rect">
            <a:avLst/>
          </a:prstGeom>
        </p:spPr>
        <p:txBody>
          <a:bodyPr/>
          <a:lstStyle>
            <a:lvl1pP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DE11D1B-7E3A-4E47-9CEF-BB3A686DBEC1}"/>
              </a:ext>
            </a:extLst>
          </p:cNvPr>
          <p:cNvSpPr>
            <a:spLocks noGrp="1"/>
          </p:cNvSpPr>
          <p:nvPr>
            <p:ph sz="half" idx="1"/>
          </p:nvPr>
        </p:nvSpPr>
        <p:spPr>
          <a:xfrm>
            <a:off x="838200" y="1825625"/>
            <a:ext cx="5181600" cy="4351338"/>
          </a:xfrm>
          <a:prstGeom prst="rect">
            <a:avLst/>
          </a:prstGeom>
        </p:spPr>
        <p:txBody>
          <a:bodyPr/>
          <a:lstStyle>
            <a:lvl1pP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vl2pPr>
              <a:defRPr>
                <a:solidFill>
                  <a:srgbClr val="002D62"/>
                </a:solidFill>
                <a:latin typeface="Tahoma" panose="020B0604030504040204" pitchFamily="34" charset="0"/>
                <a:ea typeface="Tahoma" panose="020B0604030504040204" pitchFamily="34" charset="0"/>
                <a:cs typeface="Tahoma" panose="020B0604030504040204" pitchFamily="34" charset="0"/>
              </a:defRPr>
            </a:lvl2pPr>
            <a:lvl3pPr>
              <a:defRPr>
                <a:solidFill>
                  <a:srgbClr val="002D62"/>
                </a:solidFill>
                <a:latin typeface="Tahoma" panose="020B0604030504040204" pitchFamily="34" charset="0"/>
                <a:ea typeface="Tahoma" panose="020B0604030504040204" pitchFamily="34" charset="0"/>
                <a:cs typeface="Tahoma" panose="020B0604030504040204" pitchFamily="34" charset="0"/>
              </a:defRPr>
            </a:lvl3pPr>
            <a:lvl4pPr>
              <a:defRPr>
                <a:solidFill>
                  <a:srgbClr val="002D62"/>
                </a:solidFill>
                <a:latin typeface="Tahoma" panose="020B0604030504040204" pitchFamily="34" charset="0"/>
                <a:ea typeface="Tahoma" panose="020B0604030504040204" pitchFamily="34" charset="0"/>
                <a:cs typeface="Tahoma" panose="020B0604030504040204" pitchFamily="34" charset="0"/>
              </a:defRPr>
            </a:lvl4pPr>
            <a:lvl5pPr>
              <a:defRPr>
                <a:solidFill>
                  <a:srgbClr val="002D6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3D8F51-9157-4ED4-BEB9-E0A19278E510}"/>
              </a:ext>
            </a:extLst>
          </p:cNvPr>
          <p:cNvSpPr>
            <a:spLocks noGrp="1"/>
          </p:cNvSpPr>
          <p:nvPr>
            <p:ph sz="half" idx="2"/>
          </p:nvPr>
        </p:nvSpPr>
        <p:spPr>
          <a:xfrm>
            <a:off x="6172200" y="1825625"/>
            <a:ext cx="5181600" cy="4351338"/>
          </a:xfrm>
          <a:prstGeom prst="rect">
            <a:avLst/>
          </a:prstGeom>
        </p:spPr>
        <p:txBody>
          <a:bodyPr/>
          <a:lstStyle>
            <a:lvl1pP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vl2pPr>
              <a:defRPr>
                <a:solidFill>
                  <a:srgbClr val="002D62"/>
                </a:solidFill>
                <a:latin typeface="Tahoma" panose="020B0604030504040204" pitchFamily="34" charset="0"/>
                <a:ea typeface="Tahoma" panose="020B0604030504040204" pitchFamily="34" charset="0"/>
                <a:cs typeface="Tahoma" panose="020B0604030504040204" pitchFamily="34" charset="0"/>
              </a:defRPr>
            </a:lvl2pPr>
            <a:lvl3pPr>
              <a:defRPr>
                <a:solidFill>
                  <a:srgbClr val="002D62"/>
                </a:solidFill>
                <a:latin typeface="Tahoma" panose="020B0604030504040204" pitchFamily="34" charset="0"/>
                <a:ea typeface="Tahoma" panose="020B0604030504040204" pitchFamily="34" charset="0"/>
                <a:cs typeface="Tahoma" panose="020B0604030504040204" pitchFamily="34" charset="0"/>
              </a:defRPr>
            </a:lvl3pPr>
            <a:lvl4pPr>
              <a:defRPr>
                <a:solidFill>
                  <a:srgbClr val="002D62"/>
                </a:solidFill>
                <a:latin typeface="Tahoma" panose="020B0604030504040204" pitchFamily="34" charset="0"/>
                <a:ea typeface="Tahoma" panose="020B0604030504040204" pitchFamily="34" charset="0"/>
                <a:cs typeface="Tahoma" panose="020B0604030504040204" pitchFamily="34" charset="0"/>
              </a:defRPr>
            </a:lvl4pPr>
            <a:lvl5pPr>
              <a:defRPr>
                <a:solidFill>
                  <a:srgbClr val="002D6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7E0069-0D7C-4359-A356-207D20DB0E36}"/>
              </a:ext>
            </a:extLst>
          </p:cNvPr>
          <p:cNvSpPr>
            <a:spLocks noGrp="1"/>
          </p:cNvSpPr>
          <p:nvPr>
            <p:ph type="dt" sz="half" idx="10"/>
          </p:nvPr>
        </p:nvSpPr>
        <p:spPr>
          <a:xfrm>
            <a:off x="838200" y="6356350"/>
            <a:ext cx="2743200" cy="365125"/>
          </a:xfrm>
          <a:prstGeom prst="rect">
            <a:avLst/>
          </a:prstGeom>
        </p:spPr>
        <p:txBody>
          <a:bodyPr/>
          <a:lstStyle/>
          <a:p>
            <a:fld id="{7DC60645-B850-4BF0-B000-7FD4B6EF3384}" type="datetime1">
              <a:rPr lang="en-US" smtClean="0"/>
              <a:t>9/17/2024</a:t>
            </a:fld>
            <a:endParaRPr lang="en-US" dirty="0"/>
          </a:p>
        </p:txBody>
      </p:sp>
      <p:sp>
        <p:nvSpPr>
          <p:cNvPr id="6" name="Footer Placeholder 5">
            <a:extLst>
              <a:ext uri="{FF2B5EF4-FFF2-40B4-BE49-F238E27FC236}">
                <a16:creationId xmlns:a16="http://schemas.microsoft.com/office/drawing/2014/main" id="{EFE5687D-1A00-4F54-8AF2-1EFE3C5728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8" name="Slide Number Placeholder 5">
            <a:extLst>
              <a:ext uri="{FF2B5EF4-FFF2-40B4-BE49-F238E27FC236}">
                <a16:creationId xmlns:a16="http://schemas.microsoft.com/office/drawing/2014/main" id="{0CEAC961-A890-4B8A-BFD0-5322ABD7B267}"/>
              </a:ext>
            </a:extLst>
          </p:cNvPr>
          <p:cNvSpPr txBox="1">
            <a:spLocks/>
          </p:cNvSpPr>
          <p:nvPr userDrawn="1"/>
        </p:nvSpPr>
        <p:spPr>
          <a:xfrm>
            <a:off x="5828523" y="6386360"/>
            <a:ext cx="53495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321F7-BF2B-4DB3-B2DC-6F994D0461B0}"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6E18400C-FAC8-4F7D-BCC5-0C6CEE4EDE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407" y="6138548"/>
            <a:ext cx="1824393" cy="372758"/>
          </a:xfrm>
          <a:prstGeom prst="rect">
            <a:avLst/>
          </a:prstGeom>
        </p:spPr>
      </p:pic>
      <p:cxnSp>
        <p:nvCxnSpPr>
          <p:cNvPr id="10" name="Straight Connector 9">
            <a:extLst>
              <a:ext uri="{FF2B5EF4-FFF2-40B4-BE49-F238E27FC236}">
                <a16:creationId xmlns:a16="http://schemas.microsoft.com/office/drawing/2014/main" id="{DB5D64E6-FD87-44D4-AA1A-514984032329}"/>
              </a:ext>
            </a:extLst>
          </p:cNvPr>
          <p:cNvCxnSpPr>
            <a:stCxn id="9" idx="3"/>
          </p:cNvCxnSpPr>
          <p:nvPr userDrawn="1"/>
        </p:nvCxnSpPr>
        <p:spPr>
          <a:xfrm>
            <a:off x="2209800" y="6324927"/>
            <a:ext cx="74567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49A2BFF-9398-483A-94EA-CABE2B6FCF85}"/>
              </a:ext>
            </a:extLst>
          </p:cNvPr>
          <p:cNvSpPr txBox="1"/>
          <p:nvPr userDrawn="1"/>
        </p:nvSpPr>
        <p:spPr>
          <a:xfrm>
            <a:off x="10123714" y="6239303"/>
            <a:ext cx="1547540" cy="276999"/>
          </a:xfrm>
          <a:prstGeom prst="rect">
            <a:avLst/>
          </a:prstGeom>
          <a:noFill/>
        </p:spPr>
        <p:txBody>
          <a:bodyPr wrap="none" rtlCol="0">
            <a:spAutoFit/>
          </a:bodyPr>
          <a:lstStyle/>
          <a:p>
            <a:r>
              <a:rPr lang="en-US" sz="1200" dirty="0">
                <a:solidFill>
                  <a:srgbClr val="002D62"/>
                </a:solidFill>
                <a:latin typeface="Leelawadee" panose="020B0502040204020203" pitchFamily="34" charset="-34"/>
                <a:cs typeface="Leelawadee" panose="020B0502040204020203" pitchFamily="34" charset="-34"/>
              </a:rPr>
              <a:t>www.postschell.com</a:t>
            </a:r>
          </a:p>
        </p:txBody>
      </p:sp>
    </p:spTree>
    <p:extLst>
      <p:ext uri="{BB962C8B-B14F-4D97-AF65-F5344CB8AC3E}">
        <p14:creationId xmlns:p14="http://schemas.microsoft.com/office/powerpoint/2010/main" val="231452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F82F-598E-443C-A6E7-52B505E4D2D1}"/>
              </a:ext>
            </a:extLst>
          </p:cNvPr>
          <p:cNvSpPr>
            <a:spLocks noGrp="1"/>
          </p:cNvSpPr>
          <p:nvPr>
            <p:ph type="title"/>
          </p:nvPr>
        </p:nvSpPr>
        <p:spPr>
          <a:xfrm>
            <a:off x="839788" y="365125"/>
            <a:ext cx="10515600" cy="1325563"/>
          </a:xfrm>
          <a:prstGeom prst="rect">
            <a:avLst/>
          </a:prstGeom>
        </p:spPr>
        <p:txBody>
          <a:bodyPr/>
          <a:lstStyle>
            <a:lvl1pP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6343487-0D09-4C07-B623-9503AC93079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002D6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D1125-B167-4321-A541-1C83043AB932}"/>
              </a:ext>
            </a:extLst>
          </p:cNvPr>
          <p:cNvSpPr>
            <a:spLocks noGrp="1"/>
          </p:cNvSpPr>
          <p:nvPr>
            <p:ph sz="half" idx="2"/>
          </p:nvPr>
        </p:nvSpPr>
        <p:spPr>
          <a:xfrm>
            <a:off x="839788" y="2505075"/>
            <a:ext cx="5157787" cy="3684588"/>
          </a:xfrm>
          <a:prstGeom prst="rect">
            <a:avLst/>
          </a:prstGeom>
        </p:spPr>
        <p:txBody>
          <a:bodyPr/>
          <a:lstStyle>
            <a:lvl1pP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vl2pPr>
              <a:defRPr>
                <a:solidFill>
                  <a:srgbClr val="002D62"/>
                </a:solidFill>
                <a:latin typeface="Tahoma" panose="020B0604030504040204" pitchFamily="34" charset="0"/>
                <a:ea typeface="Tahoma" panose="020B0604030504040204" pitchFamily="34" charset="0"/>
                <a:cs typeface="Tahoma" panose="020B0604030504040204" pitchFamily="34" charset="0"/>
              </a:defRPr>
            </a:lvl2pPr>
            <a:lvl3pPr>
              <a:defRPr>
                <a:solidFill>
                  <a:srgbClr val="002D62"/>
                </a:solidFill>
                <a:latin typeface="Tahoma" panose="020B0604030504040204" pitchFamily="34" charset="0"/>
                <a:ea typeface="Tahoma" panose="020B0604030504040204" pitchFamily="34" charset="0"/>
                <a:cs typeface="Tahoma" panose="020B0604030504040204" pitchFamily="34" charset="0"/>
              </a:defRPr>
            </a:lvl3pPr>
            <a:lvl4pPr>
              <a:defRPr>
                <a:solidFill>
                  <a:srgbClr val="002D62"/>
                </a:solidFill>
                <a:latin typeface="Tahoma" panose="020B0604030504040204" pitchFamily="34" charset="0"/>
                <a:ea typeface="Tahoma" panose="020B0604030504040204" pitchFamily="34" charset="0"/>
                <a:cs typeface="Tahoma" panose="020B0604030504040204" pitchFamily="34" charset="0"/>
              </a:defRPr>
            </a:lvl4pPr>
            <a:lvl5pPr>
              <a:defRPr>
                <a:solidFill>
                  <a:srgbClr val="002D6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81600-3BFC-4C16-BEB0-68037DDB11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002D6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B9AF47-3655-496E-ACF5-06116F257CF2}"/>
              </a:ext>
            </a:extLst>
          </p:cNvPr>
          <p:cNvSpPr>
            <a:spLocks noGrp="1"/>
          </p:cNvSpPr>
          <p:nvPr>
            <p:ph sz="quarter" idx="4"/>
          </p:nvPr>
        </p:nvSpPr>
        <p:spPr>
          <a:xfrm>
            <a:off x="6172200" y="2505075"/>
            <a:ext cx="5183188" cy="3684588"/>
          </a:xfrm>
          <a:prstGeom prst="rect">
            <a:avLst/>
          </a:prstGeom>
        </p:spPr>
        <p:txBody>
          <a:bodyPr/>
          <a:lstStyle>
            <a:lvl1pP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vl2pPr>
              <a:defRPr>
                <a:solidFill>
                  <a:srgbClr val="002D62"/>
                </a:solidFill>
                <a:latin typeface="Tahoma" panose="020B0604030504040204" pitchFamily="34" charset="0"/>
                <a:ea typeface="Tahoma" panose="020B0604030504040204" pitchFamily="34" charset="0"/>
                <a:cs typeface="Tahoma" panose="020B0604030504040204" pitchFamily="34" charset="0"/>
              </a:defRPr>
            </a:lvl2pPr>
            <a:lvl3pPr>
              <a:defRPr>
                <a:solidFill>
                  <a:srgbClr val="002D62"/>
                </a:solidFill>
                <a:latin typeface="Tahoma" panose="020B0604030504040204" pitchFamily="34" charset="0"/>
                <a:ea typeface="Tahoma" panose="020B0604030504040204" pitchFamily="34" charset="0"/>
                <a:cs typeface="Tahoma" panose="020B0604030504040204" pitchFamily="34" charset="0"/>
              </a:defRPr>
            </a:lvl3pPr>
            <a:lvl4pPr>
              <a:defRPr>
                <a:solidFill>
                  <a:srgbClr val="002D62"/>
                </a:solidFill>
                <a:latin typeface="Tahoma" panose="020B0604030504040204" pitchFamily="34" charset="0"/>
                <a:ea typeface="Tahoma" panose="020B0604030504040204" pitchFamily="34" charset="0"/>
                <a:cs typeface="Tahoma" panose="020B0604030504040204" pitchFamily="34" charset="0"/>
              </a:defRPr>
            </a:lvl4pPr>
            <a:lvl5pPr>
              <a:defRPr>
                <a:solidFill>
                  <a:srgbClr val="002D6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EED526-8850-4342-B899-C84C6F0CE873}"/>
              </a:ext>
            </a:extLst>
          </p:cNvPr>
          <p:cNvSpPr>
            <a:spLocks noGrp="1"/>
          </p:cNvSpPr>
          <p:nvPr>
            <p:ph type="dt" sz="half" idx="10"/>
          </p:nvPr>
        </p:nvSpPr>
        <p:spPr>
          <a:xfrm>
            <a:off x="838200" y="6356350"/>
            <a:ext cx="2743200" cy="365125"/>
          </a:xfrm>
          <a:prstGeom prst="rect">
            <a:avLst/>
          </a:prstGeom>
        </p:spPr>
        <p:txBody>
          <a:bodyPr/>
          <a:lstStyle/>
          <a:p>
            <a:fld id="{0EFA7C6A-38E3-464B-9850-3C214C76088A}" type="datetime1">
              <a:rPr lang="en-US" smtClean="0"/>
              <a:t>9/17/2024</a:t>
            </a:fld>
            <a:endParaRPr lang="en-US" dirty="0"/>
          </a:p>
        </p:txBody>
      </p:sp>
      <p:sp>
        <p:nvSpPr>
          <p:cNvPr id="8" name="Footer Placeholder 7">
            <a:extLst>
              <a:ext uri="{FF2B5EF4-FFF2-40B4-BE49-F238E27FC236}">
                <a16:creationId xmlns:a16="http://schemas.microsoft.com/office/drawing/2014/main" id="{3FB5DDC3-65CB-4DCD-8469-86644D23D00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5">
            <a:extLst>
              <a:ext uri="{FF2B5EF4-FFF2-40B4-BE49-F238E27FC236}">
                <a16:creationId xmlns:a16="http://schemas.microsoft.com/office/drawing/2014/main" id="{A0DDEE3E-A986-4905-8B8F-45517FCE7146}"/>
              </a:ext>
            </a:extLst>
          </p:cNvPr>
          <p:cNvSpPr>
            <a:spLocks noGrp="1"/>
          </p:cNvSpPr>
          <p:nvPr>
            <p:ph type="sldNum" sz="quarter" idx="12"/>
          </p:nvPr>
        </p:nvSpPr>
        <p:spPr>
          <a:xfrm>
            <a:off x="5828523" y="6386360"/>
            <a:ext cx="534954" cy="365125"/>
          </a:xfrm>
          <a:prstGeom prst="rect">
            <a:avLst/>
          </a:prstGeom>
        </p:spPr>
        <p:txBody>
          <a:bodyPr/>
          <a:lstStyle>
            <a:lvl1pPr algn="ctr">
              <a:defRPr/>
            </a:lvl1pPr>
          </a:lstStyle>
          <a:p>
            <a:fld id="{A22321F7-BF2B-4DB3-B2DC-6F994D0461B0}" type="slidenum">
              <a:rPr lang="en-US" smtClean="0"/>
              <a:pPr/>
              <a:t>‹#›</a:t>
            </a:fld>
            <a:endParaRPr lang="en-US" dirty="0"/>
          </a:p>
        </p:txBody>
      </p:sp>
      <p:pic>
        <p:nvPicPr>
          <p:cNvPr id="11" name="Picture 10" descr="A picture containing drawing&#10;&#10;Description automatically generated">
            <a:extLst>
              <a:ext uri="{FF2B5EF4-FFF2-40B4-BE49-F238E27FC236}">
                <a16:creationId xmlns:a16="http://schemas.microsoft.com/office/drawing/2014/main" id="{9EFC3CE5-D4D2-4089-9BC0-119AB45FA5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407" y="6138548"/>
            <a:ext cx="1824393" cy="372758"/>
          </a:xfrm>
          <a:prstGeom prst="rect">
            <a:avLst/>
          </a:prstGeom>
        </p:spPr>
      </p:pic>
      <p:cxnSp>
        <p:nvCxnSpPr>
          <p:cNvPr id="12" name="Straight Connector 11">
            <a:extLst>
              <a:ext uri="{FF2B5EF4-FFF2-40B4-BE49-F238E27FC236}">
                <a16:creationId xmlns:a16="http://schemas.microsoft.com/office/drawing/2014/main" id="{BA4FBB4F-4925-409E-AD1D-2D7995A6B5CD}"/>
              </a:ext>
            </a:extLst>
          </p:cNvPr>
          <p:cNvCxnSpPr>
            <a:stCxn id="11" idx="3"/>
          </p:cNvCxnSpPr>
          <p:nvPr userDrawn="1"/>
        </p:nvCxnSpPr>
        <p:spPr>
          <a:xfrm>
            <a:off x="2209800" y="6324927"/>
            <a:ext cx="74567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610F4B1-354D-408B-9218-97B642B6935B}"/>
              </a:ext>
            </a:extLst>
          </p:cNvPr>
          <p:cNvSpPr txBox="1"/>
          <p:nvPr userDrawn="1"/>
        </p:nvSpPr>
        <p:spPr>
          <a:xfrm>
            <a:off x="10123714" y="6239303"/>
            <a:ext cx="1547540" cy="276999"/>
          </a:xfrm>
          <a:prstGeom prst="rect">
            <a:avLst/>
          </a:prstGeom>
          <a:noFill/>
        </p:spPr>
        <p:txBody>
          <a:bodyPr wrap="none" rtlCol="0">
            <a:spAutoFit/>
          </a:bodyPr>
          <a:lstStyle/>
          <a:p>
            <a:r>
              <a:rPr lang="en-US" sz="1200" dirty="0">
                <a:solidFill>
                  <a:srgbClr val="002D62"/>
                </a:solidFill>
                <a:latin typeface="Leelawadee" panose="020B0502040204020203" pitchFamily="34" charset="-34"/>
                <a:cs typeface="Leelawadee" panose="020B0502040204020203" pitchFamily="34" charset="-34"/>
              </a:rPr>
              <a:t>www.postschell.com</a:t>
            </a:r>
          </a:p>
        </p:txBody>
      </p:sp>
    </p:spTree>
    <p:extLst>
      <p:ext uri="{BB962C8B-B14F-4D97-AF65-F5344CB8AC3E}">
        <p14:creationId xmlns:p14="http://schemas.microsoft.com/office/powerpoint/2010/main" val="344867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4C60-1EBD-4380-B445-78FF8F03FAB3}"/>
              </a:ext>
            </a:extLst>
          </p:cNvPr>
          <p:cNvSpPr>
            <a:spLocks noGrp="1"/>
          </p:cNvSpPr>
          <p:nvPr>
            <p:ph type="title"/>
          </p:nvPr>
        </p:nvSpPr>
        <p:spPr>
          <a:xfrm>
            <a:off x="838200" y="365125"/>
            <a:ext cx="10515600" cy="1325563"/>
          </a:xfrm>
          <a:prstGeom prst="rect">
            <a:avLst/>
          </a:prstGeom>
        </p:spPr>
        <p:txBody>
          <a:bodyPr/>
          <a:lstStyle>
            <a:lvl1pP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F6879565-1EF6-44F7-9772-FE602482CC88}"/>
              </a:ext>
            </a:extLst>
          </p:cNvPr>
          <p:cNvSpPr>
            <a:spLocks noGrp="1"/>
          </p:cNvSpPr>
          <p:nvPr>
            <p:ph type="dt" sz="half" idx="10"/>
          </p:nvPr>
        </p:nvSpPr>
        <p:spPr>
          <a:xfrm>
            <a:off x="838200" y="6356350"/>
            <a:ext cx="2743200" cy="365125"/>
          </a:xfrm>
          <a:prstGeom prst="rect">
            <a:avLst/>
          </a:prstGeom>
        </p:spPr>
        <p:txBody>
          <a:bodyPr/>
          <a:lstStyle/>
          <a:p>
            <a:fld id="{8CE95319-B5F5-4FE4-BF4B-A09F87F58750}" type="datetime1">
              <a:rPr lang="en-US" smtClean="0"/>
              <a:t>9/17/2024</a:t>
            </a:fld>
            <a:endParaRPr lang="en-US" dirty="0"/>
          </a:p>
        </p:txBody>
      </p:sp>
      <p:sp>
        <p:nvSpPr>
          <p:cNvPr id="4" name="Footer Placeholder 3">
            <a:extLst>
              <a:ext uri="{FF2B5EF4-FFF2-40B4-BE49-F238E27FC236}">
                <a16:creationId xmlns:a16="http://schemas.microsoft.com/office/drawing/2014/main" id="{C6FAF368-6818-42DA-B657-27E5FA16FED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872E282-CB35-45DD-8D52-C689B994973E}"/>
              </a:ext>
            </a:extLst>
          </p:cNvPr>
          <p:cNvSpPr>
            <a:spLocks noGrp="1"/>
          </p:cNvSpPr>
          <p:nvPr>
            <p:ph type="sldNum" sz="quarter" idx="12"/>
          </p:nvPr>
        </p:nvSpPr>
        <p:spPr>
          <a:xfrm>
            <a:off x="5828523" y="6386360"/>
            <a:ext cx="534954" cy="365125"/>
          </a:xfrm>
          <a:prstGeom prst="rect">
            <a:avLst/>
          </a:prstGeom>
        </p:spPr>
        <p:txBody>
          <a:bodyPr/>
          <a:lstStyle>
            <a:lvl1pPr algn="ctr">
              <a:defRPr/>
            </a:lvl1pPr>
          </a:lstStyle>
          <a:p>
            <a:fld id="{A22321F7-BF2B-4DB3-B2DC-6F994D0461B0}" type="slidenum">
              <a:rPr lang="en-US" smtClean="0"/>
              <a:pPr/>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53355267-FC59-4056-831D-FB45D5358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407" y="6138548"/>
            <a:ext cx="1824393" cy="372758"/>
          </a:xfrm>
          <a:prstGeom prst="rect">
            <a:avLst/>
          </a:prstGeom>
        </p:spPr>
      </p:pic>
      <p:cxnSp>
        <p:nvCxnSpPr>
          <p:cNvPr id="8" name="Straight Connector 7">
            <a:extLst>
              <a:ext uri="{FF2B5EF4-FFF2-40B4-BE49-F238E27FC236}">
                <a16:creationId xmlns:a16="http://schemas.microsoft.com/office/drawing/2014/main" id="{FE188DE2-FE01-449A-ABD0-052AF020C29E}"/>
              </a:ext>
            </a:extLst>
          </p:cNvPr>
          <p:cNvCxnSpPr>
            <a:stCxn id="7" idx="3"/>
          </p:cNvCxnSpPr>
          <p:nvPr userDrawn="1"/>
        </p:nvCxnSpPr>
        <p:spPr>
          <a:xfrm>
            <a:off x="2209800" y="6324927"/>
            <a:ext cx="74567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293E93-983A-4848-B0A3-BD262F822DDD}"/>
              </a:ext>
            </a:extLst>
          </p:cNvPr>
          <p:cNvSpPr txBox="1"/>
          <p:nvPr userDrawn="1"/>
        </p:nvSpPr>
        <p:spPr>
          <a:xfrm>
            <a:off x="10123714" y="6239303"/>
            <a:ext cx="1547540" cy="276999"/>
          </a:xfrm>
          <a:prstGeom prst="rect">
            <a:avLst/>
          </a:prstGeom>
          <a:noFill/>
        </p:spPr>
        <p:txBody>
          <a:bodyPr wrap="none" rtlCol="0">
            <a:spAutoFit/>
          </a:bodyPr>
          <a:lstStyle/>
          <a:p>
            <a:r>
              <a:rPr lang="en-US" sz="1200" dirty="0">
                <a:solidFill>
                  <a:srgbClr val="002D62"/>
                </a:solidFill>
                <a:latin typeface="Leelawadee" panose="020B0502040204020203" pitchFamily="34" charset="-34"/>
                <a:cs typeface="Leelawadee" panose="020B0502040204020203" pitchFamily="34" charset="-34"/>
              </a:rPr>
              <a:t>www.postschell.com</a:t>
            </a:r>
          </a:p>
        </p:txBody>
      </p:sp>
    </p:spTree>
    <p:extLst>
      <p:ext uri="{BB962C8B-B14F-4D97-AF65-F5344CB8AC3E}">
        <p14:creationId xmlns:p14="http://schemas.microsoft.com/office/powerpoint/2010/main" val="35221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3CDED-1896-4853-91BB-BDADA4ADD8CF}"/>
              </a:ext>
            </a:extLst>
          </p:cNvPr>
          <p:cNvSpPr>
            <a:spLocks noGrp="1"/>
          </p:cNvSpPr>
          <p:nvPr>
            <p:ph type="dt" sz="half" idx="10"/>
          </p:nvPr>
        </p:nvSpPr>
        <p:spPr>
          <a:xfrm>
            <a:off x="838200" y="6356350"/>
            <a:ext cx="2743200" cy="365125"/>
          </a:xfrm>
          <a:prstGeom prst="rect">
            <a:avLst/>
          </a:prstGeom>
        </p:spPr>
        <p:txBody>
          <a:bodyPr/>
          <a:lstStyle/>
          <a:p>
            <a:fld id="{0427E47C-4728-4334-8FC1-9520C44382E4}" type="datetime1">
              <a:rPr lang="en-US" smtClean="0"/>
              <a:t>9/17/2024</a:t>
            </a:fld>
            <a:endParaRPr lang="en-US" dirty="0"/>
          </a:p>
        </p:txBody>
      </p:sp>
      <p:sp>
        <p:nvSpPr>
          <p:cNvPr id="3" name="Footer Placeholder 2">
            <a:extLst>
              <a:ext uri="{FF2B5EF4-FFF2-40B4-BE49-F238E27FC236}">
                <a16:creationId xmlns:a16="http://schemas.microsoft.com/office/drawing/2014/main" id="{245D0514-56BC-4374-93FC-2EF34014FEC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02AEE73-E696-41E6-9807-A0A2D0D8D55D}"/>
              </a:ext>
            </a:extLst>
          </p:cNvPr>
          <p:cNvSpPr>
            <a:spLocks noGrp="1"/>
          </p:cNvSpPr>
          <p:nvPr>
            <p:ph type="sldNum" sz="quarter" idx="12"/>
          </p:nvPr>
        </p:nvSpPr>
        <p:spPr>
          <a:xfrm>
            <a:off x="8610600" y="6356350"/>
            <a:ext cx="2743200" cy="365125"/>
          </a:xfrm>
          <a:prstGeom prst="rect">
            <a:avLst/>
          </a:prstGeom>
        </p:spPr>
        <p:txBody>
          <a:bodyPr/>
          <a:lstStyle/>
          <a:p>
            <a:fld id="{A22321F7-BF2B-4DB3-B2DC-6F994D0461B0}" type="slidenum">
              <a:rPr lang="en-US" smtClean="0"/>
              <a:t>‹#›</a:t>
            </a:fld>
            <a:endParaRPr lang="en-US" dirty="0"/>
          </a:p>
        </p:txBody>
      </p:sp>
    </p:spTree>
    <p:extLst>
      <p:ext uri="{BB962C8B-B14F-4D97-AF65-F5344CB8AC3E}">
        <p14:creationId xmlns:p14="http://schemas.microsoft.com/office/powerpoint/2010/main" val="246933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EC20-E1DF-43BA-83C5-E4978CC778C4}"/>
              </a:ext>
            </a:extLst>
          </p:cNvPr>
          <p:cNvSpPr>
            <a:spLocks noGrp="1"/>
          </p:cNvSpPr>
          <p:nvPr>
            <p:ph type="title"/>
          </p:nvPr>
        </p:nvSpPr>
        <p:spPr>
          <a:xfrm>
            <a:off x="839788" y="457200"/>
            <a:ext cx="3932237" cy="1600200"/>
          </a:xfrm>
          <a:prstGeom prst="rect">
            <a:avLst/>
          </a:prstGeom>
        </p:spPr>
        <p:txBody>
          <a:bodyPr anchor="b"/>
          <a:lstStyle>
            <a:lvl1pPr>
              <a:defRPr sz="3200">
                <a:solidFill>
                  <a:srgbClr val="002D62"/>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DC6E1E9-53F3-4118-9C36-81E415EAF88B}"/>
              </a:ext>
            </a:extLst>
          </p:cNvPr>
          <p:cNvSpPr>
            <a:spLocks noGrp="1"/>
          </p:cNvSpPr>
          <p:nvPr>
            <p:ph idx="1"/>
          </p:nvPr>
        </p:nvSpPr>
        <p:spPr>
          <a:xfrm>
            <a:off x="5183188" y="987425"/>
            <a:ext cx="6172200" cy="4873625"/>
          </a:xfrm>
          <a:prstGeom prst="rect">
            <a:avLst/>
          </a:prstGeom>
        </p:spPr>
        <p:txBody>
          <a:bodyPr/>
          <a:lstStyle>
            <a:lvl1pPr>
              <a:defRPr sz="3200">
                <a:solidFill>
                  <a:srgbClr val="002D62"/>
                </a:solidFill>
                <a:latin typeface="Tahoma" panose="020B0604030504040204" pitchFamily="34" charset="0"/>
                <a:ea typeface="Tahoma" panose="020B0604030504040204" pitchFamily="34" charset="0"/>
                <a:cs typeface="Tahoma" panose="020B0604030504040204" pitchFamily="34" charset="0"/>
              </a:defRPr>
            </a:lvl1pPr>
            <a:lvl2pPr>
              <a:defRPr sz="2800">
                <a:solidFill>
                  <a:srgbClr val="002D62"/>
                </a:solidFill>
                <a:latin typeface="Tahoma" panose="020B0604030504040204" pitchFamily="34" charset="0"/>
                <a:ea typeface="Tahoma" panose="020B0604030504040204" pitchFamily="34" charset="0"/>
                <a:cs typeface="Tahoma" panose="020B0604030504040204" pitchFamily="34" charset="0"/>
              </a:defRPr>
            </a:lvl2pPr>
            <a:lvl3pPr>
              <a:defRPr sz="2400">
                <a:solidFill>
                  <a:srgbClr val="002D62"/>
                </a:solidFill>
                <a:latin typeface="Tahoma" panose="020B0604030504040204" pitchFamily="34" charset="0"/>
                <a:ea typeface="Tahoma" panose="020B0604030504040204" pitchFamily="34" charset="0"/>
                <a:cs typeface="Tahoma" panose="020B0604030504040204" pitchFamily="34" charset="0"/>
              </a:defRPr>
            </a:lvl3pPr>
            <a:lvl4pPr>
              <a:defRPr sz="2000">
                <a:solidFill>
                  <a:srgbClr val="002D62"/>
                </a:solidFill>
                <a:latin typeface="Tahoma" panose="020B0604030504040204" pitchFamily="34" charset="0"/>
                <a:ea typeface="Tahoma" panose="020B0604030504040204" pitchFamily="34" charset="0"/>
                <a:cs typeface="Tahoma" panose="020B0604030504040204" pitchFamily="34" charset="0"/>
              </a:defRPr>
            </a:lvl4pPr>
            <a:lvl5pPr>
              <a:defRPr sz="2000">
                <a:solidFill>
                  <a:srgbClr val="002D62"/>
                </a:solidFill>
                <a:latin typeface="Tahoma" panose="020B0604030504040204" pitchFamily="34" charset="0"/>
                <a:ea typeface="Tahoma" panose="020B0604030504040204" pitchFamily="34" charset="0"/>
                <a:cs typeface="Tahoma" panose="020B060403050404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0AEE88-AAB3-41BF-9CBB-674BCC713A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002D6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3EC465-225A-46A9-AE18-00317FD3DB1E}"/>
              </a:ext>
            </a:extLst>
          </p:cNvPr>
          <p:cNvSpPr>
            <a:spLocks noGrp="1"/>
          </p:cNvSpPr>
          <p:nvPr>
            <p:ph type="dt" sz="half" idx="10"/>
          </p:nvPr>
        </p:nvSpPr>
        <p:spPr>
          <a:xfrm>
            <a:off x="838200" y="6356350"/>
            <a:ext cx="2743200" cy="365125"/>
          </a:xfrm>
          <a:prstGeom prst="rect">
            <a:avLst/>
          </a:prstGeom>
        </p:spPr>
        <p:txBody>
          <a:bodyPr/>
          <a:lstStyle/>
          <a:p>
            <a:fld id="{3BBEB4AB-158A-4AED-A5CF-E32D6A31647B}" type="datetime1">
              <a:rPr lang="en-US" smtClean="0"/>
              <a:t>9/17/2024</a:t>
            </a:fld>
            <a:endParaRPr lang="en-US" dirty="0"/>
          </a:p>
        </p:txBody>
      </p:sp>
      <p:sp>
        <p:nvSpPr>
          <p:cNvPr id="6" name="Footer Placeholder 5">
            <a:extLst>
              <a:ext uri="{FF2B5EF4-FFF2-40B4-BE49-F238E27FC236}">
                <a16:creationId xmlns:a16="http://schemas.microsoft.com/office/drawing/2014/main" id="{6D587ED3-38A6-4A87-AB82-D00E95134EC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618C199-6FCB-4510-8789-12B7BC3A242B}"/>
              </a:ext>
            </a:extLst>
          </p:cNvPr>
          <p:cNvSpPr>
            <a:spLocks noGrp="1"/>
          </p:cNvSpPr>
          <p:nvPr>
            <p:ph type="sldNum" sz="quarter" idx="12"/>
          </p:nvPr>
        </p:nvSpPr>
        <p:spPr>
          <a:xfrm>
            <a:off x="8610600" y="6356350"/>
            <a:ext cx="2743200" cy="365125"/>
          </a:xfrm>
          <a:prstGeom prst="rect">
            <a:avLst/>
          </a:prstGeom>
        </p:spPr>
        <p:txBody>
          <a:bodyPr/>
          <a:lstStyle/>
          <a:p>
            <a:fld id="{A22321F7-BF2B-4DB3-B2DC-6F994D0461B0}" type="slidenum">
              <a:rPr lang="en-US" smtClean="0"/>
              <a:t>‹#›</a:t>
            </a:fld>
            <a:endParaRPr lang="en-US" dirty="0"/>
          </a:p>
        </p:txBody>
      </p:sp>
    </p:spTree>
    <p:extLst>
      <p:ext uri="{BB962C8B-B14F-4D97-AF65-F5344CB8AC3E}">
        <p14:creationId xmlns:p14="http://schemas.microsoft.com/office/powerpoint/2010/main" val="44455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8BB9-83FA-47F9-8454-1087C517624A}"/>
              </a:ext>
            </a:extLst>
          </p:cNvPr>
          <p:cNvSpPr>
            <a:spLocks noGrp="1"/>
          </p:cNvSpPr>
          <p:nvPr>
            <p:ph type="title"/>
          </p:nvPr>
        </p:nvSpPr>
        <p:spPr>
          <a:xfrm>
            <a:off x="839788" y="457200"/>
            <a:ext cx="3932237" cy="1600200"/>
          </a:xfrm>
          <a:prstGeom prst="rect">
            <a:avLst/>
          </a:prstGeom>
        </p:spPr>
        <p:txBody>
          <a:bodyPr anchor="b"/>
          <a:lstStyle>
            <a:lvl1pPr>
              <a:defRPr sz="3200">
                <a:solidFill>
                  <a:srgbClr val="002D62"/>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C483FF07-CDFA-430A-BD15-A7F2A664211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EAE1931-2D57-4614-9C93-7996FCBCCD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002D6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2B05E7-380B-4F9C-BC0C-80E9D4AFCC98}"/>
              </a:ext>
            </a:extLst>
          </p:cNvPr>
          <p:cNvSpPr>
            <a:spLocks noGrp="1"/>
          </p:cNvSpPr>
          <p:nvPr>
            <p:ph type="dt" sz="half" idx="10"/>
          </p:nvPr>
        </p:nvSpPr>
        <p:spPr>
          <a:xfrm>
            <a:off x="838200" y="6356350"/>
            <a:ext cx="2743200" cy="365125"/>
          </a:xfrm>
          <a:prstGeom prst="rect">
            <a:avLst/>
          </a:prstGeom>
        </p:spPr>
        <p:txBody>
          <a:bodyPr/>
          <a:lstStyle/>
          <a:p>
            <a:fld id="{9192893E-3B98-4BA0-BCD2-4124F78CB480}" type="datetime1">
              <a:rPr lang="en-US" smtClean="0"/>
              <a:t>9/17/2024</a:t>
            </a:fld>
            <a:endParaRPr lang="en-US" dirty="0"/>
          </a:p>
        </p:txBody>
      </p:sp>
      <p:sp>
        <p:nvSpPr>
          <p:cNvPr id="6" name="Footer Placeholder 5">
            <a:extLst>
              <a:ext uri="{FF2B5EF4-FFF2-40B4-BE49-F238E27FC236}">
                <a16:creationId xmlns:a16="http://schemas.microsoft.com/office/drawing/2014/main" id="{C4BDAADB-7D20-497F-A639-D61619F96D6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EC9921E-779A-44E6-A2D0-772BF8A4D3B0}"/>
              </a:ext>
            </a:extLst>
          </p:cNvPr>
          <p:cNvSpPr>
            <a:spLocks noGrp="1"/>
          </p:cNvSpPr>
          <p:nvPr>
            <p:ph type="sldNum" sz="quarter" idx="12"/>
          </p:nvPr>
        </p:nvSpPr>
        <p:spPr>
          <a:xfrm>
            <a:off x="8610600" y="6356350"/>
            <a:ext cx="2743200" cy="365125"/>
          </a:xfrm>
          <a:prstGeom prst="rect">
            <a:avLst/>
          </a:prstGeom>
        </p:spPr>
        <p:txBody>
          <a:bodyPr/>
          <a:lstStyle/>
          <a:p>
            <a:fld id="{A22321F7-BF2B-4DB3-B2DC-6F994D0461B0}" type="slidenum">
              <a:rPr lang="en-US" smtClean="0"/>
              <a:t>‹#›</a:t>
            </a:fld>
            <a:endParaRPr lang="en-US" dirty="0"/>
          </a:p>
        </p:txBody>
      </p:sp>
    </p:spTree>
    <p:extLst>
      <p:ext uri="{BB962C8B-B14F-4D97-AF65-F5344CB8AC3E}">
        <p14:creationId xmlns:p14="http://schemas.microsoft.com/office/powerpoint/2010/main" val="26088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308F-5B18-4CD9-BCEE-35AA7810F3F7}"/>
              </a:ext>
            </a:extLst>
          </p:cNvPr>
          <p:cNvSpPr>
            <a:spLocks noGrp="1"/>
          </p:cNvSpPr>
          <p:nvPr>
            <p:ph type="title"/>
          </p:nvPr>
        </p:nvSpPr>
        <p:spPr>
          <a:xfrm>
            <a:off x="838200" y="365125"/>
            <a:ext cx="10515600" cy="1325563"/>
          </a:xfrm>
          <a:prstGeom prst="rect">
            <a:avLst/>
          </a:prstGeom>
        </p:spPr>
        <p:txBody>
          <a:bodyPr/>
          <a:lstStyle>
            <a:lvl1pP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E1969F81-0196-4447-9F8E-D9AB5ECBA524}"/>
              </a:ext>
            </a:extLst>
          </p:cNvPr>
          <p:cNvSpPr>
            <a:spLocks noGrp="1"/>
          </p:cNvSpPr>
          <p:nvPr>
            <p:ph type="body" orient="vert" idx="1"/>
          </p:nvPr>
        </p:nvSpPr>
        <p:spPr>
          <a:xfrm>
            <a:off x="838200" y="1825625"/>
            <a:ext cx="10515600" cy="4351338"/>
          </a:xfrm>
          <a:prstGeom prst="rect">
            <a:avLst/>
          </a:prstGeom>
        </p:spPr>
        <p:txBody>
          <a:bodyPr vert="eaVert"/>
          <a:lstStyle>
            <a:lvl1pPr>
              <a:defRPr>
                <a:solidFill>
                  <a:srgbClr val="002D62"/>
                </a:solidFill>
                <a:latin typeface="Tahoma" panose="020B0604030504040204" pitchFamily="34" charset="0"/>
                <a:ea typeface="Tahoma" panose="020B0604030504040204" pitchFamily="34" charset="0"/>
                <a:cs typeface="Tahoma" panose="020B0604030504040204" pitchFamily="34" charset="0"/>
              </a:defRPr>
            </a:lvl1pPr>
            <a:lvl2pPr>
              <a:defRPr>
                <a:solidFill>
                  <a:srgbClr val="002D62"/>
                </a:solidFill>
                <a:latin typeface="Tahoma" panose="020B0604030504040204" pitchFamily="34" charset="0"/>
                <a:ea typeface="Tahoma" panose="020B0604030504040204" pitchFamily="34" charset="0"/>
                <a:cs typeface="Tahoma" panose="020B0604030504040204" pitchFamily="34" charset="0"/>
              </a:defRPr>
            </a:lvl2pPr>
            <a:lvl3pPr>
              <a:defRPr>
                <a:solidFill>
                  <a:srgbClr val="002D62"/>
                </a:solidFill>
                <a:latin typeface="Tahoma" panose="020B0604030504040204" pitchFamily="34" charset="0"/>
                <a:ea typeface="Tahoma" panose="020B0604030504040204" pitchFamily="34" charset="0"/>
                <a:cs typeface="Tahoma" panose="020B0604030504040204" pitchFamily="34" charset="0"/>
              </a:defRPr>
            </a:lvl3pPr>
            <a:lvl4pPr>
              <a:defRPr>
                <a:solidFill>
                  <a:srgbClr val="002D62"/>
                </a:solidFill>
                <a:latin typeface="Tahoma" panose="020B0604030504040204" pitchFamily="34" charset="0"/>
                <a:ea typeface="Tahoma" panose="020B0604030504040204" pitchFamily="34" charset="0"/>
                <a:cs typeface="Tahoma" panose="020B0604030504040204" pitchFamily="34" charset="0"/>
              </a:defRPr>
            </a:lvl4pPr>
            <a:lvl5pPr>
              <a:defRPr>
                <a:solidFill>
                  <a:srgbClr val="002D6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4F954-49E4-4D1E-AC97-1870232FEA4C}"/>
              </a:ext>
            </a:extLst>
          </p:cNvPr>
          <p:cNvSpPr>
            <a:spLocks noGrp="1"/>
          </p:cNvSpPr>
          <p:nvPr>
            <p:ph type="dt" sz="half" idx="10"/>
          </p:nvPr>
        </p:nvSpPr>
        <p:spPr>
          <a:xfrm>
            <a:off x="838200" y="6356350"/>
            <a:ext cx="2743200" cy="365125"/>
          </a:xfrm>
          <a:prstGeom prst="rect">
            <a:avLst/>
          </a:prstGeom>
        </p:spPr>
        <p:txBody>
          <a:bodyPr/>
          <a:lstStyle/>
          <a:p>
            <a:fld id="{D6F565C2-964D-4574-8DC8-FBE7AAF0E71B}" type="datetime1">
              <a:rPr lang="en-US" smtClean="0"/>
              <a:t>9/17/2024</a:t>
            </a:fld>
            <a:endParaRPr lang="en-US" dirty="0"/>
          </a:p>
        </p:txBody>
      </p:sp>
      <p:sp>
        <p:nvSpPr>
          <p:cNvPr id="5" name="Footer Placeholder 4">
            <a:extLst>
              <a:ext uri="{FF2B5EF4-FFF2-40B4-BE49-F238E27FC236}">
                <a16:creationId xmlns:a16="http://schemas.microsoft.com/office/drawing/2014/main" id="{25954C2F-557D-49A7-A47D-0858BC0B9B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252AED0-D83D-43F3-8324-82AED4493315}"/>
              </a:ext>
            </a:extLst>
          </p:cNvPr>
          <p:cNvSpPr>
            <a:spLocks noGrp="1"/>
          </p:cNvSpPr>
          <p:nvPr>
            <p:ph type="sldNum" sz="quarter" idx="12"/>
          </p:nvPr>
        </p:nvSpPr>
        <p:spPr>
          <a:xfrm>
            <a:off x="8610600" y="6356350"/>
            <a:ext cx="2743200" cy="365125"/>
          </a:xfrm>
          <a:prstGeom prst="rect">
            <a:avLst/>
          </a:prstGeom>
        </p:spPr>
        <p:txBody>
          <a:bodyPr/>
          <a:lstStyle/>
          <a:p>
            <a:fld id="{A22321F7-BF2B-4DB3-B2DC-6F994D0461B0}" type="slidenum">
              <a:rPr lang="en-US" smtClean="0"/>
              <a:t>‹#›</a:t>
            </a:fld>
            <a:endParaRPr lang="en-US" dirty="0"/>
          </a:p>
        </p:txBody>
      </p:sp>
    </p:spTree>
    <p:extLst>
      <p:ext uri="{BB962C8B-B14F-4D97-AF65-F5344CB8AC3E}">
        <p14:creationId xmlns:p14="http://schemas.microsoft.com/office/powerpoint/2010/main" val="188685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45D61915-EC3D-41E6-BD24-6AD7C8162289}"/>
              </a:ext>
            </a:extLst>
          </p:cNvPr>
          <p:cNvSpPr>
            <a:spLocks noGrp="1"/>
          </p:cNvSpPr>
          <p:nvPr>
            <p:ph type="dt" sz="half" idx="2"/>
          </p:nvPr>
        </p:nvSpPr>
        <p:spPr>
          <a:xfrm>
            <a:off x="838200" y="6356350"/>
            <a:ext cx="2743200" cy="365125"/>
          </a:xfrm>
          <a:prstGeom prst="rect">
            <a:avLst/>
          </a:prstGeom>
        </p:spPr>
        <p:txBody>
          <a:bodyPr/>
          <a:lstStyle/>
          <a:p>
            <a:fld id="{8230AA50-3131-4E7A-9CA4-B2673D1335B8}" type="datetime1">
              <a:rPr lang="en-US" smtClean="0"/>
              <a:t>9/17/2024</a:t>
            </a:fld>
            <a:endParaRPr lang="en-US" dirty="0"/>
          </a:p>
        </p:txBody>
      </p:sp>
      <p:sp>
        <p:nvSpPr>
          <p:cNvPr id="10" name="Footer Placeholder 4">
            <a:extLst>
              <a:ext uri="{FF2B5EF4-FFF2-40B4-BE49-F238E27FC236}">
                <a16:creationId xmlns:a16="http://schemas.microsoft.com/office/drawing/2014/main" id="{5BB253F3-297F-4687-A9A0-FCDFAB3E13F4}"/>
              </a:ext>
            </a:extLst>
          </p:cNvPr>
          <p:cNvSpPr>
            <a:spLocks noGrp="1"/>
          </p:cNvSpPr>
          <p:nvPr>
            <p:ph type="ftr" sz="quarter" idx="3"/>
          </p:nvPr>
        </p:nvSpPr>
        <p:spPr>
          <a:xfrm>
            <a:off x="4038600" y="6356350"/>
            <a:ext cx="4114800" cy="365125"/>
          </a:xfrm>
          <a:prstGeom prst="rect">
            <a:avLst/>
          </a:prstGeom>
        </p:spPr>
        <p:txBody>
          <a:bodyPr/>
          <a:lstStyle/>
          <a:p>
            <a:endParaRPr lang="en-US" dirty="0"/>
          </a:p>
        </p:txBody>
      </p:sp>
      <p:sp>
        <p:nvSpPr>
          <p:cNvPr id="11" name="Slide Number Placeholder 5">
            <a:extLst>
              <a:ext uri="{FF2B5EF4-FFF2-40B4-BE49-F238E27FC236}">
                <a16:creationId xmlns:a16="http://schemas.microsoft.com/office/drawing/2014/main" id="{22B6E144-B94B-40B3-8B5E-B7621A6B951C}"/>
              </a:ext>
            </a:extLst>
          </p:cNvPr>
          <p:cNvSpPr>
            <a:spLocks noGrp="1"/>
          </p:cNvSpPr>
          <p:nvPr>
            <p:ph type="sldNum" sz="quarter" idx="4"/>
          </p:nvPr>
        </p:nvSpPr>
        <p:spPr>
          <a:xfrm>
            <a:off x="9357049" y="6356350"/>
            <a:ext cx="2743200" cy="365125"/>
          </a:xfrm>
          <a:prstGeom prst="rect">
            <a:avLst/>
          </a:prstGeom>
        </p:spPr>
        <p:txBody>
          <a:bodyPr/>
          <a:lstStyle/>
          <a:p>
            <a:fld id="{A22321F7-BF2B-4DB3-B2DC-6F994D0461B0}" type="slidenum">
              <a:rPr lang="en-US" smtClean="0"/>
              <a:t>‹#›</a:t>
            </a:fld>
            <a:endParaRPr lang="en-US" dirty="0"/>
          </a:p>
        </p:txBody>
      </p:sp>
      <p:sp>
        <p:nvSpPr>
          <p:cNvPr id="14" name="TextBox 13">
            <a:extLst>
              <a:ext uri="{FF2B5EF4-FFF2-40B4-BE49-F238E27FC236}">
                <a16:creationId xmlns:a16="http://schemas.microsoft.com/office/drawing/2014/main" id="{C5B17159-2F55-4E4C-8670-CA8D45207055}"/>
              </a:ext>
            </a:extLst>
          </p:cNvPr>
          <p:cNvSpPr txBox="1"/>
          <p:nvPr userDrawn="1"/>
        </p:nvSpPr>
        <p:spPr>
          <a:xfrm>
            <a:off x="91751" y="6217463"/>
            <a:ext cx="1547540" cy="276999"/>
          </a:xfrm>
          <a:prstGeom prst="rect">
            <a:avLst/>
          </a:prstGeom>
          <a:noFill/>
        </p:spPr>
        <p:txBody>
          <a:bodyPr wrap="none" rtlCol="0">
            <a:spAutoFit/>
          </a:bodyPr>
          <a:lstStyle/>
          <a:p>
            <a:r>
              <a:rPr lang="en-US" sz="1200" dirty="0">
                <a:solidFill>
                  <a:schemeClr val="bg1"/>
                </a:solidFill>
                <a:latin typeface="Leelawadee" panose="020B0502040204020203" pitchFamily="34" charset="-34"/>
                <a:cs typeface="Leelawadee" panose="020B0502040204020203" pitchFamily="34" charset="-34"/>
              </a:rPr>
              <a:t>www.postschell.com</a:t>
            </a:r>
          </a:p>
        </p:txBody>
      </p:sp>
    </p:spTree>
    <p:extLst>
      <p:ext uri="{BB962C8B-B14F-4D97-AF65-F5344CB8AC3E}">
        <p14:creationId xmlns:p14="http://schemas.microsoft.com/office/powerpoint/2010/main" val="2108114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cms.gov/files/document/ltc-hha-clia-specific-cmp-adjustments-2023.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osha.gov/severeinjury#xd_co_f=NmZkYTc1MjktMzVjMi00YjE2LWI2YzYtOGQxYTM3N2QyYTVj~"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DD948A-DEA1-4EB1-815E-73E5031F1513}"/>
              </a:ext>
            </a:extLst>
          </p:cNvPr>
          <p:cNvSpPr txBox="1"/>
          <p:nvPr/>
        </p:nvSpPr>
        <p:spPr>
          <a:xfrm>
            <a:off x="2139192" y="1729565"/>
            <a:ext cx="9341267" cy="769441"/>
          </a:xfrm>
          <a:prstGeom prst="rect">
            <a:avLst/>
          </a:prstGeom>
          <a:noFill/>
        </p:spPr>
        <p:txBody>
          <a:bodyPr wrap="square" rtlCol="0">
            <a:spAutoFit/>
          </a:bodyPr>
          <a:lstStyle/>
          <a:p>
            <a:pPr marL="0" marR="0" algn="ctr">
              <a:spcBef>
                <a:spcPts val="0"/>
              </a:spcBef>
              <a:spcAft>
                <a:spcPts val="0"/>
              </a:spcAft>
            </a:pPr>
            <a:r>
              <a:rPr lang="en-US" sz="4400" dirty="0">
                <a:solidFill>
                  <a:srgbClr val="002D62"/>
                </a:solidFill>
                <a:latin typeface="Tahoma" panose="020B0604030504040204" pitchFamily="34" charset="0"/>
                <a:ea typeface="Tahoma" panose="020B0604030504040204" pitchFamily="34" charset="0"/>
                <a:cs typeface="Tahoma" panose="020B0604030504040204" pitchFamily="34" charset="0"/>
              </a:rPr>
              <a:t>Regulatory Update</a:t>
            </a:r>
            <a:endParaRPr lang="en-US" sz="4400" dirty="0">
              <a:solidFill>
                <a:srgbClr val="002D62"/>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2AF9FB86-E5F0-491D-A9EA-8CD43108401B}"/>
              </a:ext>
            </a:extLst>
          </p:cNvPr>
          <p:cNvSpPr txBox="1"/>
          <p:nvPr/>
        </p:nvSpPr>
        <p:spPr>
          <a:xfrm>
            <a:off x="4871455" y="3901882"/>
            <a:ext cx="3876742" cy="2369880"/>
          </a:xfrm>
          <a:prstGeom prst="rect">
            <a:avLst/>
          </a:prstGeom>
          <a:noFill/>
        </p:spPr>
        <p:txBody>
          <a:bodyPr wrap="square" rtlCol="0">
            <a:spAutoFit/>
          </a:bodyPr>
          <a:lstStyle/>
          <a:p>
            <a:pPr algn="ctr"/>
            <a:r>
              <a:rPr lang="en-US" sz="2000" b="1" dirty="0">
                <a:solidFill>
                  <a:srgbClr val="002D62"/>
                </a:solidFill>
                <a:latin typeface="Tahoma" panose="020B0604030504040204" pitchFamily="34" charset="0"/>
                <a:ea typeface="Tahoma" panose="020B0604030504040204" pitchFamily="34" charset="0"/>
                <a:cs typeface="Tahoma" panose="020B0604030504040204" pitchFamily="34" charset="0"/>
              </a:rPr>
              <a:t>Paula G. Sanders</a:t>
            </a:r>
          </a:p>
          <a:p>
            <a:pPr algn="ctr"/>
            <a:r>
              <a:rPr lang="en-US" sz="1600" dirty="0">
                <a:solidFill>
                  <a:srgbClr val="002D62"/>
                </a:solidFill>
                <a:latin typeface="Tahoma" panose="020B0604030504040204" pitchFamily="34" charset="0"/>
                <a:ea typeface="Tahoma" panose="020B0604030504040204" pitchFamily="34" charset="0"/>
                <a:cs typeface="Tahoma" panose="020B0604030504040204" pitchFamily="34" charset="0"/>
              </a:rPr>
              <a:t>Principal and Chair</a:t>
            </a:r>
            <a:br>
              <a:rPr lang="en-US" sz="1600" dirty="0">
                <a:solidFill>
                  <a:srgbClr val="002D62"/>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02D62"/>
                </a:solidFill>
                <a:latin typeface="Tahoma" panose="020B0604030504040204" pitchFamily="34" charset="0"/>
                <a:ea typeface="Tahoma" panose="020B0604030504040204" pitchFamily="34" charset="0"/>
                <a:cs typeface="Tahoma" panose="020B0604030504040204" pitchFamily="34" charset="0"/>
              </a:rPr>
              <a:t>Health Care Practice Group</a:t>
            </a:r>
            <a:br>
              <a:rPr lang="en-US" sz="1600" dirty="0">
                <a:solidFill>
                  <a:srgbClr val="002D62"/>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02D62"/>
                </a:solidFill>
                <a:latin typeface="Tahoma" panose="020B0604030504040204" pitchFamily="34" charset="0"/>
                <a:ea typeface="Tahoma" panose="020B0604030504040204" pitchFamily="34" charset="0"/>
                <a:cs typeface="Tahoma" panose="020B0604030504040204" pitchFamily="34" charset="0"/>
              </a:rPr>
              <a:t>Post &amp; Schell, P.C.</a:t>
            </a:r>
          </a:p>
          <a:p>
            <a:pPr algn="ctr"/>
            <a:endParaRPr lang="en-US" sz="1600" u="sng" dirty="0">
              <a:solidFill>
                <a:srgbClr val="002D62"/>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u="sng" dirty="0">
              <a:solidFill>
                <a:srgbClr val="002D62"/>
              </a:solidFill>
              <a:latin typeface="Tahoma" panose="020B0604030504040204" pitchFamily="34" charset="0"/>
              <a:ea typeface="Tahoma" panose="020B0604030504040204" pitchFamily="34" charset="0"/>
              <a:cs typeface="Tahoma" panose="020B0604030504040204" pitchFamily="34" charset="0"/>
            </a:endParaRPr>
          </a:p>
          <a:p>
            <a:pPr algn="ctr"/>
            <a:r>
              <a:rPr lang="en-US" sz="1600" dirty="0">
                <a:solidFill>
                  <a:srgbClr val="002D62"/>
                </a:solidFill>
                <a:latin typeface="Tahoma" panose="020B0604030504040204" pitchFamily="34" charset="0"/>
                <a:ea typeface="Tahoma" panose="020B0604030504040204" pitchFamily="34" charset="0"/>
                <a:cs typeface="Tahoma" panose="020B0604030504040204" pitchFamily="34" charset="0"/>
              </a:rPr>
              <a:t>FSA Compliance Collaborative</a:t>
            </a:r>
            <a:br>
              <a:rPr lang="en-US" sz="1600" dirty="0">
                <a:solidFill>
                  <a:srgbClr val="002D62"/>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02D62"/>
                </a:solidFill>
                <a:latin typeface="Tahoma" panose="020B0604030504040204" pitchFamily="34" charset="0"/>
                <a:ea typeface="Tahoma" panose="020B0604030504040204" pitchFamily="34" charset="0"/>
                <a:cs typeface="Tahoma" panose="020B0604030504040204" pitchFamily="34" charset="0"/>
              </a:rPr>
              <a:t>11</a:t>
            </a:r>
            <a:r>
              <a:rPr lang="en-US" sz="1600" baseline="30000" dirty="0">
                <a:solidFill>
                  <a:srgbClr val="002D62"/>
                </a:solidFill>
                <a:latin typeface="Tahoma" panose="020B0604030504040204" pitchFamily="34" charset="0"/>
                <a:ea typeface="Tahoma" panose="020B0604030504040204" pitchFamily="34" charset="0"/>
                <a:cs typeface="Tahoma" panose="020B0604030504040204" pitchFamily="34" charset="0"/>
              </a:rPr>
              <a:t>th</a:t>
            </a:r>
            <a:r>
              <a:rPr lang="en-US" sz="1600" dirty="0">
                <a:solidFill>
                  <a:srgbClr val="002D62"/>
                </a:solidFill>
                <a:latin typeface="Tahoma" panose="020B0604030504040204" pitchFamily="34" charset="0"/>
                <a:ea typeface="Tahoma" panose="020B0604030504040204" pitchFamily="34" charset="0"/>
                <a:cs typeface="Tahoma" panose="020B0604030504040204" pitchFamily="34" charset="0"/>
              </a:rPr>
              <a:t> Annual Conference</a:t>
            </a:r>
            <a:br>
              <a:rPr lang="en-US" sz="1600" dirty="0">
                <a:solidFill>
                  <a:srgbClr val="002D62"/>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02D62"/>
                </a:solidFill>
                <a:latin typeface="Tahoma" panose="020B0604030504040204" pitchFamily="34" charset="0"/>
                <a:ea typeface="Tahoma" panose="020B0604030504040204" pitchFamily="34" charset="0"/>
                <a:cs typeface="Tahoma" panose="020B0604030504040204" pitchFamily="34" charset="0"/>
              </a:rPr>
              <a:t>September 25, 2024</a:t>
            </a:r>
          </a:p>
        </p:txBody>
      </p:sp>
      <p:cxnSp>
        <p:nvCxnSpPr>
          <p:cNvPr id="8" name="Straight Connector 7">
            <a:extLst>
              <a:ext uri="{FF2B5EF4-FFF2-40B4-BE49-F238E27FC236}">
                <a16:creationId xmlns:a16="http://schemas.microsoft.com/office/drawing/2014/main" id="{4D978F1F-16B3-493C-A1AC-5BDB60C3B6D8}"/>
              </a:ext>
            </a:extLst>
          </p:cNvPr>
          <p:cNvCxnSpPr>
            <a:cxnSpLocks/>
          </p:cNvCxnSpPr>
          <p:nvPr/>
        </p:nvCxnSpPr>
        <p:spPr>
          <a:xfrm>
            <a:off x="3061981" y="3658712"/>
            <a:ext cx="754290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E400A86-B0C1-B769-73D8-AD87F58B570F}"/>
              </a:ext>
            </a:extLst>
          </p:cNvPr>
          <p:cNvSpPr>
            <a:spLocks noGrp="1"/>
          </p:cNvSpPr>
          <p:nvPr>
            <p:ph type="sldNum" sz="quarter" idx="12"/>
          </p:nvPr>
        </p:nvSpPr>
        <p:spPr/>
        <p:txBody>
          <a:bodyPr/>
          <a:lstStyle/>
          <a:p>
            <a:fld id="{A22321F7-BF2B-4DB3-B2DC-6F994D0461B0}" type="slidenum">
              <a:rPr lang="en-US" smtClean="0"/>
              <a:t>1</a:t>
            </a:fld>
            <a:endParaRPr lang="en-US" dirty="0"/>
          </a:p>
        </p:txBody>
      </p:sp>
    </p:spTree>
    <p:extLst>
      <p:ext uri="{BB962C8B-B14F-4D97-AF65-F5344CB8AC3E}">
        <p14:creationId xmlns:p14="http://schemas.microsoft.com/office/powerpoint/2010/main" val="1609309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67F260-063E-F635-9E26-309D7E4A4777}"/>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10</a:t>
            </a:fld>
            <a:endParaRPr lang="en-US" dirty="0"/>
          </a:p>
        </p:txBody>
      </p:sp>
      <p:sp>
        <p:nvSpPr>
          <p:cNvPr id="3" name="Content Placeholder 2">
            <a:extLst>
              <a:ext uri="{FF2B5EF4-FFF2-40B4-BE49-F238E27FC236}">
                <a16:creationId xmlns:a16="http://schemas.microsoft.com/office/drawing/2014/main" id="{5CCA3480-A187-DC85-8BA9-1191172EEE30}"/>
              </a:ext>
            </a:extLst>
          </p:cNvPr>
          <p:cNvSpPr>
            <a:spLocks noGrp="1"/>
          </p:cNvSpPr>
          <p:nvPr>
            <p:ph sz="half" idx="1"/>
          </p:nvPr>
        </p:nvSpPr>
        <p:spPr>
          <a:xfrm>
            <a:off x="868528" y="1266737"/>
            <a:ext cx="10494969" cy="4228581"/>
          </a:xfrm>
        </p:spPr>
        <p:txBody>
          <a:bodyPr/>
          <a:lstStyle/>
          <a:p>
            <a:r>
              <a:rPr lang="en-US" dirty="0"/>
              <a:t>Change of ownership or control, including changes in authorized official(s) or delegated official(s) within 30 days</a:t>
            </a:r>
          </a:p>
          <a:p>
            <a:endParaRPr lang="en-US" dirty="0"/>
          </a:p>
          <a:p>
            <a:r>
              <a:rPr lang="en-US" dirty="0"/>
              <a:t>All other changes (e.g., managing employees) within 90 days (</a:t>
            </a:r>
            <a:r>
              <a:rPr lang="en-US" sz="2400" dirty="0"/>
              <a:t>42 C.F.R. § 424.516(e)) </a:t>
            </a:r>
          </a:p>
          <a:p>
            <a:endParaRPr lang="en-US" sz="2400" dirty="0"/>
          </a:p>
          <a:p>
            <a:r>
              <a:rPr lang="en-US" dirty="0"/>
              <a:t>Other disclosable parties when submitting revalidations, reenrollments or recertifications or within 35 days of a written request for such information (</a:t>
            </a:r>
            <a:r>
              <a:rPr lang="da-DK" sz="2400" dirty="0"/>
              <a:t>42 C.F.R. 420.206) </a:t>
            </a:r>
            <a:endParaRPr lang="en-US" sz="2400" dirty="0"/>
          </a:p>
          <a:p>
            <a:endParaRPr lang="en-US" sz="2400" dirty="0"/>
          </a:p>
        </p:txBody>
      </p:sp>
      <p:sp>
        <p:nvSpPr>
          <p:cNvPr id="7" name="Title 6">
            <a:extLst>
              <a:ext uri="{FF2B5EF4-FFF2-40B4-BE49-F238E27FC236}">
                <a16:creationId xmlns:a16="http://schemas.microsoft.com/office/drawing/2014/main" id="{49BD7E62-E641-2BE2-5D20-421079AEC419}"/>
              </a:ext>
            </a:extLst>
          </p:cNvPr>
          <p:cNvSpPr>
            <a:spLocks noGrp="1"/>
          </p:cNvSpPr>
          <p:nvPr>
            <p:ph type="title"/>
          </p:nvPr>
        </p:nvSpPr>
        <p:spPr/>
        <p:txBody>
          <a:bodyPr/>
          <a:lstStyle/>
          <a:p>
            <a:r>
              <a:rPr lang="en-US" dirty="0"/>
              <a:t>Other Medicare Reporting Deadlines</a:t>
            </a:r>
          </a:p>
        </p:txBody>
      </p:sp>
    </p:spTree>
    <p:extLst>
      <p:ext uri="{BB962C8B-B14F-4D97-AF65-F5344CB8AC3E}">
        <p14:creationId xmlns:p14="http://schemas.microsoft.com/office/powerpoint/2010/main" val="101426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5CCC-A57B-2D52-CFC7-2D9C3DE24370}"/>
              </a:ext>
            </a:extLst>
          </p:cNvPr>
          <p:cNvSpPr>
            <a:spLocks noGrp="1"/>
          </p:cNvSpPr>
          <p:nvPr>
            <p:ph type="title"/>
          </p:nvPr>
        </p:nvSpPr>
        <p:spPr/>
        <p:txBody>
          <a:bodyPr/>
          <a:lstStyle/>
          <a:p>
            <a:r>
              <a:rPr lang="en-US" sz="4200" dirty="0"/>
              <a:t>855A - Section 6 Managing Employees</a:t>
            </a:r>
          </a:p>
        </p:txBody>
      </p:sp>
      <p:sp>
        <p:nvSpPr>
          <p:cNvPr id="3" name="Content Placeholder 2">
            <a:extLst>
              <a:ext uri="{FF2B5EF4-FFF2-40B4-BE49-F238E27FC236}">
                <a16:creationId xmlns:a16="http://schemas.microsoft.com/office/drawing/2014/main" id="{14A8E613-8927-09AB-F0C2-7DD2D5FDE0BB}"/>
              </a:ext>
            </a:extLst>
          </p:cNvPr>
          <p:cNvSpPr>
            <a:spLocks noGrp="1"/>
          </p:cNvSpPr>
          <p:nvPr>
            <p:ph idx="1"/>
          </p:nvPr>
        </p:nvSpPr>
        <p:spPr>
          <a:xfrm>
            <a:off x="868528" y="1324458"/>
            <a:ext cx="11081734" cy="4351338"/>
          </a:xfrm>
        </p:spPr>
        <p:txBody>
          <a:bodyPr>
            <a:normAutofit fontScale="40000" lnSpcReduction="20000"/>
          </a:bodyPr>
          <a:lstStyle/>
          <a:p>
            <a:pPr marL="457200" indent="-457200">
              <a:lnSpc>
                <a:spcPct val="120000"/>
              </a:lnSpc>
              <a:buFont typeface="Arial" panose="020B0604020202020204" pitchFamily="34" charset="0"/>
              <a:buChar char="•"/>
            </a:pPr>
            <a:r>
              <a:rPr lang="en-US" sz="6500" dirty="0"/>
              <a:t>All managing employees of the provider must be reported in Section 6 of the 855A</a:t>
            </a:r>
          </a:p>
          <a:p>
            <a:pPr marL="457200" indent="-457200">
              <a:lnSpc>
                <a:spcPct val="120000"/>
              </a:lnSpc>
              <a:buFont typeface="Arial" panose="020B0604020202020204" pitchFamily="34" charset="0"/>
              <a:buChar char="•"/>
            </a:pPr>
            <a:r>
              <a:rPr lang="en-US" sz="6500" dirty="0"/>
              <a:t>This includes but is not limited to, a general manager, business manager, administrator, director, </a:t>
            </a:r>
            <a:r>
              <a:rPr lang="en-US" sz="6500" dirty="0">
                <a:highlight>
                  <a:srgbClr val="FFFF00"/>
                </a:highlight>
              </a:rPr>
              <a:t>medical director</a:t>
            </a:r>
            <a:r>
              <a:rPr lang="en-US" sz="6500" dirty="0"/>
              <a:t>, or other individual who exercises operational or managerial control over, or who directly or indirectly conducts, the day-to-day operations of the provider, either under contract or through some other arrangement, regardless of whether the individual is a W-2 employee of the provider</a:t>
            </a:r>
          </a:p>
          <a:p>
            <a:pPr marL="457200" indent="-457200">
              <a:lnSpc>
                <a:spcPct val="120000"/>
              </a:lnSpc>
              <a:buFont typeface="Arial" panose="020B0604020202020204" pitchFamily="34" charset="0"/>
              <a:buChar char="•"/>
            </a:pPr>
            <a:r>
              <a:rPr lang="en-US" sz="6500" dirty="0"/>
              <a:t>Must report medical director NOW per CMS MLN February 8, 2024</a:t>
            </a:r>
          </a:p>
          <a:p>
            <a:pPr marL="0" indent="0">
              <a:lnSpc>
                <a:spcPct val="110000"/>
              </a:lnSpc>
              <a:buNone/>
            </a:pPr>
            <a:endParaRPr lang="en-US" dirty="0"/>
          </a:p>
        </p:txBody>
      </p:sp>
      <p:sp>
        <p:nvSpPr>
          <p:cNvPr id="5" name="Slide Number Placeholder 4">
            <a:extLst>
              <a:ext uri="{FF2B5EF4-FFF2-40B4-BE49-F238E27FC236}">
                <a16:creationId xmlns:a16="http://schemas.microsoft.com/office/drawing/2014/main" id="{70C5CDAB-AEE5-6747-A8E7-9143E05837C2}"/>
              </a:ext>
            </a:extLst>
          </p:cNvPr>
          <p:cNvSpPr>
            <a:spLocks noGrp="1"/>
          </p:cNvSpPr>
          <p:nvPr>
            <p:ph type="sldNum" sz="quarter" idx="12"/>
          </p:nvPr>
        </p:nvSpPr>
        <p:spPr/>
        <p:txBody>
          <a:bodyPr/>
          <a:lstStyle/>
          <a:p>
            <a:fld id="{A22321F7-BF2B-4DB3-B2DC-6F994D0461B0}" type="slidenum">
              <a:rPr lang="en-US" smtClean="0"/>
              <a:pPr/>
              <a:t>11</a:t>
            </a:fld>
            <a:endParaRPr lang="en-US" dirty="0"/>
          </a:p>
        </p:txBody>
      </p:sp>
      <p:sp>
        <p:nvSpPr>
          <p:cNvPr id="6" name="TextBox 5">
            <a:extLst>
              <a:ext uri="{FF2B5EF4-FFF2-40B4-BE49-F238E27FC236}">
                <a16:creationId xmlns:a16="http://schemas.microsoft.com/office/drawing/2014/main" id="{430133C6-4B13-9B7D-16BC-8E8B3422DE1C}"/>
              </a:ext>
            </a:extLst>
          </p:cNvPr>
          <p:cNvSpPr txBox="1"/>
          <p:nvPr/>
        </p:nvSpPr>
        <p:spPr>
          <a:xfrm>
            <a:off x="1230248" y="5432691"/>
            <a:ext cx="9196549" cy="369332"/>
          </a:xfrm>
          <a:prstGeom prst="rect">
            <a:avLst/>
          </a:prstGeom>
          <a:noFill/>
        </p:spPr>
        <p:txBody>
          <a:bodyPr wrap="square" rtlCol="0">
            <a:spAutoFit/>
          </a:bodyPr>
          <a:lstStyle/>
          <a:p>
            <a:pPr marL="0" indent="0">
              <a:buNone/>
            </a:pPr>
            <a:r>
              <a:rPr lang="en-US" sz="1800" dirty="0">
                <a:solidFill>
                  <a:srgbClr val="002D62"/>
                </a:solidFill>
                <a:latin typeface="Tahoma" panose="020B0604030504040204" pitchFamily="34" charset="0"/>
                <a:ea typeface="Tahoma" panose="020B0604030504040204" pitchFamily="34" charset="0"/>
                <a:cs typeface="Tahoma" panose="020B0604030504040204" pitchFamily="34" charset="0"/>
              </a:rPr>
              <a:t>CMS-855A form (09/23) Section 6 page 34</a:t>
            </a:r>
          </a:p>
        </p:txBody>
      </p:sp>
    </p:spTree>
    <p:extLst>
      <p:ext uri="{BB962C8B-B14F-4D97-AF65-F5344CB8AC3E}">
        <p14:creationId xmlns:p14="http://schemas.microsoft.com/office/powerpoint/2010/main" val="160083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4BC-DA97-960F-4F8A-08B4673BBE9A}"/>
              </a:ext>
            </a:extLst>
          </p:cNvPr>
          <p:cNvSpPr>
            <a:spLocks noGrp="1"/>
          </p:cNvSpPr>
          <p:nvPr>
            <p:ph type="title"/>
          </p:nvPr>
        </p:nvSpPr>
        <p:spPr>
          <a:xfrm>
            <a:off x="838199" y="365126"/>
            <a:ext cx="10844463" cy="717424"/>
          </a:xfrm>
        </p:spPr>
        <p:txBody>
          <a:bodyPr/>
          <a:lstStyle/>
          <a:p>
            <a:r>
              <a:rPr lang="en-US" altLang="en-US" dirty="0"/>
              <a:t>F844 - §483.70(k) Disclosure of Ownership</a:t>
            </a:r>
            <a:endParaRPr lang="en-US" dirty="0"/>
          </a:p>
        </p:txBody>
      </p:sp>
      <p:sp>
        <p:nvSpPr>
          <p:cNvPr id="3" name="Content Placeholder 2">
            <a:extLst>
              <a:ext uri="{FF2B5EF4-FFF2-40B4-BE49-F238E27FC236}">
                <a16:creationId xmlns:a16="http://schemas.microsoft.com/office/drawing/2014/main" id="{76FF9CED-6C58-F421-9283-28FF67E3681E}"/>
              </a:ext>
            </a:extLst>
          </p:cNvPr>
          <p:cNvSpPr>
            <a:spLocks noGrp="1"/>
          </p:cNvSpPr>
          <p:nvPr>
            <p:ph idx="1"/>
          </p:nvPr>
        </p:nvSpPr>
        <p:spPr>
          <a:xfrm>
            <a:off x="868528" y="1383632"/>
            <a:ext cx="10494969" cy="4544831"/>
          </a:xfrm>
        </p:spPr>
        <p:txBody>
          <a:bodyPr>
            <a:norm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a:latin typeface="Arial" panose="020B0604020202020204" pitchFamily="34" charset="0"/>
                <a:cs typeface="Arial" panose="020B0604020202020204" pitchFamily="34" charset="0"/>
              </a:rPr>
              <a:t>SNF </a:t>
            </a:r>
            <a:r>
              <a:rPr lang="en-US" altLang="en-US" dirty="0">
                <a:latin typeface="Arial" panose="020B0604020202020204" pitchFamily="34" charset="0"/>
                <a:cs typeface="Arial" panose="020B0604020202020204" pitchFamily="34" charset="0"/>
              </a:rPr>
              <a:t>must comply with the disclosure requirements of §§420.206 and 455.104</a:t>
            </a:r>
          </a:p>
          <a:p>
            <a:pPr marL="0" marR="0" lvl="0" indent="0" algn="l" defTabSz="914400" rtl="0" eaLnBrk="0" fontAlgn="base" latinLnBrk="0" hangingPunct="0">
              <a:lnSpc>
                <a:spcPct val="100000"/>
              </a:lnSpc>
              <a:spcBef>
                <a:spcPct val="0"/>
              </a:spcBef>
              <a:spcAft>
                <a:spcPct val="0"/>
              </a:spcAft>
              <a:buClrTx/>
              <a:buSzTx/>
              <a:buNone/>
              <a:tabLst/>
            </a:pPr>
            <a:r>
              <a:rPr lang="en-US" dirty="0">
                <a:latin typeface="Arial" panose="020B0604020202020204" pitchFamily="34" charset="0"/>
                <a:cs typeface="Arial" panose="020B060402020202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latin typeface="Arial" panose="020B0604020202020204" pitchFamily="34" charset="0"/>
                <a:cs typeface="Arial" panose="020B0604020202020204" pitchFamily="34" charset="0"/>
              </a:rPr>
              <a:t>Must provide written notice to State Agency at the time of change, if a change occurs in—</a:t>
            </a:r>
          </a:p>
          <a:p>
            <a:pPr marL="1143000" lvl="1" indent="-457200" eaLnBrk="0" fontAlgn="base" hangingPunct="0">
              <a:lnSpc>
                <a:spcPct val="100000"/>
              </a:lnSpc>
              <a:spcBef>
                <a:spcPct val="0"/>
              </a:spcBef>
              <a:spcAft>
                <a:spcPct val="0"/>
              </a:spcAft>
            </a:pPr>
            <a:r>
              <a:rPr lang="en-US" altLang="en-US" dirty="0">
                <a:latin typeface="Arial" panose="020B0604020202020204" pitchFamily="34" charset="0"/>
                <a:cs typeface="Arial" panose="020B0604020202020204" pitchFamily="34" charset="0"/>
              </a:rPr>
              <a:t>Persons with an ownership or control interest</a:t>
            </a:r>
          </a:p>
          <a:p>
            <a:pPr marL="1143000" lvl="1" indent="-457200" eaLnBrk="0" fontAlgn="base" hangingPunct="0">
              <a:lnSpc>
                <a:spcPct val="100000"/>
              </a:lnSpc>
              <a:spcBef>
                <a:spcPct val="0"/>
              </a:spcBef>
              <a:spcAft>
                <a:spcPct val="0"/>
              </a:spcAft>
            </a:pPr>
            <a:r>
              <a:rPr lang="en-US" altLang="en-US" dirty="0">
                <a:latin typeface="Arial" panose="020B0604020202020204" pitchFamily="34" charset="0"/>
                <a:cs typeface="Arial" panose="020B0604020202020204" pitchFamily="34" charset="0"/>
              </a:rPr>
              <a:t>Officers, directors, agents, or managing employees</a:t>
            </a:r>
          </a:p>
          <a:p>
            <a:pPr marL="1143000" lvl="1" indent="-457200" eaLnBrk="0" fontAlgn="base" hangingPunct="0">
              <a:lnSpc>
                <a:spcPct val="100000"/>
              </a:lnSpc>
              <a:spcBef>
                <a:spcPct val="0"/>
              </a:spcBef>
              <a:spcAft>
                <a:spcPct val="0"/>
              </a:spcAft>
            </a:pPr>
            <a:r>
              <a:rPr lang="en-US" altLang="en-US" dirty="0">
                <a:latin typeface="Arial" panose="020B0604020202020204" pitchFamily="34" charset="0"/>
                <a:cs typeface="Arial" panose="020B0604020202020204" pitchFamily="34" charset="0"/>
              </a:rPr>
              <a:t>Corporation, association, or other company responsible for the management of the facility</a:t>
            </a:r>
          </a:p>
          <a:p>
            <a:pPr marL="1143000" lvl="1" indent="-457200" eaLnBrk="0" fontAlgn="base" hangingPunct="0">
              <a:lnSpc>
                <a:spcPct val="100000"/>
              </a:lnSpc>
              <a:spcBef>
                <a:spcPct val="0"/>
              </a:spcBef>
              <a:spcAft>
                <a:spcPct val="0"/>
              </a:spcAft>
            </a:pPr>
            <a:r>
              <a:rPr lang="en-US" altLang="en-US" dirty="0">
                <a:latin typeface="Arial" panose="020B0604020202020204" pitchFamily="34" charset="0"/>
                <a:cs typeface="Arial" panose="020B0604020202020204" pitchFamily="34" charset="0"/>
              </a:rPr>
              <a:t>Administrator or director of nursing</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dirty="0"/>
          </a:p>
        </p:txBody>
      </p:sp>
      <p:sp>
        <p:nvSpPr>
          <p:cNvPr id="5" name="Slide Number Placeholder 4">
            <a:extLst>
              <a:ext uri="{FF2B5EF4-FFF2-40B4-BE49-F238E27FC236}">
                <a16:creationId xmlns:a16="http://schemas.microsoft.com/office/drawing/2014/main" id="{6DBD6E2E-BF15-3EEE-2576-852A87481E8F}"/>
              </a:ext>
            </a:extLst>
          </p:cNvPr>
          <p:cNvSpPr>
            <a:spLocks noGrp="1"/>
          </p:cNvSpPr>
          <p:nvPr>
            <p:ph type="sldNum" sz="quarter" idx="12"/>
          </p:nvPr>
        </p:nvSpPr>
        <p:spPr/>
        <p:txBody>
          <a:bodyPr/>
          <a:lstStyle/>
          <a:p>
            <a:fld id="{A22321F7-BF2B-4DB3-B2DC-6F994D0461B0}" type="slidenum">
              <a:rPr lang="en-US" smtClean="0"/>
              <a:pPr/>
              <a:t>12</a:t>
            </a:fld>
            <a:endParaRPr lang="en-US" dirty="0"/>
          </a:p>
        </p:txBody>
      </p:sp>
    </p:spTree>
    <p:extLst>
      <p:ext uri="{BB962C8B-B14F-4D97-AF65-F5344CB8AC3E}">
        <p14:creationId xmlns:p14="http://schemas.microsoft.com/office/powerpoint/2010/main" val="202495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020323-54A3-2E7B-CA07-18319AAA8559}"/>
              </a:ext>
            </a:extLst>
          </p:cNvPr>
          <p:cNvPicPr>
            <a:picLocks noChangeAspect="1"/>
          </p:cNvPicPr>
          <p:nvPr/>
        </p:nvPicPr>
        <p:blipFill rotWithShape="1">
          <a:blip r:embed="rId2"/>
          <a:srcRect r="20689"/>
          <a:stretch/>
        </p:blipFill>
        <p:spPr>
          <a:xfrm>
            <a:off x="1" y="10"/>
            <a:ext cx="6789682" cy="6857990"/>
          </a:xfrm>
          <a:prstGeom prst="rect">
            <a:avLst/>
          </a:prstGeom>
        </p:spPr>
      </p:pic>
      <p:sp>
        <p:nvSpPr>
          <p:cNvPr id="2" name="Title 1">
            <a:extLst>
              <a:ext uri="{FF2B5EF4-FFF2-40B4-BE49-F238E27FC236}">
                <a16:creationId xmlns:a16="http://schemas.microsoft.com/office/drawing/2014/main" id="{FE134262-FA4C-173D-81DB-0FD53ED899CC}"/>
              </a:ext>
            </a:extLst>
          </p:cNvPr>
          <p:cNvSpPr>
            <a:spLocks noGrp="1"/>
          </p:cNvSpPr>
          <p:nvPr>
            <p:ph type="title"/>
          </p:nvPr>
        </p:nvSpPr>
        <p:spPr>
          <a:xfrm>
            <a:off x="6358760" y="365125"/>
            <a:ext cx="4995040" cy="1899912"/>
          </a:xfrm>
        </p:spPr>
        <p:txBody>
          <a:bodyPr vert="horz" lIns="91440" tIns="45720" rIns="91440" bIns="45720" rtlCol="0" anchor="ctr">
            <a:normAutofit/>
          </a:bodyPr>
          <a:lstStyle/>
          <a:p>
            <a:r>
              <a:rPr lang="en-US" sz="3400" dirty="0"/>
              <a:t>The Risk - Medicaid Revalidation SNAFUs</a:t>
            </a:r>
          </a:p>
        </p:txBody>
      </p:sp>
      <p:sp>
        <p:nvSpPr>
          <p:cNvPr id="3" name="Content Placeholder 2">
            <a:extLst>
              <a:ext uri="{FF2B5EF4-FFF2-40B4-BE49-F238E27FC236}">
                <a16:creationId xmlns:a16="http://schemas.microsoft.com/office/drawing/2014/main" id="{2990B8A3-C0D3-0FD2-2A71-1376A6429B21}"/>
              </a:ext>
            </a:extLst>
          </p:cNvPr>
          <p:cNvSpPr>
            <a:spLocks noGrp="1"/>
          </p:cNvSpPr>
          <p:nvPr>
            <p:ph idx="1"/>
          </p:nvPr>
        </p:nvSpPr>
        <p:spPr>
          <a:xfrm>
            <a:off x="6432332" y="1881352"/>
            <a:ext cx="4921468" cy="4611523"/>
          </a:xfrm>
        </p:spPr>
        <p:txBody>
          <a:bodyPr vert="horz" lIns="91440" tIns="45720" rIns="91440" bIns="45720" rtlCol="0">
            <a:normAutofit/>
          </a:bodyPr>
          <a:lstStyle/>
          <a:p>
            <a:pPr marL="0" indent="0">
              <a:buNone/>
            </a:pPr>
            <a:r>
              <a:rPr lang="en-US" sz="2000" dirty="0"/>
              <a:t>Paula,</a:t>
            </a:r>
          </a:p>
          <a:p>
            <a:pPr marL="0" indent="0">
              <a:buNone/>
            </a:pPr>
            <a:r>
              <a:rPr lang="en-US" sz="2000" dirty="0"/>
              <a:t>Sorry that was not clear, but I really don’t have a good answer. We submitted the revalidations in July.  Then in December they sent an email which was missed, and by the time we were aware it was missed it expired.  We do not know what was the original issue with the submission, as they would not tell us.  I resubmitted the SNF revalidation document, the same as it was originally submitted because I didn’t know what the issue was and I wanted to get it submitted.  So ultimately, we don’t know what the issue is, just that there was no option for an expedited review to keep us active. </a:t>
            </a:r>
          </a:p>
          <a:p>
            <a:endParaRPr lang="en-US" sz="1600" dirty="0">
              <a:solidFill>
                <a:schemeClr val="tx1"/>
              </a:solidFill>
              <a:latin typeface="+mn-lt"/>
              <a:ea typeface="+mn-ea"/>
              <a:cs typeface="+mn-cs"/>
            </a:endParaRPr>
          </a:p>
        </p:txBody>
      </p:sp>
      <p:sp>
        <p:nvSpPr>
          <p:cNvPr id="5" name="Slide Number Placeholder 4">
            <a:extLst>
              <a:ext uri="{FF2B5EF4-FFF2-40B4-BE49-F238E27FC236}">
                <a16:creationId xmlns:a16="http://schemas.microsoft.com/office/drawing/2014/main" id="{7B7055B4-9FD3-C9D4-75C7-896BF198684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A22321F7-BF2B-4DB3-B2DC-6F994D0461B0}" type="slidenum">
              <a:rPr lang="en-US" sz="1200">
                <a:solidFill>
                  <a:prstClr val="black">
                    <a:tint val="75000"/>
                  </a:prstClr>
                </a:solidFill>
                <a:latin typeface="Calibri" panose="020F0502020204030204"/>
              </a:rPr>
              <a:pPr algn="r">
                <a:spcAft>
                  <a:spcPts val="600"/>
                </a:spcAft>
                <a:defRPr/>
              </a:pPr>
              <a:t>13</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29022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78D5-46F7-F6BA-46F1-89639E662671}"/>
              </a:ext>
            </a:extLst>
          </p:cNvPr>
          <p:cNvSpPr>
            <a:spLocks noGrp="1"/>
          </p:cNvSpPr>
          <p:nvPr>
            <p:ph type="title"/>
          </p:nvPr>
        </p:nvSpPr>
        <p:spPr/>
        <p:txBody>
          <a:bodyPr/>
          <a:lstStyle/>
          <a:p>
            <a:r>
              <a:rPr lang="en-US" dirty="0"/>
              <a:t>Potential Pitfall</a:t>
            </a:r>
          </a:p>
        </p:txBody>
      </p:sp>
      <p:pic>
        <p:nvPicPr>
          <p:cNvPr id="5" name="Content Placeholder 4">
            <a:extLst>
              <a:ext uri="{FF2B5EF4-FFF2-40B4-BE49-F238E27FC236}">
                <a16:creationId xmlns:a16="http://schemas.microsoft.com/office/drawing/2014/main" id="{2C35E984-1D63-9E3D-8E91-FD249DB61D9C}"/>
              </a:ext>
            </a:extLst>
          </p:cNvPr>
          <p:cNvPicPr>
            <a:picLocks noGrp="1" noChangeAspect="1"/>
          </p:cNvPicPr>
          <p:nvPr>
            <p:ph idx="1"/>
          </p:nvPr>
        </p:nvPicPr>
        <p:blipFill>
          <a:blip r:embed="rId2"/>
          <a:stretch>
            <a:fillRect/>
          </a:stretch>
        </p:blipFill>
        <p:spPr>
          <a:xfrm>
            <a:off x="1551963" y="1659823"/>
            <a:ext cx="8758107" cy="2928955"/>
          </a:xfrm>
          <a:prstGeom prst="rect">
            <a:avLst/>
          </a:prstGeom>
        </p:spPr>
      </p:pic>
      <p:sp>
        <p:nvSpPr>
          <p:cNvPr id="3" name="Slide Number Placeholder 2">
            <a:extLst>
              <a:ext uri="{FF2B5EF4-FFF2-40B4-BE49-F238E27FC236}">
                <a16:creationId xmlns:a16="http://schemas.microsoft.com/office/drawing/2014/main" id="{5EA6C39D-F0AA-E170-5F68-23430F648F91}"/>
              </a:ext>
            </a:extLst>
          </p:cNvPr>
          <p:cNvSpPr>
            <a:spLocks noGrp="1"/>
          </p:cNvSpPr>
          <p:nvPr>
            <p:ph type="sldNum" sz="quarter" idx="12"/>
          </p:nvPr>
        </p:nvSpPr>
        <p:spPr/>
        <p:txBody>
          <a:bodyPr/>
          <a:lstStyle/>
          <a:p>
            <a:fld id="{A22321F7-BF2B-4DB3-B2DC-6F994D0461B0}" type="slidenum">
              <a:rPr lang="en-US" smtClean="0"/>
              <a:pPr/>
              <a:t>14</a:t>
            </a:fld>
            <a:endParaRPr lang="en-US" dirty="0"/>
          </a:p>
        </p:txBody>
      </p:sp>
    </p:spTree>
    <p:extLst>
      <p:ext uri="{BB962C8B-B14F-4D97-AF65-F5344CB8AC3E}">
        <p14:creationId xmlns:p14="http://schemas.microsoft.com/office/powerpoint/2010/main" val="188845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21EC-8346-319D-97FD-63B6627F0AB1}"/>
              </a:ext>
            </a:extLst>
          </p:cNvPr>
          <p:cNvSpPr>
            <a:spLocks noGrp="1"/>
          </p:cNvSpPr>
          <p:nvPr>
            <p:ph type="title"/>
          </p:nvPr>
        </p:nvSpPr>
        <p:spPr/>
        <p:txBody>
          <a:bodyPr/>
          <a:lstStyle/>
          <a:p>
            <a:r>
              <a:rPr lang="en-US" dirty="0"/>
              <a:t>Blocked Access</a:t>
            </a:r>
          </a:p>
        </p:txBody>
      </p:sp>
      <p:sp>
        <p:nvSpPr>
          <p:cNvPr id="3" name="Content Placeholder 2">
            <a:extLst>
              <a:ext uri="{FF2B5EF4-FFF2-40B4-BE49-F238E27FC236}">
                <a16:creationId xmlns:a16="http://schemas.microsoft.com/office/drawing/2014/main" id="{D4DB7018-CB35-BEBD-588C-CF6A144B1073}"/>
              </a:ext>
            </a:extLst>
          </p:cNvPr>
          <p:cNvSpPr>
            <a:spLocks noGrp="1"/>
          </p:cNvSpPr>
          <p:nvPr>
            <p:ph idx="1"/>
          </p:nvPr>
        </p:nvSpPr>
        <p:spPr>
          <a:xfrm>
            <a:off x="868528" y="1432741"/>
            <a:ext cx="10494969" cy="4351338"/>
          </a:xfrm>
        </p:spPr>
        <p:txBody>
          <a:bodyPr/>
          <a:lstStyle/>
          <a:p>
            <a:pPr marL="0" indent="0">
              <a:lnSpc>
                <a:spcPct val="100000"/>
              </a:lnSpc>
              <a:buNone/>
            </a:pPr>
            <a:r>
              <a:rPr lang="en-US" dirty="0"/>
              <a:t>We had issues with the filing as it was blocked and under a person who had left probably 8 years ago.  I was able to get that reverted back to me, last week and my goal is to resubmit the filing tomorrow night.  The biggest concern is delay in payment and how long it could take, as the first time it was over 5 months till they responded.  If you need other documents please let me know, and will do my best to respond quickly, but I am booked most of the day with meetings. </a:t>
            </a:r>
          </a:p>
          <a:p>
            <a:endParaRPr lang="en-US" dirty="0"/>
          </a:p>
        </p:txBody>
      </p:sp>
      <p:sp>
        <p:nvSpPr>
          <p:cNvPr id="5" name="Slide Number Placeholder 4">
            <a:extLst>
              <a:ext uri="{FF2B5EF4-FFF2-40B4-BE49-F238E27FC236}">
                <a16:creationId xmlns:a16="http://schemas.microsoft.com/office/drawing/2014/main" id="{3812F3BD-B901-0964-0C41-2B226EB3F9DE}"/>
              </a:ext>
            </a:extLst>
          </p:cNvPr>
          <p:cNvSpPr>
            <a:spLocks noGrp="1"/>
          </p:cNvSpPr>
          <p:nvPr>
            <p:ph type="sldNum" sz="quarter" idx="12"/>
          </p:nvPr>
        </p:nvSpPr>
        <p:spPr/>
        <p:txBody>
          <a:bodyPr/>
          <a:lstStyle/>
          <a:p>
            <a:fld id="{A22321F7-BF2B-4DB3-B2DC-6F994D0461B0}" type="slidenum">
              <a:rPr lang="en-US" smtClean="0"/>
              <a:pPr/>
              <a:t>15</a:t>
            </a:fld>
            <a:endParaRPr lang="en-US" dirty="0"/>
          </a:p>
        </p:txBody>
      </p:sp>
    </p:spTree>
    <p:extLst>
      <p:ext uri="{BB962C8B-B14F-4D97-AF65-F5344CB8AC3E}">
        <p14:creationId xmlns:p14="http://schemas.microsoft.com/office/powerpoint/2010/main" val="3257533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B54DDB-D066-D918-CFA7-25168E680A15}"/>
              </a:ext>
            </a:extLst>
          </p:cNvPr>
          <p:cNvSpPr>
            <a:spLocks noGrp="1"/>
          </p:cNvSpPr>
          <p:nvPr>
            <p:ph type="sldNum" sz="quarter" idx="12"/>
          </p:nvPr>
        </p:nvSpPr>
        <p:spPr/>
        <p:txBody>
          <a:bodyPr/>
          <a:lstStyle/>
          <a:p>
            <a:fld id="{A22321F7-BF2B-4DB3-B2DC-6F994D0461B0}" type="slidenum">
              <a:rPr lang="en-US" smtClean="0"/>
              <a:pPr/>
              <a:t>16</a:t>
            </a:fld>
            <a:endParaRPr lang="en-US" dirty="0"/>
          </a:p>
        </p:txBody>
      </p:sp>
      <p:sp>
        <p:nvSpPr>
          <p:cNvPr id="3" name="Content Placeholder 2">
            <a:extLst>
              <a:ext uri="{FF2B5EF4-FFF2-40B4-BE49-F238E27FC236}">
                <a16:creationId xmlns:a16="http://schemas.microsoft.com/office/drawing/2014/main" id="{75642D43-077E-ECA2-D519-A04F9334DFBD}"/>
              </a:ext>
            </a:extLst>
          </p:cNvPr>
          <p:cNvSpPr>
            <a:spLocks noGrp="1"/>
          </p:cNvSpPr>
          <p:nvPr>
            <p:ph sz="half" idx="1"/>
          </p:nvPr>
        </p:nvSpPr>
        <p:spPr/>
        <p:txBody>
          <a:bodyPr/>
          <a:lstStyle/>
          <a:p>
            <a:r>
              <a:rPr lang="en-US" dirty="0"/>
              <a:t>Conducted by CMS contractors who show up unannounced with badge/ID and letter but you cannot take pictures of either</a:t>
            </a:r>
          </a:p>
          <a:p>
            <a:pPr marL="0" indent="0">
              <a:buNone/>
            </a:pPr>
            <a:endParaRPr lang="en-US" dirty="0"/>
          </a:p>
          <a:p>
            <a:r>
              <a:rPr lang="en-US" dirty="0"/>
              <a:t>Two types of visits:</a:t>
            </a:r>
          </a:p>
          <a:p>
            <a:pPr lvl="1"/>
            <a:r>
              <a:rPr lang="en-US" dirty="0"/>
              <a:t>Observational – photos, minimal contact</a:t>
            </a:r>
          </a:p>
          <a:p>
            <a:pPr lvl="1"/>
            <a:r>
              <a:rPr lang="en-US" dirty="0"/>
              <a:t>Detailed—speak with staff and collect info to confirm compliance with Medicare standards</a:t>
            </a:r>
          </a:p>
          <a:p>
            <a:pPr marL="457200" lvl="1" indent="0">
              <a:buNone/>
            </a:pPr>
            <a:endParaRPr lang="en-US" dirty="0"/>
          </a:p>
          <a:p>
            <a:r>
              <a:rPr lang="en-US" dirty="0"/>
              <a:t>Typically provide limited explanation of what they are doing</a:t>
            </a:r>
          </a:p>
        </p:txBody>
      </p:sp>
      <p:sp>
        <p:nvSpPr>
          <p:cNvPr id="4" name="Title 3">
            <a:extLst>
              <a:ext uri="{FF2B5EF4-FFF2-40B4-BE49-F238E27FC236}">
                <a16:creationId xmlns:a16="http://schemas.microsoft.com/office/drawing/2014/main" id="{D397364D-FFB0-F7C8-7665-A956024967C4}"/>
              </a:ext>
            </a:extLst>
          </p:cNvPr>
          <p:cNvSpPr>
            <a:spLocks noGrp="1"/>
          </p:cNvSpPr>
          <p:nvPr>
            <p:ph type="title"/>
          </p:nvPr>
        </p:nvSpPr>
        <p:spPr/>
        <p:txBody>
          <a:bodyPr/>
          <a:lstStyle/>
          <a:p>
            <a:r>
              <a:rPr lang="en-US" dirty="0"/>
              <a:t>On-Site Revalidation Visits</a:t>
            </a:r>
          </a:p>
        </p:txBody>
      </p:sp>
    </p:spTree>
    <p:extLst>
      <p:ext uri="{BB962C8B-B14F-4D97-AF65-F5344CB8AC3E}">
        <p14:creationId xmlns:p14="http://schemas.microsoft.com/office/powerpoint/2010/main" val="1554603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471090-C70C-F800-441A-4AE360F53120}"/>
              </a:ext>
            </a:extLst>
          </p:cNvPr>
          <p:cNvSpPr>
            <a:spLocks noGrp="1"/>
          </p:cNvSpPr>
          <p:nvPr>
            <p:ph type="title"/>
          </p:nvPr>
        </p:nvSpPr>
        <p:spPr>
          <a:xfrm>
            <a:off x="839788" y="365126"/>
            <a:ext cx="10515600" cy="932452"/>
          </a:xfrm>
        </p:spPr>
        <p:txBody>
          <a:bodyPr/>
          <a:lstStyle/>
          <a:p>
            <a:r>
              <a:rPr lang="en-US" dirty="0"/>
              <a:t>Who Are the Contractors?</a:t>
            </a:r>
          </a:p>
        </p:txBody>
      </p:sp>
      <p:sp>
        <p:nvSpPr>
          <p:cNvPr id="6" name="Text Placeholder 5">
            <a:extLst>
              <a:ext uri="{FF2B5EF4-FFF2-40B4-BE49-F238E27FC236}">
                <a16:creationId xmlns:a16="http://schemas.microsoft.com/office/drawing/2014/main" id="{32AF8E98-91D7-85F3-8F17-1F83B7157176}"/>
              </a:ext>
            </a:extLst>
          </p:cNvPr>
          <p:cNvSpPr>
            <a:spLocks noGrp="1"/>
          </p:cNvSpPr>
          <p:nvPr>
            <p:ph type="body" idx="1"/>
          </p:nvPr>
        </p:nvSpPr>
        <p:spPr/>
        <p:txBody>
          <a:bodyPr/>
          <a:lstStyle/>
          <a:p>
            <a:r>
              <a:rPr lang="en-US" dirty="0"/>
              <a:t>East:  Palmetto GBA and its subcontractors</a:t>
            </a:r>
          </a:p>
        </p:txBody>
      </p:sp>
      <p:sp>
        <p:nvSpPr>
          <p:cNvPr id="7" name="Content Placeholder 6">
            <a:extLst>
              <a:ext uri="{FF2B5EF4-FFF2-40B4-BE49-F238E27FC236}">
                <a16:creationId xmlns:a16="http://schemas.microsoft.com/office/drawing/2014/main" id="{BF74676A-0C31-C524-5BF0-F94FE1D058A0}"/>
              </a:ext>
            </a:extLst>
          </p:cNvPr>
          <p:cNvSpPr>
            <a:spLocks noGrp="1"/>
          </p:cNvSpPr>
          <p:nvPr>
            <p:ph sz="half" idx="2"/>
          </p:nvPr>
        </p:nvSpPr>
        <p:spPr/>
        <p:txBody>
          <a:bodyPr/>
          <a:lstStyle/>
          <a:p>
            <a:r>
              <a:rPr lang="en-US" dirty="0"/>
              <a:t>Overland Solutions, Inc., an affiliate of EXL</a:t>
            </a:r>
          </a:p>
          <a:p>
            <a:r>
              <a:rPr lang="en-US" dirty="0"/>
              <a:t>Information Discovery Services</a:t>
            </a:r>
          </a:p>
          <a:p>
            <a:r>
              <a:rPr lang="en-US" dirty="0"/>
              <a:t>Compliance Review, Inc.</a:t>
            </a:r>
          </a:p>
          <a:p>
            <a:r>
              <a:rPr lang="en-US" dirty="0"/>
              <a:t>National Creditors Connection, Inc.</a:t>
            </a:r>
          </a:p>
        </p:txBody>
      </p:sp>
      <p:sp>
        <p:nvSpPr>
          <p:cNvPr id="8" name="Text Placeholder 7">
            <a:extLst>
              <a:ext uri="{FF2B5EF4-FFF2-40B4-BE49-F238E27FC236}">
                <a16:creationId xmlns:a16="http://schemas.microsoft.com/office/drawing/2014/main" id="{3602AC2C-68D0-2F08-3190-88639C9A63BD}"/>
              </a:ext>
            </a:extLst>
          </p:cNvPr>
          <p:cNvSpPr>
            <a:spLocks noGrp="1"/>
          </p:cNvSpPr>
          <p:nvPr>
            <p:ph type="body" sz="quarter" idx="3"/>
          </p:nvPr>
        </p:nvSpPr>
        <p:spPr/>
        <p:txBody>
          <a:bodyPr/>
          <a:lstStyle/>
          <a:p>
            <a:r>
              <a:rPr lang="en-US" dirty="0"/>
              <a:t>West: Deloitte Consulting, LLP and its subcontractors</a:t>
            </a:r>
          </a:p>
        </p:txBody>
      </p:sp>
      <p:sp>
        <p:nvSpPr>
          <p:cNvPr id="9" name="Content Placeholder 8">
            <a:extLst>
              <a:ext uri="{FF2B5EF4-FFF2-40B4-BE49-F238E27FC236}">
                <a16:creationId xmlns:a16="http://schemas.microsoft.com/office/drawing/2014/main" id="{16D4441A-1151-C4DA-DD37-71D024962F7C}"/>
              </a:ext>
            </a:extLst>
          </p:cNvPr>
          <p:cNvSpPr>
            <a:spLocks noGrp="1"/>
          </p:cNvSpPr>
          <p:nvPr>
            <p:ph sz="quarter" idx="4"/>
          </p:nvPr>
        </p:nvSpPr>
        <p:spPr/>
        <p:txBody>
          <a:bodyPr/>
          <a:lstStyle/>
          <a:p>
            <a:r>
              <a:rPr lang="en-US" dirty="0"/>
              <a:t>Nationwide Management Services, Inc.</a:t>
            </a:r>
          </a:p>
          <a:p>
            <a:r>
              <a:rPr lang="en-US" dirty="0"/>
              <a:t>CSI Companies, Inc.</a:t>
            </a:r>
          </a:p>
          <a:p>
            <a:r>
              <a:rPr lang="en-US" dirty="0"/>
              <a:t>Arthur Lawrence Management, LLC</a:t>
            </a:r>
          </a:p>
          <a:p>
            <a:r>
              <a:rPr lang="en-US" dirty="0"/>
              <a:t>Computer Evidence Specialists, LLC</a:t>
            </a:r>
          </a:p>
        </p:txBody>
      </p:sp>
      <p:sp>
        <p:nvSpPr>
          <p:cNvPr id="2" name="Slide Number Placeholder 1">
            <a:extLst>
              <a:ext uri="{FF2B5EF4-FFF2-40B4-BE49-F238E27FC236}">
                <a16:creationId xmlns:a16="http://schemas.microsoft.com/office/drawing/2014/main" id="{7928BDCE-88CB-0789-FCA1-1520AC75364E}"/>
              </a:ext>
            </a:extLst>
          </p:cNvPr>
          <p:cNvSpPr>
            <a:spLocks noGrp="1"/>
          </p:cNvSpPr>
          <p:nvPr>
            <p:ph type="sldNum" sz="quarter" idx="12"/>
          </p:nvPr>
        </p:nvSpPr>
        <p:spPr/>
        <p:txBody>
          <a:bodyPr/>
          <a:lstStyle/>
          <a:p>
            <a:fld id="{A22321F7-BF2B-4DB3-B2DC-6F994D0461B0}" type="slidenum">
              <a:rPr lang="en-US" smtClean="0"/>
              <a:pPr/>
              <a:t>17</a:t>
            </a:fld>
            <a:endParaRPr lang="en-US" dirty="0"/>
          </a:p>
        </p:txBody>
      </p:sp>
    </p:spTree>
    <p:extLst>
      <p:ext uri="{BB962C8B-B14F-4D97-AF65-F5344CB8AC3E}">
        <p14:creationId xmlns:p14="http://schemas.microsoft.com/office/powerpoint/2010/main" val="25524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Smiling hospital staff">
            <a:extLst>
              <a:ext uri="{FF2B5EF4-FFF2-40B4-BE49-F238E27FC236}">
                <a16:creationId xmlns:a16="http://schemas.microsoft.com/office/drawing/2014/main" id="{324FDD8F-D89D-B12F-37E7-CA6ED432282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b="19929"/>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5" name="Title 4">
            <a:extLst>
              <a:ext uri="{FF2B5EF4-FFF2-40B4-BE49-F238E27FC236}">
                <a16:creationId xmlns:a16="http://schemas.microsoft.com/office/drawing/2014/main" id="{BB9E8C86-6BAA-8CA6-AE64-C15C91ACE7FD}"/>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dirty="0">
                <a:solidFill>
                  <a:schemeClr val="tx1">
                    <a:lumMod val="85000"/>
                    <a:lumOff val="15000"/>
                  </a:schemeClr>
                </a:solidFill>
                <a:latin typeface="+mj-lt"/>
                <a:ea typeface="+mj-ea"/>
                <a:cs typeface="+mj-cs"/>
              </a:rPr>
              <a:t>Staffing Challenges</a:t>
            </a:r>
          </a:p>
        </p:txBody>
      </p:sp>
      <p:sp>
        <p:nvSpPr>
          <p:cNvPr id="2" name="Slide Number Placeholder 1">
            <a:extLst>
              <a:ext uri="{FF2B5EF4-FFF2-40B4-BE49-F238E27FC236}">
                <a16:creationId xmlns:a16="http://schemas.microsoft.com/office/drawing/2014/main" id="{F8ACB670-E12A-F702-5366-5E1255268F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A22321F7-BF2B-4DB3-B2DC-6F994D0461B0}" type="slidenum">
              <a:rPr lang="en-US" sz="1000">
                <a:solidFill>
                  <a:srgbClr val="FFFFFF"/>
                </a:solidFill>
                <a:latin typeface="Calibri" panose="020F0502020204030204"/>
              </a:rPr>
              <a:pPr algn="r">
                <a:spcAft>
                  <a:spcPts val="600"/>
                </a:spcAft>
                <a:defRPr/>
              </a:pPr>
              <a:t>18</a:t>
            </a:fld>
            <a:endParaRPr lang="en-US" sz="1000" dirty="0">
              <a:solidFill>
                <a:srgbClr val="FFFFFF"/>
              </a:solidFill>
              <a:latin typeface="Calibri" panose="020F0502020204030204"/>
            </a:endParaRPr>
          </a:p>
        </p:txBody>
      </p:sp>
    </p:spTree>
    <p:extLst>
      <p:ext uri="{BB962C8B-B14F-4D97-AF65-F5344CB8AC3E}">
        <p14:creationId xmlns:p14="http://schemas.microsoft.com/office/powerpoint/2010/main" val="376653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9E2034-289B-3DAB-0C43-1F63AF3B23CA}"/>
              </a:ext>
            </a:extLst>
          </p:cNvPr>
          <p:cNvSpPr>
            <a:spLocks noGrp="1"/>
          </p:cNvSpPr>
          <p:nvPr>
            <p:ph idx="1"/>
          </p:nvPr>
        </p:nvSpPr>
        <p:spPr>
          <a:xfrm>
            <a:off x="763398" y="1375793"/>
            <a:ext cx="10600099" cy="4119525"/>
          </a:xfrm>
        </p:spPr>
        <p:txBody>
          <a:bodyPr/>
          <a:lstStyle/>
          <a:p>
            <a:r>
              <a:rPr lang="en-US" dirty="0"/>
              <a:t>Aug. 8, 2024 – Facilities must meet the new facility assessment requirements</a:t>
            </a:r>
          </a:p>
          <a:p>
            <a:endParaRPr lang="en-US" dirty="0"/>
          </a:p>
          <a:p>
            <a:r>
              <a:rPr lang="en-US" dirty="0"/>
              <a:t>May 11, 2026 – Facilities must meet the </a:t>
            </a:r>
            <a:r>
              <a:rPr lang="en-US" b="1" dirty="0"/>
              <a:t>3.48 HPRD </a:t>
            </a:r>
            <a:r>
              <a:rPr lang="en-US" dirty="0"/>
              <a:t>total nurse staffing requirement and the </a:t>
            </a:r>
            <a:r>
              <a:rPr lang="en-US" b="1" dirty="0"/>
              <a:t>24/7 RN </a:t>
            </a:r>
            <a:r>
              <a:rPr lang="en-US" dirty="0"/>
              <a:t>requirement</a:t>
            </a:r>
          </a:p>
          <a:p>
            <a:endParaRPr lang="en-US" dirty="0"/>
          </a:p>
          <a:p>
            <a:r>
              <a:rPr lang="en-US" dirty="0"/>
              <a:t>May 10, 2027 – Facilities must meet the </a:t>
            </a:r>
            <a:r>
              <a:rPr lang="en-US" b="1" dirty="0"/>
              <a:t>0.55 RN </a:t>
            </a:r>
            <a:r>
              <a:rPr lang="en-US" dirty="0"/>
              <a:t>and </a:t>
            </a:r>
            <a:r>
              <a:rPr lang="en-US" b="1" dirty="0"/>
              <a:t>2.45 NA HPRD </a:t>
            </a:r>
            <a:r>
              <a:rPr lang="en-US" dirty="0"/>
              <a:t>requirement</a:t>
            </a:r>
          </a:p>
          <a:p>
            <a:endParaRPr lang="en-US" dirty="0"/>
          </a:p>
        </p:txBody>
      </p:sp>
      <p:sp>
        <p:nvSpPr>
          <p:cNvPr id="3" name="Title 2">
            <a:extLst>
              <a:ext uri="{FF2B5EF4-FFF2-40B4-BE49-F238E27FC236}">
                <a16:creationId xmlns:a16="http://schemas.microsoft.com/office/drawing/2014/main" id="{249F663E-0F04-0DBA-2E5A-A5F42A1DFFB4}"/>
              </a:ext>
            </a:extLst>
          </p:cNvPr>
          <p:cNvSpPr>
            <a:spLocks noGrp="1"/>
          </p:cNvSpPr>
          <p:nvPr>
            <p:ph type="title"/>
          </p:nvPr>
        </p:nvSpPr>
        <p:spPr/>
        <p:txBody>
          <a:bodyPr/>
          <a:lstStyle/>
          <a:p>
            <a:r>
              <a:rPr lang="en-US" sz="4200" dirty="0"/>
              <a:t>Phasing Of Federal Rule</a:t>
            </a:r>
            <a:endParaRPr lang="en-US" sz="4200" dirty="0">
              <a:highlight>
                <a:srgbClr val="FFFF00"/>
              </a:highlight>
            </a:endParaRPr>
          </a:p>
        </p:txBody>
      </p:sp>
      <p:sp>
        <p:nvSpPr>
          <p:cNvPr id="4" name="Slide Number Placeholder 3">
            <a:extLst>
              <a:ext uri="{FF2B5EF4-FFF2-40B4-BE49-F238E27FC236}">
                <a16:creationId xmlns:a16="http://schemas.microsoft.com/office/drawing/2014/main" id="{544EC70C-9816-8C65-0D17-E608742ADBFA}"/>
              </a:ext>
            </a:extLst>
          </p:cNvPr>
          <p:cNvSpPr>
            <a:spLocks noGrp="1"/>
          </p:cNvSpPr>
          <p:nvPr>
            <p:ph type="sldNum" sz="quarter" idx="12"/>
          </p:nvPr>
        </p:nvSpPr>
        <p:spPr/>
        <p:txBody>
          <a:bodyPr/>
          <a:lstStyle/>
          <a:p>
            <a:fld id="{A22321F7-BF2B-4DB3-B2DC-6F994D0461B0}" type="slidenum">
              <a:rPr lang="en-US" smtClean="0"/>
              <a:pPr/>
              <a:t>19</a:t>
            </a:fld>
            <a:endParaRPr lang="en-US" dirty="0"/>
          </a:p>
        </p:txBody>
      </p:sp>
    </p:spTree>
    <p:extLst>
      <p:ext uri="{BB962C8B-B14F-4D97-AF65-F5344CB8AC3E}">
        <p14:creationId xmlns:p14="http://schemas.microsoft.com/office/powerpoint/2010/main" val="217591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9A8047-C495-BE05-D66F-088FC6784943}"/>
              </a:ext>
            </a:extLst>
          </p:cNvPr>
          <p:cNvSpPr>
            <a:spLocks noGrp="1"/>
          </p:cNvSpPr>
          <p:nvPr>
            <p:ph type="sldNum" sz="quarter" idx="12"/>
          </p:nvPr>
        </p:nvSpPr>
        <p:spPr/>
        <p:txBody>
          <a:bodyPr/>
          <a:lstStyle/>
          <a:p>
            <a:fld id="{A22321F7-BF2B-4DB3-B2DC-6F994D0461B0}" type="slidenum">
              <a:rPr lang="en-US" smtClean="0"/>
              <a:pPr/>
              <a:t>2</a:t>
            </a:fld>
            <a:endParaRPr lang="en-US" dirty="0"/>
          </a:p>
        </p:txBody>
      </p:sp>
      <p:sp>
        <p:nvSpPr>
          <p:cNvPr id="3" name="Content Placeholder 2">
            <a:extLst>
              <a:ext uri="{FF2B5EF4-FFF2-40B4-BE49-F238E27FC236}">
                <a16:creationId xmlns:a16="http://schemas.microsoft.com/office/drawing/2014/main" id="{A0A81D6A-E3F1-919E-AEEA-C9DB2272650C}"/>
              </a:ext>
            </a:extLst>
          </p:cNvPr>
          <p:cNvSpPr>
            <a:spLocks noGrp="1"/>
          </p:cNvSpPr>
          <p:nvPr>
            <p:ph sz="half" idx="1"/>
          </p:nvPr>
        </p:nvSpPr>
        <p:spPr>
          <a:xfrm>
            <a:off x="868528" y="1283515"/>
            <a:ext cx="10494969" cy="4211803"/>
          </a:xfrm>
        </p:spPr>
        <p:txBody>
          <a:bodyPr/>
          <a:lstStyle/>
          <a:p>
            <a:r>
              <a:rPr lang="en-US" b="0" i="0" dirty="0">
                <a:solidFill>
                  <a:srgbClr val="002E5D"/>
                </a:solidFill>
                <a:effectLst/>
              </a:rPr>
              <a:t>Discuss recent federal and state regulatory developments affecting long-term care and post-acute providers</a:t>
            </a:r>
          </a:p>
          <a:p>
            <a:endParaRPr lang="en-US" b="0" i="0" dirty="0">
              <a:solidFill>
                <a:srgbClr val="002E5D"/>
              </a:solidFill>
              <a:effectLst/>
            </a:endParaRPr>
          </a:p>
          <a:p>
            <a:r>
              <a:rPr lang="en-US" b="0" i="0" dirty="0">
                <a:solidFill>
                  <a:srgbClr val="002E5D"/>
                </a:solidFill>
                <a:effectLst/>
              </a:rPr>
              <a:t>Learn how to prepare your staff for increased enforcement initiatives and Phase Three implementation issues</a:t>
            </a:r>
          </a:p>
          <a:p>
            <a:endParaRPr lang="en-US" b="0" i="0" dirty="0">
              <a:solidFill>
                <a:srgbClr val="002E5D"/>
              </a:solidFill>
              <a:effectLst/>
            </a:endParaRPr>
          </a:p>
          <a:p>
            <a:r>
              <a:rPr lang="en-US" b="0" i="0" dirty="0">
                <a:solidFill>
                  <a:srgbClr val="002E5D"/>
                </a:solidFill>
                <a:effectLst/>
              </a:rPr>
              <a:t> Develop compliance strategies for regulatory risk mitigation</a:t>
            </a:r>
            <a:endParaRPr lang="en-US" dirty="0"/>
          </a:p>
        </p:txBody>
      </p:sp>
      <p:sp>
        <p:nvSpPr>
          <p:cNvPr id="4" name="Title 3">
            <a:extLst>
              <a:ext uri="{FF2B5EF4-FFF2-40B4-BE49-F238E27FC236}">
                <a16:creationId xmlns:a16="http://schemas.microsoft.com/office/drawing/2014/main" id="{B4A944F4-69D0-9132-2421-25A950F5F13B}"/>
              </a:ext>
            </a:extLst>
          </p:cNvPr>
          <p:cNvSpPr>
            <a:spLocks noGrp="1"/>
          </p:cNvSpPr>
          <p:nvPr>
            <p:ph type="title"/>
          </p:nvPr>
        </p:nvSpPr>
        <p:spPr/>
        <p:txBody>
          <a:bodyPr/>
          <a:lstStyle/>
          <a:p>
            <a:r>
              <a:rPr lang="en-US" sz="4200" dirty="0"/>
              <a:t>Objectives</a:t>
            </a:r>
          </a:p>
        </p:txBody>
      </p:sp>
    </p:spTree>
    <p:extLst>
      <p:ext uri="{BB962C8B-B14F-4D97-AF65-F5344CB8AC3E}">
        <p14:creationId xmlns:p14="http://schemas.microsoft.com/office/powerpoint/2010/main" val="349054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0333DA-F4FA-6C68-7C78-7193FEDB3791}"/>
              </a:ext>
            </a:extLst>
          </p:cNvPr>
          <p:cNvSpPr>
            <a:spLocks noGrp="1"/>
          </p:cNvSpPr>
          <p:nvPr>
            <p:ph idx="1"/>
          </p:nvPr>
        </p:nvSpPr>
        <p:spPr>
          <a:xfrm>
            <a:off x="771788" y="1300293"/>
            <a:ext cx="10591710" cy="4195025"/>
          </a:xfrm>
        </p:spPr>
        <p:txBody>
          <a:bodyPr/>
          <a:lstStyle/>
          <a:p>
            <a:r>
              <a:rPr lang="en-US" dirty="0"/>
              <a:t>Good faith efforts to hire and retain</a:t>
            </a:r>
          </a:p>
          <a:p>
            <a:pPr lvl="1"/>
            <a:r>
              <a:rPr lang="en-US" dirty="0"/>
              <a:t>Post notice at facility</a:t>
            </a:r>
          </a:p>
          <a:p>
            <a:pPr lvl="1"/>
            <a:r>
              <a:rPr lang="en-US" dirty="0"/>
              <a:t>Provide notice of status and current compliance with HRPD</a:t>
            </a:r>
          </a:p>
          <a:p>
            <a:pPr lvl="1"/>
            <a:r>
              <a:rPr lang="en-US" dirty="0"/>
              <a:t>Copy to Ombudsman</a:t>
            </a:r>
          </a:p>
          <a:p>
            <a:pPr lvl="1"/>
            <a:endParaRPr lang="en-US" dirty="0"/>
          </a:p>
          <a:p>
            <a:r>
              <a:rPr lang="en-US" dirty="0"/>
              <a:t>Not eligible if:</a:t>
            </a:r>
          </a:p>
          <a:p>
            <a:pPr lvl="1"/>
            <a:r>
              <a:rPr lang="en-US" dirty="0"/>
              <a:t>Failed to submit their data to the Payroll Based Journal System (PBJ)</a:t>
            </a:r>
          </a:p>
          <a:p>
            <a:pPr lvl="1"/>
            <a:r>
              <a:rPr lang="en-US" dirty="0"/>
              <a:t>Are a Special Focus Facility (SFF)</a:t>
            </a:r>
          </a:p>
          <a:p>
            <a:pPr lvl="1"/>
            <a:r>
              <a:rPr lang="en-US" dirty="0"/>
              <a:t>Have widespread, or a pattern of, insufficient staffing that resulted in actual harm to a resident</a:t>
            </a:r>
          </a:p>
        </p:txBody>
      </p:sp>
      <p:sp>
        <p:nvSpPr>
          <p:cNvPr id="3" name="Title 2">
            <a:extLst>
              <a:ext uri="{FF2B5EF4-FFF2-40B4-BE49-F238E27FC236}">
                <a16:creationId xmlns:a16="http://schemas.microsoft.com/office/drawing/2014/main" id="{6F611667-9CDF-987E-7473-1AE2309BFA52}"/>
              </a:ext>
            </a:extLst>
          </p:cNvPr>
          <p:cNvSpPr>
            <a:spLocks noGrp="1"/>
          </p:cNvSpPr>
          <p:nvPr>
            <p:ph type="title"/>
          </p:nvPr>
        </p:nvSpPr>
        <p:spPr/>
        <p:txBody>
          <a:bodyPr/>
          <a:lstStyle/>
          <a:p>
            <a:r>
              <a:rPr lang="en-US" sz="4200" dirty="0"/>
              <a:t>Federal Staffing Exception</a:t>
            </a:r>
          </a:p>
        </p:txBody>
      </p:sp>
      <p:sp>
        <p:nvSpPr>
          <p:cNvPr id="4" name="Slide Number Placeholder 3">
            <a:extLst>
              <a:ext uri="{FF2B5EF4-FFF2-40B4-BE49-F238E27FC236}">
                <a16:creationId xmlns:a16="http://schemas.microsoft.com/office/drawing/2014/main" id="{CEC16E86-1FB4-0245-95E1-2297E6596AD1}"/>
              </a:ext>
            </a:extLst>
          </p:cNvPr>
          <p:cNvSpPr>
            <a:spLocks noGrp="1"/>
          </p:cNvSpPr>
          <p:nvPr>
            <p:ph type="sldNum" sz="quarter" idx="12"/>
          </p:nvPr>
        </p:nvSpPr>
        <p:spPr/>
        <p:txBody>
          <a:bodyPr/>
          <a:lstStyle/>
          <a:p>
            <a:fld id="{A22321F7-BF2B-4DB3-B2DC-6F994D0461B0}" type="slidenum">
              <a:rPr lang="en-US" smtClean="0"/>
              <a:pPr/>
              <a:t>20</a:t>
            </a:fld>
            <a:endParaRPr lang="en-US" dirty="0"/>
          </a:p>
        </p:txBody>
      </p:sp>
    </p:spTree>
    <p:extLst>
      <p:ext uri="{BB962C8B-B14F-4D97-AF65-F5344CB8AC3E}">
        <p14:creationId xmlns:p14="http://schemas.microsoft.com/office/powerpoint/2010/main" val="524339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FD5BFF-D10D-ADDD-0B66-BBE3201D4832}"/>
              </a:ext>
            </a:extLst>
          </p:cNvPr>
          <p:cNvSpPr>
            <a:spLocks noGrp="1"/>
          </p:cNvSpPr>
          <p:nvPr>
            <p:ph type="sldNum" sz="quarter" idx="12"/>
          </p:nvPr>
        </p:nvSpPr>
        <p:spPr/>
        <p:txBody>
          <a:bodyPr/>
          <a:lstStyle/>
          <a:p>
            <a:fld id="{A22321F7-BF2B-4DB3-B2DC-6F994D0461B0}" type="slidenum">
              <a:rPr lang="en-US" smtClean="0"/>
              <a:pPr/>
              <a:t>21</a:t>
            </a:fld>
            <a:endParaRPr lang="en-US" dirty="0"/>
          </a:p>
        </p:txBody>
      </p:sp>
      <p:sp>
        <p:nvSpPr>
          <p:cNvPr id="3" name="Content Placeholder 2">
            <a:extLst>
              <a:ext uri="{FF2B5EF4-FFF2-40B4-BE49-F238E27FC236}">
                <a16:creationId xmlns:a16="http://schemas.microsoft.com/office/drawing/2014/main" id="{D15F9996-2191-0187-B2F1-03B7736D4AB8}"/>
              </a:ext>
            </a:extLst>
          </p:cNvPr>
          <p:cNvSpPr>
            <a:spLocks noGrp="1"/>
          </p:cNvSpPr>
          <p:nvPr>
            <p:ph sz="half" idx="1"/>
          </p:nvPr>
        </p:nvSpPr>
        <p:spPr/>
        <p:txBody>
          <a:bodyPr/>
          <a:lstStyle/>
          <a:p>
            <a:r>
              <a:rPr lang="en-US" dirty="0"/>
              <a:t>Two cases filed in federal court in Texas, now consolidated</a:t>
            </a:r>
          </a:p>
          <a:p>
            <a:pPr lvl="1"/>
            <a:r>
              <a:rPr lang="en-US" dirty="0"/>
              <a:t>AHCA filed by AHCA and joined by Leading Age</a:t>
            </a:r>
          </a:p>
          <a:p>
            <a:pPr lvl="1"/>
            <a:r>
              <a:rPr lang="en-US" dirty="0"/>
              <a:t>State of Texas also filed</a:t>
            </a:r>
          </a:p>
          <a:p>
            <a:pPr lvl="1"/>
            <a:endParaRPr lang="en-US" dirty="0"/>
          </a:p>
          <a:p>
            <a:r>
              <a:rPr lang="en-US" dirty="0"/>
              <a:t>On 9/6/2024 CMS filed 75,000 page administrative record</a:t>
            </a:r>
          </a:p>
          <a:p>
            <a:endParaRPr lang="en-US" dirty="0"/>
          </a:p>
          <a:p>
            <a:r>
              <a:rPr lang="en-US" dirty="0"/>
              <a:t>On 9/9/2024 joint motion for briefing schedule filed</a:t>
            </a:r>
          </a:p>
          <a:p>
            <a:endParaRPr lang="en-US" dirty="0"/>
          </a:p>
          <a:p>
            <a:r>
              <a:rPr lang="en-US" dirty="0"/>
              <a:t>Potential resolution may be reached as early as January</a:t>
            </a:r>
          </a:p>
        </p:txBody>
      </p:sp>
      <p:sp>
        <p:nvSpPr>
          <p:cNvPr id="4" name="Title 3">
            <a:extLst>
              <a:ext uri="{FF2B5EF4-FFF2-40B4-BE49-F238E27FC236}">
                <a16:creationId xmlns:a16="http://schemas.microsoft.com/office/drawing/2014/main" id="{66E22BBE-F69B-58D6-110A-6685BF549BA4}"/>
              </a:ext>
            </a:extLst>
          </p:cNvPr>
          <p:cNvSpPr>
            <a:spLocks noGrp="1"/>
          </p:cNvSpPr>
          <p:nvPr>
            <p:ph type="title"/>
          </p:nvPr>
        </p:nvSpPr>
        <p:spPr/>
        <p:txBody>
          <a:bodyPr/>
          <a:lstStyle/>
          <a:p>
            <a:r>
              <a:rPr lang="en-US" dirty="0"/>
              <a:t>Litigation Challenges CMS Staffing Rule</a:t>
            </a:r>
          </a:p>
        </p:txBody>
      </p:sp>
    </p:spTree>
    <p:extLst>
      <p:ext uri="{BB962C8B-B14F-4D97-AF65-F5344CB8AC3E}">
        <p14:creationId xmlns:p14="http://schemas.microsoft.com/office/powerpoint/2010/main" val="178145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People with tablet">
            <a:extLst>
              <a:ext uri="{FF2B5EF4-FFF2-40B4-BE49-F238E27FC236}">
                <a16:creationId xmlns:a16="http://schemas.microsoft.com/office/drawing/2014/main" id="{D3737720-E6CA-6F4B-1A75-87B2672BA118}"/>
              </a:ext>
            </a:extLst>
          </p:cNvPr>
          <p:cNvPicPr>
            <a:picLocks noGrp="1" noChangeAspect="1"/>
          </p:cNvPicPr>
          <p:nvPr>
            <p:ph sz="half" idx="1"/>
          </p:nvPr>
        </p:nvPicPr>
        <p:blipFill>
          <a:blip r:embed="rId2">
            <a:alphaModFix amt="50000"/>
            <a:extLst>
              <a:ext uri="{28A0092B-C50C-407E-A947-70E740481C1C}">
                <a14:useLocalDpi xmlns:a14="http://schemas.microsoft.com/office/drawing/2010/main" val="0"/>
              </a:ext>
            </a:extLst>
          </a:blip>
          <a:srcRect t="6204" b="9526"/>
          <a:stretch/>
        </p:blipFill>
        <p:spPr>
          <a:xfrm>
            <a:off x="20" y="1"/>
            <a:ext cx="12191980" cy="6857999"/>
          </a:xfrm>
          <a:prstGeom prst="rect">
            <a:avLst/>
          </a:prstGeom>
        </p:spPr>
      </p:pic>
      <p:sp>
        <p:nvSpPr>
          <p:cNvPr id="4" name="Title 3">
            <a:extLst>
              <a:ext uri="{FF2B5EF4-FFF2-40B4-BE49-F238E27FC236}">
                <a16:creationId xmlns:a16="http://schemas.microsoft.com/office/drawing/2014/main" id="{526B723C-3DFA-5466-4369-64CFBFD92185}"/>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chemeClr val="tx1"/>
                </a:solidFill>
                <a:latin typeface="+mj-lt"/>
                <a:ea typeface="+mj-ea"/>
                <a:cs typeface="+mj-cs"/>
              </a:rPr>
              <a:t>Facility Assessments</a:t>
            </a:r>
          </a:p>
        </p:txBody>
      </p:sp>
      <p:sp>
        <p:nvSpPr>
          <p:cNvPr id="2" name="Slide Number Placeholder 1">
            <a:extLst>
              <a:ext uri="{FF2B5EF4-FFF2-40B4-BE49-F238E27FC236}">
                <a16:creationId xmlns:a16="http://schemas.microsoft.com/office/drawing/2014/main" id="{D1B493E4-4357-23E4-D59A-3EDE69F888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A22321F7-BF2B-4DB3-B2DC-6F994D0461B0}" type="slidenum">
              <a:rPr lang="en-US" sz="1200">
                <a:solidFill>
                  <a:srgbClr val="FFFFFF"/>
                </a:solidFill>
                <a:latin typeface="Calibri" panose="020F0502020204030204"/>
              </a:rPr>
              <a:pPr algn="r">
                <a:spcAft>
                  <a:spcPts val="600"/>
                </a:spcAft>
                <a:defRPr/>
              </a:pPr>
              <a:t>22</a:t>
            </a:fld>
            <a:endParaRPr lang="en-US" sz="1200" dirty="0">
              <a:solidFill>
                <a:srgbClr val="FFFFFF"/>
              </a:solidFill>
              <a:latin typeface="Calibri" panose="020F0502020204030204"/>
            </a:endParaRPr>
          </a:p>
        </p:txBody>
      </p:sp>
    </p:spTree>
    <p:extLst>
      <p:ext uri="{BB962C8B-B14F-4D97-AF65-F5344CB8AC3E}">
        <p14:creationId xmlns:p14="http://schemas.microsoft.com/office/powerpoint/2010/main" val="107570841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8E79EF-0F7D-7898-C998-E7AE38252346}"/>
              </a:ext>
            </a:extLst>
          </p:cNvPr>
          <p:cNvSpPr>
            <a:spLocks noGrp="1"/>
          </p:cNvSpPr>
          <p:nvPr>
            <p:ph idx="1"/>
          </p:nvPr>
        </p:nvSpPr>
        <p:spPr>
          <a:xfrm>
            <a:off x="868528" y="1417739"/>
            <a:ext cx="10494969" cy="4077580"/>
          </a:xfrm>
        </p:spPr>
        <p:txBody>
          <a:bodyPr/>
          <a:lstStyle/>
          <a:p>
            <a:r>
              <a:rPr lang="en-US" dirty="0"/>
              <a:t>Staffing: ensure sufficient number of staff with appropriate competencies and skill sets necessary to care for resident population identified through resident assessments and care plans</a:t>
            </a:r>
          </a:p>
          <a:p>
            <a:pPr lvl="1"/>
            <a:r>
              <a:rPr lang="en-US" dirty="0"/>
              <a:t>Must use evidence-based data-driven methods to address care needs</a:t>
            </a:r>
          </a:p>
          <a:p>
            <a:pPr lvl="1"/>
            <a:r>
              <a:rPr lang="en-US" dirty="0"/>
              <a:t>Competency-based approach to determine the knowledge and skills required among staff</a:t>
            </a:r>
          </a:p>
          <a:p>
            <a:pPr lvl="1"/>
            <a:endParaRPr lang="en-US" dirty="0"/>
          </a:p>
          <a:p>
            <a:r>
              <a:rPr lang="en-US" dirty="0"/>
              <a:t>Address specific staffing needs for each resident unit and adjust as necessary based on changes to resident population</a:t>
            </a:r>
          </a:p>
          <a:p>
            <a:pPr marL="0" indent="0">
              <a:buNone/>
            </a:pPr>
            <a:endParaRPr lang="en-US" dirty="0"/>
          </a:p>
        </p:txBody>
      </p:sp>
      <p:sp>
        <p:nvSpPr>
          <p:cNvPr id="3" name="Title 2">
            <a:extLst>
              <a:ext uri="{FF2B5EF4-FFF2-40B4-BE49-F238E27FC236}">
                <a16:creationId xmlns:a16="http://schemas.microsoft.com/office/drawing/2014/main" id="{8F57A92C-0DA0-A943-811A-1F58C71350F0}"/>
              </a:ext>
            </a:extLst>
          </p:cNvPr>
          <p:cNvSpPr>
            <a:spLocks noGrp="1"/>
          </p:cNvSpPr>
          <p:nvPr>
            <p:ph type="title"/>
          </p:nvPr>
        </p:nvSpPr>
        <p:spPr>
          <a:xfrm>
            <a:off x="810414" y="306403"/>
            <a:ext cx="10515600" cy="717424"/>
          </a:xfrm>
        </p:spPr>
        <p:txBody>
          <a:bodyPr/>
          <a:lstStyle/>
          <a:p>
            <a:r>
              <a:rPr lang="en-US" sz="4200" dirty="0"/>
              <a:t>Facility Assessments - F838; 42 CFR 483.71</a:t>
            </a:r>
          </a:p>
        </p:txBody>
      </p:sp>
      <p:sp>
        <p:nvSpPr>
          <p:cNvPr id="4" name="Slide Number Placeholder 3">
            <a:extLst>
              <a:ext uri="{FF2B5EF4-FFF2-40B4-BE49-F238E27FC236}">
                <a16:creationId xmlns:a16="http://schemas.microsoft.com/office/drawing/2014/main" id="{8841E078-3830-ACC7-AAE6-DF7D6AA62C0A}"/>
              </a:ext>
            </a:extLst>
          </p:cNvPr>
          <p:cNvSpPr>
            <a:spLocks noGrp="1"/>
          </p:cNvSpPr>
          <p:nvPr>
            <p:ph type="sldNum" sz="quarter" idx="12"/>
          </p:nvPr>
        </p:nvSpPr>
        <p:spPr/>
        <p:txBody>
          <a:bodyPr/>
          <a:lstStyle/>
          <a:p>
            <a:fld id="{A22321F7-BF2B-4DB3-B2DC-6F994D0461B0}" type="slidenum">
              <a:rPr lang="en-US" smtClean="0"/>
              <a:pPr/>
              <a:t>23</a:t>
            </a:fld>
            <a:endParaRPr lang="en-US" dirty="0"/>
          </a:p>
        </p:txBody>
      </p:sp>
    </p:spTree>
    <p:extLst>
      <p:ext uri="{BB962C8B-B14F-4D97-AF65-F5344CB8AC3E}">
        <p14:creationId xmlns:p14="http://schemas.microsoft.com/office/powerpoint/2010/main" val="1856813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FEF6FC-8504-6DEC-199F-42E3C1CDB2F5}"/>
              </a:ext>
            </a:extLst>
          </p:cNvPr>
          <p:cNvSpPr>
            <a:spLocks noGrp="1"/>
          </p:cNvSpPr>
          <p:nvPr>
            <p:ph type="sldNum" sz="quarter" idx="12"/>
          </p:nvPr>
        </p:nvSpPr>
        <p:spPr/>
        <p:txBody>
          <a:bodyPr/>
          <a:lstStyle/>
          <a:p>
            <a:fld id="{A22321F7-BF2B-4DB3-B2DC-6F994D0461B0}" type="slidenum">
              <a:rPr lang="en-US" smtClean="0"/>
              <a:pPr/>
              <a:t>24</a:t>
            </a:fld>
            <a:endParaRPr lang="en-US" dirty="0"/>
          </a:p>
        </p:txBody>
      </p:sp>
      <p:sp>
        <p:nvSpPr>
          <p:cNvPr id="3" name="Content Placeholder 2">
            <a:extLst>
              <a:ext uri="{FF2B5EF4-FFF2-40B4-BE49-F238E27FC236}">
                <a16:creationId xmlns:a16="http://schemas.microsoft.com/office/drawing/2014/main" id="{1F21D5A7-4B49-F716-D385-2E95CC733A5E}"/>
              </a:ext>
            </a:extLst>
          </p:cNvPr>
          <p:cNvSpPr>
            <a:spLocks noGrp="1"/>
          </p:cNvSpPr>
          <p:nvPr>
            <p:ph sz="half" idx="1"/>
          </p:nvPr>
        </p:nvSpPr>
        <p:spPr>
          <a:xfrm>
            <a:off x="868528" y="1227871"/>
            <a:ext cx="10494969" cy="4351338"/>
          </a:xfrm>
        </p:spPr>
        <p:txBody>
          <a:bodyPr/>
          <a:lstStyle/>
          <a:p>
            <a:r>
              <a:rPr lang="en-US" dirty="0"/>
              <a:t>Determine knowledge and skill sets required among staff (incl. both employees and contractors) and volunteers, to meet resident needs (physical, functional, nursing, mental, and psychosocial well-being) and meet current professional standards of practice</a:t>
            </a:r>
          </a:p>
          <a:p>
            <a:r>
              <a:rPr lang="en-US" dirty="0"/>
              <a:t>Include any ethnic, cultural, or religious factors to meet resident needs, such as activities, food preferences, nutrition services, and any other aspect of care identified</a:t>
            </a:r>
          </a:p>
          <a:p>
            <a:r>
              <a:rPr lang="en-US" dirty="0"/>
              <a:t>Consider a review of individual staff assignments and systems for coordination and continuity of care for residents within and across these staff assignments</a:t>
            </a:r>
          </a:p>
        </p:txBody>
      </p:sp>
      <p:sp>
        <p:nvSpPr>
          <p:cNvPr id="4" name="Title 3">
            <a:extLst>
              <a:ext uri="{FF2B5EF4-FFF2-40B4-BE49-F238E27FC236}">
                <a16:creationId xmlns:a16="http://schemas.microsoft.com/office/drawing/2014/main" id="{CFAD6DA6-158C-E132-CBB0-C9DBC232AF7E}"/>
              </a:ext>
            </a:extLst>
          </p:cNvPr>
          <p:cNvSpPr>
            <a:spLocks noGrp="1"/>
          </p:cNvSpPr>
          <p:nvPr>
            <p:ph type="title"/>
          </p:nvPr>
        </p:nvSpPr>
        <p:spPr/>
        <p:txBody>
          <a:bodyPr/>
          <a:lstStyle/>
          <a:p>
            <a:r>
              <a:rPr lang="en-US" sz="4200" dirty="0"/>
              <a:t>F838 Competency-Based Approach</a:t>
            </a:r>
          </a:p>
        </p:txBody>
      </p:sp>
    </p:spTree>
    <p:extLst>
      <p:ext uri="{BB962C8B-B14F-4D97-AF65-F5344CB8AC3E}">
        <p14:creationId xmlns:p14="http://schemas.microsoft.com/office/powerpoint/2010/main" val="2179620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4A2E01-B94E-2200-8ED9-C9EC659C1F34}"/>
              </a:ext>
            </a:extLst>
          </p:cNvPr>
          <p:cNvSpPr>
            <a:spLocks noGrp="1"/>
          </p:cNvSpPr>
          <p:nvPr>
            <p:ph idx="1"/>
          </p:nvPr>
        </p:nvSpPr>
        <p:spPr>
          <a:xfrm>
            <a:off x="584197" y="1325461"/>
            <a:ext cx="9192491" cy="4851502"/>
          </a:xfrm>
        </p:spPr>
        <p:txBody>
          <a:bodyPr/>
          <a:lstStyle/>
          <a:p>
            <a:r>
              <a:rPr lang="en-US" dirty="0"/>
              <a:t>Should address specific staffing needs for each shift, including weekends and nights</a:t>
            </a:r>
          </a:p>
          <a:p>
            <a:pPr lvl="2"/>
            <a:r>
              <a:rPr lang="en-US" dirty="0"/>
              <a:t>Address how care needs may be different by shift</a:t>
            </a:r>
          </a:p>
          <a:p>
            <a:pPr lvl="2"/>
            <a:r>
              <a:rPr lang="en-US" dirty="0"/>
              <a:t> </a:t>
            </a:r>
          </a:p>
          <a:p>
            <a:pPr lvl="1"/>
            <a:endParaRPr lang="en-US" dirty="0"/>
          </a:p>
          <a:p>
            <a:r>
              <a:rPr lang="en-US" dirty="0"/>
              <a:t>Develop and maintain a plan to maximize recruitment and retention of direct care staff</a:t>
            </a:r>
          </a:p>
          <a:p>
            <a:pPr lvl="1"/>
            <a:endParaRPr lang="en-US" dirty="0"/>
          </a:p>
          <a:p>
            <a:r>
              <a:rPr lang="en-US" dirty="0"/>
              <a:t>Show contingency planning for events that have the potential to affect resident care but do not require activation of emergency plan</a:t>
            </a:r>
          </a:p>
        </p:txBody>
      </p:sp>
      <p:sp>
        <p:nvSpPr>
          <p:cNvPr id="3" name="Title 2">
            <a:extLst>
              <a:ext uri="{FF2B5EF4-FFF2-40B4-BE49-F238E27FC236}">
                <a16:creationId xmlns:a16="http://schemas.microsoft.com/office/drawing/2014/main" id="{EF5AFE43-A1A9-8B07-696F-DEA70EECC38A}"/>
              </a:ext>
            </a:extLst>
          </p:cNvPr>
          <p:cNvSpPr>
            <a:spLocks noGrp="1"/>
          </p:cNvSpPr>
          <p:nvPr>
            <p:ph type="title"/>
          </p:nvPr>
        </p:nvSpPr>
        <p:spPr/>
        <p:txBody>
          <a:bodyPr/>
          <a:lstStyle/>
          <a:p>
            <a:r>
              <a:rPr lang="en-US" sz="4200" dirty="0"/>
              <a:t>Facility Assessment Considerations</a:t>
            </a:r>
          </a:p>
        </p:txBody>
      </p:sp>
      <p:sp>
        <p:nvSpPr>
          <p:cNvPr id="4" name="Slide Number Placeholder 3">
            <a:extLst>
              <a:ext uri="{FF2B5EF4-FFF2-40B4-BE49-F238E27FC236}">
                <a16:creationId xmlns:a16="http://schemas.microsoft.com/office/drawing/2014/main" id="{351C1A87-9517-625A-2EB5-7A3BBE985BAE}"/>
              </a:ext>
            </a:extLst>
          </p:cNvPr>
          <p:cNvSpPr>
            <a:spLocks noGrp="1"/>
          </p:cNvSpPr>
          <p:nvPr>
            <p:ph type="sldNum" sz="quarter" idx="12"/>
          </p:nvPr>
        </p:nvSpPr>
        <p:spPr/>
        <p:txBody>
          <a:bodyPr/>
          <a:lstStyle/>
          <a:p>
            <a:fld id="{A22321F7-BF2B-4DB3-B2DC-6F994D0461B0}" type="slidenum">
              <a:rPr lang="en-US" smtClean="0"/>
              <a:pPr/>
              <a:t>25</a:t>
            </a:fld>
            <a:endParaRPr lang="en-US" dirty="0"/>
          </a:p>
        </p:txBody>
      </p:sp>
    </p:spTree>
    <p:extLst>
      <p:ext uri="{BB962C8B-B14F-4D97-AF65-F5344CB8AC3E}">
        <p14:creationId xmlns:p14="http://schemas.microsoft.com/office/powerpoint/2010/main" val="2971321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D2C376-1A5C-C296-C40B-5D944E3D11DA}"/>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26</a:t>
            </a:fld>
            <a:endParaRPr lang="en-US" dirty="0"/>
          </a:p>
        </p:txBody>
      </p:sp>
      <p:sp>
        <p:nvSpPr>
          <p:cNvPr id="3" name="Content Placeholder 2">
            <a:extLst>
              <a:ext uri="{FF2B5EF4-FFF2-40B4-BE49-F238E27FC236}">
                <a16:creationId xmlns:a16="http://schemas.microsoft.com/office/drawing/2014/main" id="{B8224E3D-9B63-D6B5-BA04-8255B173D255}"/>
              </a:ext>
            </a:extLst>
          </p:cNvPr>
          <p:cNvSpPr>
            <a:spLocks noGrp="1"/>
          </p:cNvSpPr>
          <p:nvPr>
            <p:ph sz="half" idx="1"/>
          </p:nvPr>
        </p:nvSpPr>
        <p:spPr>
          <a:xfrm>
            <a:off x="868528" y="1143981"/>
            <a:ext cx="10494969" cy="4351338"/>
          </a:xfrm>
        </p:spPr>
        <p:txBody>
          <a:bodyPr/>
          <a:lstStyle/>
          <a:p>
            <a:r>
              <a:rPr lang="en-US" dirty="0"/>
              <a:t>Member of the governing body</a:t>
            </a:r>
          </a:p>
          <a:p>
            <a:r>
              <a:rPr lang="en-US" dirty="0"/>
              <a:t>Medical Director</a:t>
            </a:r>
          </a:p>
          <a:p>
            <a:r>
              <a:rPr lang="en-US" dirty="0"/>
              <a:t>Administrator</a:t>
            </a:r>
          </a:p>
          <a:p>
            <a:r>
              <a:rPr lang="en-US" dirty="0"/>
              <a:t>Director of Nursing</a:t>
            </a:r>
          </a:p>
          <a:p>
            <a:r>
              <a:rPr lang="en-US" dirty="0"/>
              <a:t>Direct care staff, including but not limited to RNs, LPNs and Nurse Aides</a:t>
            </a:r>
          </a:p>
          <a:p>
            <a:r>
              <a:rPr lang="en-US" dirty="0"/>
              <a:t>Representatives of the direct care staff, if applicable  </a:t>
            </a:r>
          </a:p>
          <a:p>
            <a:r>
              <a:rPr lang="en-US" i="1" dirty="0"/>
              <a:t>Also: </a:t>
            </a:r>
            <a:r>
              <a:rPr lang="en-US" dirty="0"/>
              <a:t>solicit and consider input” from residents and representatives/ family members</a:t>
            </a:r>
          </a:p>
        </p:txBody>
      </p:sp>
      <p:sp>
        <p:nvSpPr>
          <p:cNvPr id="4" name="Title 3">
            <a:extLst>
              <a:ext uri="{FF2B5EF4-FFF2-40B4-BE49-F238E27FC236}">
                <a16:creationId xmlns:a16="http://schemas.microsoft.com/office/drawing/2014/main" id="{FB97E75A-D13F-6B02-BFCF-6865BF9F89FA}"/>
              </a:ext>
            </a:extLst>
          </p:cNvPr>
          <p:cNvSpPr>
            <a:spLocks noGrp="1"/>
          </p:cNvSpPr>
          <p:nvPr>
            <p:ph type="title"/>
          </p:nvPr>
        </p:nvSpPr>
        <p:spPr>
          <a:xfrm>
            <a:off x="838200" y="365126"/>
            <a:ext cx="10515600" cy="717424"/>
          </a:xfrm>
        </p:spPr>
        <p:txBody>
          <a:bodyPr/>
          <a:lstStyle/>
          <a:p>
            <a:r>
              <a:rPr lang="en-US" sz="4200" dirty="0"/>
              <a:t>F838 Mandatory Participants</a:t>
            </a:r>
          </a:p>
        </p:txBody>
      </p:sp>
    </p:spTree>
    <p:extLst>
      <p:ext uri="{BB962C8B-B14F-4D97-AF65-F5344CB8AC3E}">
        <p14:creationId xmlns:p14="http://schemas.microsoft.com/office/powerpoint/2010/main" val="877927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6EF300-195B-9D74-9299-F8A53DAB90FC}"/>
              </a:ext>
            </a:extLst>
          </p:cNvPr>
          <p:cNvSpPr>
            <a:spLocks noGrp="1"/>
          </p:cNvSpPr>
          <p:nvPr>
            <p:ph idx="1"/>
          </p:nvPr>
        </p:nvSpPr>
        <p:spPr>
          <a:xfrm>
            <a:off x="838200" y="1275127"/>
            <a:ext cx="9192491" cy="4901837"/>
          </a:xfrm>
        </p:spPr>
        <p:txBody>
          <a:bodyPr/>
          <a:lstStyle/>
          <a:p>
            <a:r>
              <a:rPr lang="en-US" dirty="0"/>
              <a:t>Pennsylvania requires quarterly facility assessments</a:t>
            </a:r>
          </a:p>
          <a:p>
            <a:r>
              <a:rPr lang="en-US" dirty="0"/>
              <a:t>Avoid formulaic assessments</a:t>
            </a:r>
          </a:p>
          <a:p>
            <a:r>
              <a:rPr lang="en-US" dirty="0"/>
              <a:t>What types of residents can facility treat?</a:t>
            </a:r>
          </a:p>
          <a:p>
            <a:pPr lvl="1"/>
            <a:r>
              <a:rPr lang="en-US" dirty="0"/>
              <a:t>SUD – discrimination rules?</a:t>
            </a:r>
          </a:p>
          <a:p>
            <a:pPr lvl="1"/>
            <a:r>
              <a:rPr lang="en-US" dirty="0"/>
              <a:t>Violent residents?</a:t>
            </a:r>
          </a:p>
          <a:p>
            <a:pPr lvl="1"/>
            <a:r>
              <a:rPr lang="en-US" dirty="0"/>
              <a:t>Elopement risks?</a:t>
            </a:r>
          </a:p>
          <a:p>
            <a:pPr lvl="1"/>
            <a:r>
              <a:rPr lang="en-US" dirty="0"/>
              <a:t>Language barriers?</a:t>
            </a:r>
          </a:p>
          <a:p>
            <a:r>
              <a:rPr lang="en-US" dirty="0"/>
              <a:t>Address behavioral health needs</a:t>
            </a:r>
          </a:p>
          <a:p>
            <a:pPr lvl="1"/>
            <a:r>
              <a:rPr lang="en-US" dirty="0"/>
              <a:t>Staff</a:t>
            </a:r>
          </a:p>
          <a:p>
            <a:pPr lvl="1"/>
            <a:r>
              <a:rPr lang="en-US" dirty="0"/>
              <a:t>Consultants</a:t>
            </a:r>
          </a:p>
          <a:p>
            <a:pPr lvl="1"/>
            <a:r>
              <a:rPr lang="en-US" dirty="0"/>
              <a:t>1:1’s</a:t>
            </a:r>
          </a:p>
          <a:p>
            <a:pPr marL="457200" lvl="1" indent="0">
              <a:buNone/>
            </a:pPr>
            <a:endParaRPr lang="en-US" dirty="0"/>
          </a:p>
          <a:p>
            <a:pPr lvl="1"/>
            <a:endParaRPr lang="en-US" dirty="0"/>
          </a:p>
        </p:txBody>
      </p:sp>
      <p:sp>
        <p:nvSpPr>
          <p:cNvPr id="3" name="Title 2">
            <a:extLst>
              <a:ext uri="{FF2B5EF4-FFF2-40B4-BE49-F238E27FC236}">
                <a16:creationId xmlns:a16="http://schemas.microsoft.com/office/drawing/2014/main" id="{E3AB3075-6270-05E0-C6F6-F1C51D7AD209}"/>
              </a:ext>
            </a:extLst>
          </p:cNvPr>
          <p:cNvSpPr>
            <a:spLocks noGrp="1"/>
          </p:cNvSpPr>
          <p:nvPr>
            <p:ph type="title"/>
          </p:nvPr>
        </p:nvSpPr>
        <p:spPr/>
        <p:txBody>
          <a:bodyPr/>
          <a:lstStyle/>
          <a:p>
            <a:r>
              <a:rPr lang="en-US" sz="4200" dirty="0"/>
              <a:t>Practice Tips - Facility Assessments</a:t>
            </a:r>
          </a:p>
        </p:txBody>
      </p:sp>
      <p:sp>
        <p:nvSpPr>
          <p:cNvPr id="4" name="Slide Number Placeholder 3">
            <a:extLst>
              <a:ext uri="{FF2B5EF4-FFF2-40B4-BE49-F238E27FC236}">
                <a16:creationId xmlns:a16="http://schemas.microsoft.com/office/drawing/2014/main" id="{0024CDCD-A7B1-0D5E-A489-8E7C5A899EA7}"/>
              </a:ext>
            </a:extLst>
          </p:cNvPr>
          <p:cNvSpPr>
            <a:spLocks noGrp="1"/>
          </p:cNvSpPr>
          <p:nvPr>
            <p:ph type="sldNum" sz="quarter" idx="12"/>
          </p:nvPr>
        </p:nvSpPr>
        <p:spPr/>
        <p:txBody>
          <a:bodyPr/>
          <a:lstStyle/>
          <a:p>
            <a:fld id="{A22321F7-BF2B-4DB3-B2DC-6F994D0461B0}" type="slidenum">
              <a:rPr lang="en-US" smtClean="0"/>
              <a:pPr/>
              <a:t>27</a:t>
            </a:fld>
            <a:endParaRPr lang="en-US" dirty="0"/>
          </a:p>
        </p:txBody>
      </p:sp>
    </p:spTree>
    <p:extLst>
      <p:ext uri="{BB962C8B-B14F-4D97-AF65-F5344CB8AC3E}">
        <p14:creationId xmlns:p14="http://schemas.microsoft.com/office/powerpoint/2010/main" val="1106884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Orca whale blowing water">
            <a:extLst>
              <a:ext uri="{FF2B5EF4-FFF2-40B4-BE49-F238E27FC236}">
                <a16:creationId xmlns:a16="http://schemas.microsoft.com/office/drawing/2014/main" id="{8915A384-8638-8B5E-C28A-719F7119A2B9}"/>
              </a:ext>
            </a:extLst>
          </p:cNvPr>
          <p:cNvPicPr>
            <a:picLocks noGrp="1" noChangeAspect="1"/>
          </p:cNvPicPr>
          <p:nvPr>
            <p:ph sz="half" idx="1"/>
          </p:nvPr>
        </p:nvPicPr>
        <p:blipFill>
          <a:blip r:embed="rId2">
            <a:alphaModFix amt="50000"/>
            <a:extLst>
              <a:ext uri="{28A0092B-C50C-407E-A947-70E740481C1C}">
                <a14:useLocalDpi xmlns:a14="http://schemas.microsoft.com/office/drawing/2010/main" val="0"/>
              </a:ext>
            </a:extLst>
          </a:blip>
          <a:srcRect t="12937" b="7276"/>
          <a:stretch/>
        </p:blipFill>
        <p:spPr>
          <a:xfrm>
            <a:off x="20" y="1"/>
            <a:ext cx="12191980" cy="6857999"/>
          </a:xfrm>
          <a:prstGeom prst="rect">
            <a:avLst/>
          </a:prstGeom>
        </p:spPr>
      </p:pic>
      <p:sp>
        <p:nvSpPr>
          <p:cNvPr id="5" name="Title 4">
            <a:extLst>
              <a:ext uri="{FF2B5EF4-FFF2-40B4-BE49-F238E27FC236}">
                <a16:creationId xmlns:a16="http://schemas.microsoft.com/office/drawing/2014/main" id="{DA3998B6-84F2-78CD-62B4-7C73813124D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latin typeface="+mj-lt"/>
                <a:ea typeface="+mj-ea"/>
                <a:cs typeface="+mj-cs"/>
              </a:rPr>
              <a:t>Survey Enforcement</a:t>
            </a:r>
          </a:p>
        </p:txBody>
      </p:sp>
      <p:sp>
        <p:nvSpPr>
          <p:cNvPr id="2" name="Slide Number Placeholder 1">
            <a:extLst>
              <a:ext uri="{FF2B5EF4-FFF2-40B4-BE49-F238E27FC236}">
                <a16:creationId xmlns:a16="http://schemas.microsoft.com/office/drawing/2014/main" id="{31EDB318-EE09-C103-9963-8E6C4207E10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A22321F7-BF2B-4DB3-B2DC-6F994D0461B0}" type="slidenum">
              <a:rPr lang="en-US" sz="1200">
                <a:solidFill>
                  <a:srgbClr val="FFFFFF"/>
                </a:solidFill>
                <a:latin typeface="Calibri" panose="020F0502020204030204"/>
              </a:rPr>
              <a:pPr algn="r">
                <a:spcAft>
                  <a:spcPts val="600"/>
                </a:spcAft>
                <a:defRPr/>
              </a:pPr>
              <a:t>28</a:t>
            </a:fld>
            <a:endParaRPr lang="en-US" sz="1200" dirty="0">
              <a:solidFill>
                <a:srgbClr val="FFFFFF"/>
              </a:solidFill>
              <a:latin typeface="Calibri" panose="020F0502020204030204"/>
            </a:endParaRPr>
          </a:p>
        </p:txBody>
      </p:sp>
    </p:spTree>
    <p:extLst>
      <p:ext uri="{BB962C8B-B14F-4D97-AF65-F5344CB8AC3E}">
        <p14:creationId xmlns:p14="http://schemas.microsoft.com/office/powerpoint/2010/main" val="311317938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BB05AB-F20E-1D94-C8FD-E041E5F4C84A}"/>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29</a:t>
            </a:fld>
            <a:endParaRPr lang="en-US" dirty="0"/>
          </a:p>
        </p:txBody>
      </p:sp>
      <p:graphicFrame>
        <p:nvGraphicFramePr>
          <p:cNvPr id="5" name="Content Placeholder 4">
            <a:extLst>
              <a:ext uri="{FF2B5EF4-FFF2-40B4-BE49-F238E27FC236}">
                <a16:creationId xmlns:a16="http://schemas.microsoft.com/office/drawing/2014/main" id="{56DC79CD-3813-D58B-F8EC-910C04EA1217}"/>
              </a:ext>
            </a:extLst>
          </p:cNvPr>
          <p:cNvGraphicFramePr>
            <a:graphicFrameLocks noGrp="1"/>
          </p:cNvGraphicFramePr>
          <p:nvPr>
            <p:ph sz="half" idx="1"/>
          </p:nvPr>
        </p:nvGraphicFramePr>
        <p:xfrm>
          <a:off x="819807" y="1144588"/>
          <a:ext cx="11179011" cy="4851580"/>
        </p:xfrm>
        <a:graphic>
          <a:graphicData uri="http://schemas.openxmlformats.org/drawingml/2006/table">
            <a:tbl>
              <a:tblPr/>
              <a:tblGrid>
                <a:gridCol w="4511489">
                  <a:extLst>
                    <a:ext uri="{9D8B030D-6E8A-4147-A177-3AD203B41FA5}">
                      <a16:colId xmlns:a16="http://schemas.microsoft.com/office/drawing/2014/main" val="2361456370"/>
                    </a:ext>
                  </a:extLst>
                </a:gridCol>
                <a:gridCol w="2452875">
                  <a:extLst>
                    <a:ext uri="{9D8B030D-6E8A-4147-A177-3AD203B41FA5}">
                      <a16:colId xmlns:a16="http://schemas.microsoft.com/office/drawing/2014/main" val="1383009280"/>
                    </a:ext>
                  </a:extLst>
                </a:gridCol>
                <a:gridCol w="2060028">
                  <a:extLst>
                    <a:ext uri="{9D8B030D-6E8A-4147-A177-3AD203B41FA5}">
                      <a16:colId xmlns:a16="http://schemas.microsoft.com/office/drawing/2014/main" val="2665737688"/>
                    </a:ext>
                  </a:extLst>
                </a:gridCol>
                <a:gridCol w="2154619">
                  <a:extLst>
                    <a:ext uri="{9D8B030D-6E8A-4147-A177-3AD203B41FA5}">
                      <a16:colId xmlns:a16="http://schemas.microsoft.com/office/drawing/2014/main" val="2042052314"/>
                    </a:ext>
                  </a:extLst>
                </a:gridCol>
              </a:tblGrid>
              <a:tr h="403864">
                <a:tc gridSpan="3">
                  <a:txBody>
                    <a:bodyPr/>
                    <a:lstStyle/>
                    <a:p>
                      <a:pPr algn="ctr" fontAlgn="t"/>
                      <a:r>
                        <a:rPr lang="en-US" sz="3200" b="1" dirty="0">
                          <a:effectLst/>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2D62"/>
                          </a:solidFill>
                          <a:effectLst/>
                          <a:latin typeface="Tahoma" panose="020B0604030504040204" pitchFamily="34" charset="0"/>
                          <a:ea typeface="Tahoma" panose="020B0604030504040204" pitchFamily="34" charset="0"/>
                          <a:cs typeface="Tahoma" panose="020B0604030504040204" pitchFamily="34" charset="0"/>
                        </a:rPr>
                        <a:t>Scope</a:t>
                      </a:r>
                      <a:endParaRPr lang="en-US" sz="1800" dirty="0">
                        <a:solidFill>
                          <a:srgbClr val="002D62"/>
                        </a:solidFill>
                        <a:effectLst/>
                        <a:latin typeface="Tahoma" panose="020B0604030504040204" pitchFamily="34" charset="0"/>
                        <a:ea typeface="Tahoma" panose="020B0604030504040204" pitchFamily="34" charset="0"/>
                        <a:cs typeface="Tahoma" panose="020B0604030504040204" pitchFamily="34" charset="0"/>
                      </a:endParaRPr>
                    </a:p>
                  </a:txBody>
                  <a:tcPr marL="50015" marR="50015" marT="25008" marB="25008">
                    <a:lnL w="9525" cap="flat" cmpd="sng" algn="ctr">
                      <a:solidFill>
                        <a:srgbClr val="700D39"/>
                      </a:solidFill>
                      <a:prstDash val="solid"/>
                      <a:round/>
                      <a:headEnd type="none" w="med" len="med"/>
                      <a:tailEnd type="none" w="med" len="med"/>
                    </a:lnL>
                    <a:lnR w="9525" cap="flat" cmpd="sng" algn="ctr">
                      <a:solidFill>
                        <a:srgbClr val="700D39"/>
                      </a:solidFill>
                      <a:prstDash val="solid"/>
                      <a:round/>
                      <a:headEnd type="none" w="med" len="med"/>
                      <a:tailEnd type="none" w="med" len="med"/>
                    </a:lnR>
                    <a:lnT w="9525" cap="flat" cmpd="sng" algn="ctr">
                      <a:solidFill>
                        <a:srgbClr val="700D39"/>
                      </a:solidFill>
                      <a:prstDash val="solid"/>
                      <a:round/>
                      <a:headEnd type="none" w="med" len="med"/>
                      <a:tailEnd type="none" w="med" len="med"/>
                    </a:lnT>
                    <a:lnB w="9525" cap="flat" cmpd="sng" algn="ctr">
                      <a:solidFill>
                        <a:srgbClr val="90113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50015" marR="50015" marT="25008" marB="25008">
                    <a:lnL w="9525" cap="flat" cmpd="sng" algn="ctr">
                      <a:solidFill>
                        <a:srgbClr val="700D39"/>
                      </a:solidFill>
                      <a:prstDash val="solid"/>
                      <a:round/>
                      <a:headEnd type="none" w="med" len="med"/>
                      <a:tailEnd type="none" w="med" len="med"/>
                    </a:lnL>
                    <a:lnB w="9525" cap="flat" cmpd="sng" algn="ctr">
                      <a:solidFill>
                        <a:srgbClr val="B04539"/>
                      </a:solidFill>
                      <a:prstDash val="solid"/>
                      <a:round/>
                      <a:headEnd type="none" w="med" len="med"/>
                      <a:tailEnd type="none" w="med" len="med"/>
                    </a:lnB>
                  </a:tcPr>
                </a:tc>
                <a:extLst>
                  <a:ext uri="{0D108BD9-81ED-4DB2-BD59-A6C34878D82A}">
                    <a16:rowId xmlns:a16="http://schemas.microsoft.com/office/drawing/2014/main" val="1721299887"/>
                  </a:ext>
                </a:extLst>
              </a:tr>
              <a:tr h="569293">
                <a:tc>
                  <a:txBody>
                    <a:bodyPr/>
                    <a:lstStyle/>
                    <a:p>
                      <a:pPr algn="l" fontAlgn="b"/>
                      <a:r>
                        <a:rPr lang="en-US" sz="3200" b="1" dirty="0">
                          <a:solidFill>
                            <a:srgbClr val="002D62"/>
                          </a:solidFill>
                          <a:effectLst/>
                          <a:latin typeface="Tahoma" panose="020B0604030504040204" pitchFamily="34" charset="0"/>
                          <a:ea typeface="Tahoma" panose="020B0604030504040204" pitchFamily="34" charset="0"/>
                          <a:cs typeface="Tahoma" panose="020B0604030504040204" pitchFamily="34" charset="0"/>
                        </a:rPr>
                        <a:t>Severity</a:t>
                      </a:r>
                      <a:endParaRPr lang="en-US" sz="3200" dirty="0">
                        <a:solidFill>
                          <a:srgbClr val="002D62"/>
                        </a:solidFill>
                        <a:effectLst/>
                        <a:latin typeface="Tahoma" panose="020B0604030504040204" pitchFamily="34" charset="0"/>
                        <a:ea typeface="Tahoma" panose="020B0604030504040204" pitchFamily="34" charset="0"/>
                        <a:cs typeface="Tahoma" panose="020B0604030504040204" pitchFamily="34" charset="0"/>
                      </a:endParaRPr>
                    </a:p>
                  </a:txBody>
                  <a:tcPr marL="50015" marR="50015" marT="25008" marB="25008" anchor="b">
                    <a:lnL w="9525" cap="flat" cmpd="sng" algn="ctr">
                      <a:solidFill>
                        <a:srgbClr val="901139"/>
                      </a:solidFill>
                      <a:prstDash val="solid"/>
                      <a:round/>
                      <a:headEnd type="none" w="med" len="med"/>
                      <a:tailEnd type="none" w="med" len="med"/>
                    </a:lnL>
                    <a:lnR w="9525" cap="flat" cmpd="sng" algn="ctr">
                      <a:solidFill>
                        <a:srgbClr val="902339"/>
                      </a:solidFill>
                      <a:prstDash val="solid"/>
                      <a:round/>
                      <a:headEnd type="none" w="med" len="med"/>
                      <a:tailEnd type="none" w="med" len="med"/>
                    </a:lnR>
                    <a:lnT w="9525" cap="flat" cmpd="sng" algn="ctr">
                      <a:solidFill>
                        <a:srgbClr val="901139"/>
                      </a:solidFill>
                      <a:prstDash val="solid"/>
                      <a:round/>
                      <a:headEnd type="none" w="med" len="med"/>
                      <a:tailEnd type="none" w="med" len="med"/>
                    </a:lnT>
                    <a:lnB w="9525" cap="flat" cmpd="sng" algn="ctr">
                      <a:solidFill>
                        <a:srgbClr val="205139"/>
                      </a:solidFill>
                      <a:prstDash val="solid"/>
                      <a:round/>
                      <a:headEnd type="none" w="med" len="med"/>
                      <a:tailEnd type="none" w="med" len="med"/>
                    </a:lnB>
                  </a:tcPr>
                </a:tc>
                <a:tc>
                  <a:txBody>
                    <a:bodyPr/>
                    <a:lstStyle/>
                    <a:p>
                      <a:pPr algn="l" fontAlgn="base"/>
                      <a:r>
                        <a:rPr lang="en-US" sz="1800" dirty="0">
                          <a:solidFill>
                            <a:srgbClr val="002D62"/>
                          </a:solidFill>
                          <a:effectLst/>
                          <a:latin typeface="Tahoma" panose="020B0604030504040204" pitchFamily="34" charset="0"/>
                          <a:ea typeface="Tahoma" panose="020B0604030504040204" pitchFamily="34" charset="0"/>
                          <a:cs typeface="Tahoma" panose="020B0604030504040204" pitchFamily="34" charset="0"/>
                        </a:rPr>
                        <a:t>Isolated/Few people affected</a:t>
                      </a:r>
                    </a:p>
                  </a:txBody>
                  <a:tcPr marL="50015" marR="50015" marT="25008" marB="25008">
                    <a:lnL w="9525" cap="flat" cmpd="sng" algn="ctr">
                      <a:solidFill>
                        <a:srgbClr val="902339"/>
                      </a:solidFill>
                      <a:prstDash val="solid"/>
                      <a:round/>
                      <a:headEnd type="none" w="med" len="med"/>
                      <a:tailEnd type="none" w="med" len="med"/>
                    </a:lnL>
                    <a:lnR w="9525" cap="flat" cmpd="sng" algn="ctr">
                      <a:solidFill>
                        <a:srgbClr val="603B39"/>
                      </a:solidFill>
                      <a:prstDash val="solid"/>
                      <a:round/>
                      <a:headEnd type="none" w="med" len="med"/>
                      <a:tailEnd type="none" w="med" len="med"/>
                    </a:lnR>
                    <a:lnT w="9525" cap="flat" cmpd="sng" algn="ctr">
                      <a:solidFill>
                        <a:srgbClr val="902339"/>
                      </a:solidFill>
                      <a:prstDash val="solid"/>
                      <a:round/>
                      <a:headEnd type="none" w="med" len="med"/>
                      <a:tailEnd type="none" w="med" len="med"/>
                    </a:lnT>
                    <a:lnB w="9525" cap="flat" cmpd="sng" algn="ctr">
                      <a:solidFill>
                        <a:srgbClr val="005C39"/>
                      </a:solidFill>
                      <a:prstDash val="solid"/>
                      <a:round/>
                      <a:headEnd type="none" w="med" len="med"/>
                      <a:tailEnd type="none" w="med" len="med"/>
                    </a:lnB>
                  </a:tcPr>
                </a:tc>
                <a:tc>
                  <a:txBody>
                    <a:bodyPr/>
                    <a:lstStyle/>
                    <a:p>
                      <a:pPr algn="l" fontAlgn="base"/>
                      <a:r>
                        <a:rPr lang="en-US" sz="1800" dirty="0">
                          <a:solidFill>
                            <a:srgbClr val="002D62"/>
                          </a:solidFill>
                          <a:effectLst/>
                          <a:latin typeface="Tahoma" panose="020B0604030504040204" pitchFamily="34" charset="0"/>
                          <a:ea typeface="Tahoma" panose="020B0604030504040204" pitchFamily="34" charset="0"/>
                          <a:cs typeface="Tahoma" panose="020B0604030504040204" pitchFamily="34" charset="0"/>
                        </a:rPr>
                        <a:t>Pattern/Some people affected</a:t>
                      </a:r>
                    </a:p>
                  </a:txBody>
                  <a:tcPr marL="50015" marR="50015" marT="25008" marB="25008">
                    <a:lnL w="9525" cap="flat" cmpd="sng" algn="ctr">
                      <a:solidFill>
                        <a:srgbClr val="603B39"/>
                      </a:solidFill>
                      <a:prstDash val="solid"/>
                      <a:round/>
                      <a:headEnd type="none" w="med" len="med"/>
                      <a:tailEnd type="none" w="med" len="med"/>
                    </a:lnL>
                    <a:lnR w="9525" cap="flat" cmpd="sng" algn="ctr">
                      <a:solidFill>
                        <a:srgbClr val="B04539"/>
                      </a:solidFill>
                      <a:prstDash val="solid"/>
                      <a:round/>
                      <a:headEnd type="none" w="med" len="med"/>
                      <a:tailEnd type="none" w="med" len="med"/>
                    </a:lnR>
                    <a:lnT w="9525" cap="flat" cmpd="sng" algn="ctr">
                      <a:solidFill>
                        <a:srgbClr val="603B39"/>
                      </a:solidFill>
                      <a:prstDash val="solid"/>
                      <a:round/>
                      <a:headEnd type="none" w="med" len="med"/>
                      <a:tailEnd type="none" w="med" len="med"/>
                    </a:lnT>
                    <a:lnB w="9525" cap="flat" cmpd="sng" algn="ctr">
                      <a:solidFill>
                        <a:srgbClr val="606839"/>
                      </a:solidFill>
                      <a:prstDash val="solid"/>
                      <a:round/>
                      <a:headEnd type="none" w="med" len="med"/>
                      <a:tailEnd type="none" w="med" len="med"/>
                    </a:lnB>
                  </a:tcPr>
                </a:tc>
                <a:tc>
                  <a:txBody>
                    <a:bodyPr/>
                    <a:lstStyle/>
                    <a:p>
                      <a:pPr algn="l" fontAlgn="base"/>
                      <a:r>
                        <a:rPr lang="en-US" sz="1800" dirty="0">
                          <a:solidFill>
                            <a:srgbClr val="002D62"/>
                          </a:solidFill>
                          <a:effectLst/>
                          <a:latin typeface="Tahoma" panose="020B0604030504040204" pitchFamily="34" charset="0"/>
                          <a:ea typeface="Tahoma" panose="020B0604030504040204" pitchFamily="34" charset="0"/>
                          <a:cs typeface="Tahoma" panose="020B0604030504040204" pitchFamily="34" charset="0"/>
                        </a:rPr>
                        <a:t>Widespread/Many people affected</a:t>
                      </a:r>
                    </a:p>
                  </a:txBody>
                  <a:tcPr marL="50015" marR="50015" marT="25008" marB="25008">
                    <a:lnL w="9525" cap="flat" cmpd="sng" algn="ctr">
                      <a:solidFill>
                        <a:srgbClr val="B04539"/>
                      </a:solidFill>
                      <a:prstDash val="solid"/>
                      <a:round/>
                      <a:headEnd type="none" w="med" len="med"/>
                      <a:tailEnd type="none" w="med" len="med"/>
                    </a:lnL>
                    <a:lnR w="9525" cap="flat" cmpd="sng" algn="ctr">
                      <a:solidFill>
                        <a:srgbClr val="B04539"/>
                      </a:solidFill>
                      <a:prstDash val="solid"/>
                      <a:round/>
                      <a:headEnd type="none" w="med" len="med"/>
                      <a:tailEnd type="none" w="med" len="med"/>
                    </a:lnR>
                    <a:lnT w="9525" cap="flat" cmpd="sng" algn="ctr">
                      <a:solidFill>
                        <a:srgbClr val="B04539"/>
                      </a:solidFill>
                      <a:prstDash val="solid"/>
                      <a:round/>
                      <a:headEnd type="none" w="med" len="med"/>
                      <a:tailEnd type="none" w="med" len="med"/>
                    </a:lnT>
                    <a:lnB w="9525" cap="flat" cmpd="sng" algn="ctr">
                      <a:solidFill>
                        <a:srgbClr val="606239"/>
                      </a:solidFill>
                      <a:prstDash val="solid"/>
                      <a:round/>
                      <a:headEnd type="none" w="med" len="med"/>
                      <a:tailEnd type="none" w="med" len="med"/>
                    </a:lnB>
                  </a:tcPr>
                </a:tc>
                <a:extLst>
                  <a:ext uri="{0D108BD9-81ED-4DB2-BD59-A6C34878D82A}">
                    <a16:rowId xmlns:a16="http://schemas.microsoft.com/office/drawing/2014/main" val="1038773652"/>
                  </a:ext>
                </a:extLst>
              </a:tr>
              <a:tr h="928807">
                <a:tc>
                  <a:txBody>
                    <a:bodyPr/>
                    <a:lstStyle/>
                    <a:p>
                      <a:pPr algn="l" fontAlgn="base"/>
                      <a:r>
                        <a:rPr lang="en-US" sz="1800" dirty="0">
                          <a:solidFill>
                            <a:srgbClr val="002D62"/>
                          </a:solidFill>
                          <a:effectLst/>
                          <a:latin typeface="Tahoma" panose="020B0604030504040204" pitchFamily="34" charset="0"/>
                          <a:ea typeface="Tahoma" panose="020B0604030504040204" pitchFamily="34" charset="0"/>
                          <a:cs typeface="Tahoma" panose="020B0604030504040204" pitchFamily="34" charset="0"/>
                        </a:rPr>
                        <a:t>Level 1 No actual harm, with potential for minimal harm</a:t>
                      </a:r>
                    </a:p>
                  </a:txBody>
                  <a:tcPr marL="50015" marR="50015" marT="25008" marB="25008">
                    <a:lnL w="9525" cap="flat" cmpd="sng" algn="ctr">
                      <a:solidFill>
                        <a:srgbClr val="205139"/>
                      </a:solidFill>
                      <a:prstDash val="solid"/>
                      <a:round/>
                      <a:headEnd type="none" w="med" len="med"/>
                      <a:tailEnd type="none" w="med" len="med"/>
                    </a:lnL>
                    <a:lnR w="9525" cap="flat" cmpd="sng" algn="ctr">
                      <a:solidFill>
                        <a:srgbClr val="005C39"/>
                      </a:solidFill>
                      <a:prstDash val="solid"/>
                      <a:round/>
                      <a:headEnd type="none" w="med" len="med"/>
                      <a:tailEnd type="none" w="med" len="med"/>
                    </a:lnR>
                    <a:lnT w="9525" cap="flat" cmpd="sng" algn="ctr">
                      <a:solidFill>
                        <a:srgbClr val="205139"/>
                      </a:solidFill>
                      <a:prstDash val="solid"/>
                      <a:round/>
                      <a:headEnd type="none" w="med" len="med"/>
                      <a:tailEnd type="none" w="med" len="med"/>
                    </a:lnT>
                    <a:lnB w="9525" cap="flat" cmpd="sng" algn="ctr">
                      <a:solidFill>
                        <a:srgbClr val="C07439"/>
                      </a:solidFill>
                      <a:prstDash val="solid"/>
                      <a:round/>
                      <a:headEnd type="none" w="med" len="med"/>
                      <a:tailEnd type="none" w="med" len="med"/>
                    </a:lnB>
                  </a:tcPr>
                </a:tc>
                <a:tc>
                  <a:txBody>
                    <a:bodyPr/>
                    <a:lstStyle/>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A — least serious</a:t>
                      </a:r>
                    </a:p>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0%</a:t>
                      </a:r>
                    </a:p>
                  </a:txBody>
                  <a:tcPr marL="50015" marR="50015" marT="25008" marB="25008">
                    <a:lnL w="9525" cap="flat" cmpd="sng" algn="ctr">
                      <a:solidFill>
                        <a:srgbClr val="005C39"/>
                      </a:solidFill>
                      <a:prstDash val="solid"/>
                      <a:round/>
                      <a:headEnd type="none" w="med" len="med"/>
                      <a:tailEnd type="none" w="med" len="med"/>
                    </a:lnL>
                    <a:lnR w="9525" cap="flat" cmpd="sng" algn="ctr">
                      <a:solidFill>
                        <a:srgbClr val="606839"/>
                      </a:solidFill>
                      <a:prstDash val="solid"/>
                      <a:round/>
                      <a:headEnd type="none" w="med" len="med"/>
                      <a:tailEnd type="none" w="med" len="med"/>
                    </a:lnR>
                    <a:lnT w="9525" cap="flat" cmpd="sng" algn="ctr">
                      <a:solidFill>
                        <a:srgbClr val="005C39"/>
                      </a:solidFill>
                      <a:prstDash val="solid"/>
                      <a:round/>
                      <a:headEnd type="none" w="med" len="med"/>
                      <a:tailEnd type="none" w="med" len="med"/>
                    </a:lnT>
                    <a:lnB w="9525" cap="flat" cmpd="sng" algn="ctr">
                      <a:solidFill>
                        <a:srgbClr val="B07B39"/>
                      </a:solidFill>
                      <a:prstDash val="solid"/>
                      <a:round/>
                      <a:headEnd type="none" w="med" len="med"/>
                      <a:tailEnd type="none" w="med" len="med"/>
                    </a:lnB>
                    <a:solidFill>
                      <a:srgbClr val="EEEEED"/>
                    </a:solidFill>
                  </a:tcPr>
                </a:tc>
                <a:tc>
                  <a:txBody>
                    <a:bodyPr/>
                    <a:lstStyle/>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B</a:t>
                      </a:r>
                    </a:p>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1.44%</a:t>
                      </a:r>
                    </a:p>
                  </a:txBody>
                  <a:tcPr marL="50015" marR="50015" marT="25008" marB="25008">
                    <a:lnL w="9525" cap="flat" cmpd="sng" algn="ctr">
                      <a:solidFill>
                        <a:srgbClr val="606839"/>
                      </a:solidFill>
                      <a:prstDash val="solid"/>
                      <a:round/>
                      <a:headEnd type="none" w="med" len="med"/>
                      <a:tailEnd type="none" w="med" len="med"/>
                    </a:lnL>
                    <a:lnR w="9525" cap="flat" cmpd="sng" algn="ctr">
                      <a:solidFill>
                        <a:srgbClr val="606239"/>
                      </a:solidFill>
                      <a:prstDash val="solid"/>
                      <a:round/>
                      <a:headEnd type="none" w="med" len="med"/>
                      <a:tailEnd type="none" w="med" len="med"/>
                    </a:lnR>
                    <a:lnT w="9525" cap="flat" cmpd="sng" algn="ctr">
                      <a:solidFill>
                        <a:srgbClr val="606839"/>
                      </a:solidFill>
                      <a:prstDash val="solid"/>
                      <a:round/>
                      <a:headEnd type="none" w="med" len="med"/>
                      <a:tailEnd type="none" w="med" len="med"/>
                    </a:lnT>
                    <a:lnB w="9525" cap="flat" cmpd="sng" algn="ctr">
                      <a:solidFill>
                        <a:srgbClr val="E07B39"/>
                      </a:solidFill>
                      <a:prstDash val="solid"/>
                      <a:round/>
                      <a:headEnd type="none" w="med" len="med"/>
                      <a:tailEnd type="none" w="med" len="med"/>
                    </a:lnB>
                    <a:solidFill>
                      <a:srgbClr val="EDE2DC"/>
                    </a:solidFill>
                  </a:tcPr>
                </a:tc>
                <a:tc>
                  <a:txBody>
                    <a:bodyPr/>
                    <a:lstStyle/>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C</a:t>
                      </a:r>
                    </a:p>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1.28%</a:t>
                      </a:r>
                    </a:p>
                  </a:txBody>
                  <a:tcPr marL="50015" marR="50015" marT="25008" marB="25008">
                    <a:lnL w="9525" cap="flat" cmpd="sng" algn="ctr">
                      <a:solidFill>
                        <a:srgbClr val="606239"/>
                      </a:solidFill>
                      <a:prstDash val="solid"/>
                      <a:round/>
                      <a:headEnd type="none" w="med" len="med"/>
                      <a:tailEnd type="none" w="med" len="med"/>
                    </a:lnL>
                    <a:lnR w="9525" cap="flat" cmpd="sng" algn="ctr">
                      <a:solidFill>
                        <a:srgbClr val="606239"/>
                      </a:solidFill>
                      <a:prstDash val="solid"/>
                      <a:round/>
                      <a:headEnd type="none" w="med" len="med"/>
                      <a:tailEnd type="none" w="med" len="med"/>
                    </a:lnR>
                    <a:lnT w="9525" cap="flat" cmpd="sng" algn="ctr">
                      <a:solidFill>
                        <a:srgbClr val="606239"/>
                      </a:solidFill>
                      <a:prstDash val="solid"/>
                      <a:round/>
                      <a:headEnd type="none" w="med" len="med"/>
                      <a:tailEnd type="none" w="med" len="med"/>
                    </a:lnT>
                    <a:lnB w="9525" cap="flat" cmpd="sng" algn="ctr">
                      <a:solidFill>
                        <a:srgbClr val="008C39"/>
                      </a:solidFill>
                      <a:prstDash val="solid"/>
                      <a:round/>
                      <a:headEnd type="none" w="med" len="med"/>
                      <a:tailEnd type="none" w="med" len="med"/>
                    </a:lnB>
                    <a:solidFill>
                      <a:srgbClr val="EBDED9"/>
                    </a:solidFill>
                  </a:tcPr>
                </a:tc>
                <a:extLst>
                  <a:ext uri="{0D108BD9-81ED-4DB2-BD59-A6C34878D82A}">
                    <a16:rowId xmlns:a16="http://schemas.microsoft.com/office/drawing/2014/main" val="598872422"/>
                  </a:ext>
                </a:extLst>
              </a:tr>
              <a:tr h="928807">
                <a:tc>
                  <a:txBody>
                    <a:bodyPr/>
                    <a:lstStyle/>
                    <a:p>
                      <a:pPr algn="l" fontAlgn="base"/>
                      <a:r>
                        <a:rPr lang="en-US" sz="1800" dirty="0">
                          <a:solidFill>
                            <a:srgbClr val="002D62"/>
                          </a:solidFill>
                          <a:effectLst/>
                          <a:latin typeface="Tahoma" panose="020B0604030504040204" pitchFamily="34" charset="0"/>
                          <a:ea typeface="Tahoma" panose="020B0604030504040204" pitchFamily="34" charset="0"/>
                          <a:cs typeface="Tahoma" panose="020B0604030504040204" pitchFamily="34" charset="0"/>
                        </a:rPr>
                        <a:t>Level 2 No actual harm, with a potential for more than minimal harm</a:t>
                      </a:r>
                    </a:p>
                  </a:txBody>
                  <a:tcPr marL="50015" marR="50015" marT="25008" marB="25008">
                    <a:lnL w="9525" cap="flat" cmpd="sng" algn="ctr">
                      <a:solidFill>
                        <a:srgbClr val="C07439"/>
                      </a:solidFill>
                      <a:prstDash val="solid"/>
                      <a:round/>
                      <a:headEnd type="none" w="med" len="med"/>
                      <a:tailEnd type="none" w="med" len="med"/>
                    </a:lnL>
                    <a:lnR w="9525" cap="flat" cmpd="sng" algn="ctr">
                      <a:solidFill>
                        <a:srgbClr val="B07B39"/>
                      </a:solidFill>
                      <a:prstDash val="solid"/>
                      <a:round/>
                      <a:headEnd type="none" w="med" len="med"/>
                      <a:tailEnd type="none" w="med" len="med"/>
                    </a:lnR>
                    <a:lnT w="9525" cap="flat" cmpd="sng" algn="ctr">
                      <a:solidFill>
                        <a:srgbClr val="C07439"/>
                      </a:solidFill>
                      <a:prstDash val="solid"/>
                      <a:round/>
                      <a:headEnd type="none" w="med" len="med"/>
                      <a:tailEnd type="none" w="med" len="med"/>
                    </a:lnT>
                    <a:lnB w="9525" cap="flat" cmpd="sng" algn="ctr">
                      <a:solidFill>
                        <a:srgbClr val="209939"/>
                      </a:solidFill>
                      <a:prstDash val="solid"/>
                      <a:round/>
                      <a:headEnd type="none" w="med" len="med"/>
                      <a:tailEnd type="none" w="med" len="med"/>
                    </a:lnB>
                  </a:tcPr>
                </a:tc>
                <a:tc>
                  <a:txBody>
                    <a:bodyPr/>
                    <a:lstStyle/>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D</a:t>
                      </a:r>
                    </a:p>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61.95%</a:t>
                      </a:r>
                    </a:p>
                  </a:txBody>
                  <a:tcPr marL="50015" marR="50015" marT="25008" marB="25008">
                    <a:lnL w="9525" cap="flat" cmpd="sng" algn="ctr">
                      <a:solidFill>
                        <a:srgbClr val="B07B39"/>
                      </a:solidFill>
                      <a:prstDash val="solid"/>
                      <a:round/>
                      <a:headEnd type="none" w="med" len="med"/>
                      <a:tailEnd type="none" w="med" len="med"/>
                    </a:lnL>
                    <a:lnR w="9525" cap="flat" cmpd="sng" algn="ctr">
                      <a:solidFill>
                        <a:srgbClr val="E07B39"/>
                      </a:solidFill>
                      <a:prstDash val="solid"/>
                      <a:round/>
                      <a:headEnd type="none" w="med" len="med"/>
                      <a:tailEnd type="none" w="med" len="med"/>
                    </a:lnR>
                    <a:lnT w="9525" cap="flat" cmpd="sng" algn="ctr">
                      <a:solidFill>
                        <a:srgbClr val="B07B39"/>
                      </a:solidFill>
                      <a:prstDash val="solid"/>
                      <a:round/>
                      <a:headEnd type="none" w="med" len="med"/>
                      <a:tailEnd type="none" w="med" len="med"/>
                    </a:lnT>
                    <a:lnB w="9525" cap="flat" cmpd="sng" algn="ctr">
                      <a:solidFill>
                        <a:srgbClr val="D09A39"/>
                      </a:solidFill>
                      <a:prstDash val="solid"/>
                      <a:round/>
                      <a:headEnd type="none" w="med" len="med"/>
                      <a:tailEnd type="none" w="med" len="med"/>
                    </a:lnB>
                    <a:solidFill>
                      <a:srgbClr val="E8D1C6"/>
                    </a:solidFill>
                  </a:tcPr>
                </a:tc>
                <a:tc>
                  <a:txBody>
                    <a:bodyPr/>
                    <a:lstStyle/>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E</a:t>
                      </a:r>
                    </a:p>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23.29%</a:t>
                      </a:r>
                    </a:p>
                  </a:txBody>
                  <a:tcPr marL="50015" marR="50015" marT="25008" marB="25008">
                    <a:lnL w="9525" cap="flat" cmpd="sng" algn="ctr">
                      <a:solidFill>
                        <a:srgbClr val="E07B39"/>
                      </a:solidFill>
                      <a:prstDash val="solid"/>
                      <a:round/>
                      <a:headEnd type="none" w="med" len="med"/>
                      <a:tailEnd type="none" w="med" len="med"/>
                    </a:lnL>
                    <a:lnR w="9525" cap="flat" cmpd="sng" algn="ctr">
                      <a:solidFill>
                        <a:srgbClr val="008C39"/>
                      </a:solidFill>
                      <a:prstDash val="solid"/>
                      <a:round/>
                      <a:headEnd type="none" w="med" len="med"/>
                      <a:tailEnd type="none" w="med" len="med"/>
                    </a:lnR>
                    <a:lnT w="9525" cap="flat" cmpd="sng" algn="ctr">
                      <a:solidFill>
                        <a:srgbClr val="E07B39"/>
                      </a:solidFill>
                      <a:prstDash val="solid"/>
                      <a:round/>
                      <a:headEnd type="none" w="med" len="med"/>
                      <a:tailEnd type="none" w="med" len="med"/>
                    </a:lnT>
                    <a:lnB w="9525" cap="flat" cmpd="sng" algn="ctr">
                      <a:solidFill>
                        <a:srgbClr val="80B838"/>
                      </a:solidFill>
                      <a:prstDash val="solid"/>
                      <a:round/>
                      <a:headEnd type="none" w="med" len="med"/>
                      <a:tailEnd type="none" w="med" len="med"/>
                    </a:lnB>
                    <a:solidFill>
                      <a:srgbClr val="E7C2B2"/>
                    </a:solidFill>
                  </a:tcPr>
                </a:tc>
                <a:tc>
                  <a:txBody>
                    <a:bodyPr/>
                    <a:lstStyle/>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F</a:t>
                      </a:r>
                    </a:p>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6.57%</a:t>
                      </a:r>
                    </a:p>
                  </a:txBody>
                  <a:tcPr marL="50015" marR="50015" marT="25008" marB="25008">
                    <a:lnL w="9525" cap="flat" cmpd="sng" algn="ctr">
                      <a:solidFill>
                        <a:srgbClr val="008C39"/>
                      </a:solidFill>
                      <a:prstDash val="solid"/>
                      <a:round/>
                      <a:headEnd type="none" w="med" len="med"/>
                      <a:tailEnd type="none" w="med" len="med"/>
                    </a:lnL>
                    <a:lnR w="9525" cap="flat" cmpd="sng" algn="ctr">
                      <a:solidFill>
                        <a:srgbClr val="008C39"/>
                      </a:solidFill>
                      <a:prstDash val="solid"/>
                      <a:round/>
                      <a:headEnd type="none" w="med" len="med"/>
                      <a:tailEnd type="none" w="med" len="med"/>
                    </a:lnR>
                    <a:lnT w="9525" cap="flat" cmpd="sng" algn="ctr">
                      <a:solidFill>
                        <a:srgbClr val="008C39"/>
                      </a:solidFill>
                      <a:prstDash val="solid"/>
                      <a:round/>
                      <a:headEnd type="none" w="med" len="med"/>
                      <a:tailEnd type="none" w="med" len="med"/>
                    </a:lnT>
                    <a:lnB w="9525" cap="flat" cmpd="sng" algn="ctr">
                      <a:solidFill>
                        <a:srgbClr val="F0A139"/>
                      </a:solidFill>
                      <a:prstDash val="solid"/>
                      <a:round/>
                      <a:headEnd type="none" w="med" len="med"/>
                      <a:tailEnd type="none" w="med" len="med"/>
                    </a:lnB>
                    <a:solidFill>
                      <a:srgbClr val="E4AD98"/>
                    </a:solidFill>
                  </a:tcPr>
                </a:tc>
                <a:extLst>
                  <a:ext uri="{0D108BD9-81ED-4DB2-BD59-A6C34878D82A}">
                    <a16:rowId xmlns:a16="http://schemas.microsoft.com/office/drawing/2014/main" val="4054946825"/>
                  </a:ext>
                </a:extLst>
              </a:tr>
              <a:tr h="928807">
                <a:tc>
                  <a:txBody>
                    <a:bodyPr/>
                    <a:lstStyle/>
                    <a:p>
                      <a:pPr algn="l" fontAlgn="base"/>
                      <a:r>
                        <a:rPr lang="en-US" sz="1800" dirty="0">
                          <a:solidFill>
                            <a:srgbClr val="002D62"/>
                          </a:solidFill>
                          <a:effectLst/>
                          <a:latin typeface="Tahoma" panose="020B0604030504040204" pitchFamily="34" charset="0"/>
                          <a:ea typeface="Tahoma" panose="020B0604030504040204" pitchFamily="34" charset="0"/>
                          <a:cs typeface="Tahoma" panose="020B0604030504040204" pitchFamily="34" charset="0"/>
                        </a:rPr>
                        <a:t>Level 3 Actual harm that is not immediate jeopardy</a:t>
                      </a:r>
                    </a:p>
                  </a:txBody>
                  <a:tcPr marL="50015" marR="50015" marT="25008" marB="25008">
                    <a:lnL w="9525" cap="flat" cmpd="sng" algn="ctr">
                      <a:solidFill>
                        <a:srgbClr val="209939"/>
                      </a:solidFill>
                      <a:prstDash val="solid"/>
                      <a:round/>
                      <a:headEnd type="none" w="med" len="med"/>
                      <a:tailEnd type="none" w="med" len="med"/>
                    </a:lnL>
                    <a:lnR w="9525" cap="flat" cmpd="sng" algn="ctr">
                      <a:solidFill>
                        <a:srgbClr val="D09A39"/>
                      </a:solidFill>
                      <a:prstDash val="solid"/>
                      <a:round/>
                      <a:headEnd type="none" w="med" len="med"/>
                      <a:tailEnd type="none" w="med" len="med"/>
                    </a:lnR>
                    <a:lnT w="9525" cap="flat" cmpd="sng" algn="ctr">
                      <a:solidFill>
                        <a:srgbClr val="209939"/>
                      </a:solidFill>
                      <a:prstDash val="solid"/>
                      <a:round/>
                      <a:headEnd type="none" w="med" len="med"/>
                      <a:tailEnd type="none" w="med" len="med"/>
                    </a:lnT>
                    <a:lnB w="9525" cap="flat" cmpd="sng" algn="ctr">
                      <a:solidFill>
                        <a:srgbClr val="C05959"/>
                      </a:solidFill>
                      <a:prstDash val="solid"/>
                      <a:round/>
                      <a:headEnd type="none" w="med" len="med"/>
                      <a:tailEnd type="none" w="med" len="med"/>
                    </a:lnB>
                  </a:tcPr>
                </a:tc>
                <a:tc>
                  <a:txBody>
                    <a:bodyPr/>
                    <a:lstStyle/>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G</a:t>
                      </a:r>
                    </a:p>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3.22%</a:t>
                      </a:r>
                    </a:p>
                  </a:txBody>
                  <a:tcPr marL="50015" marR="50015" marT="25008" marB="25008">
                    <a:lnL w="9525" cap="flat" cmpd="sng" algn="ctr">
                      <a:solidFill>
                        <a:srgbClr val="D09A39"/>
                      </a:solidFill>
                      <a:prstDash val="solid"/>
                      <a:round/>
                      <a:headEnd type="none" w="med" len="med"/>
                      <a:tailEnd type="none" w="med" len="med"/>
                    </a:lnL>
                    <a:lnR w="9525" cap="flat" cmpd="sng" algn="ctr">
                      <a:solidFill>
                        <a:srgbClr val="80B838"/>
                      </a:solidFill>
                      <a:prstDash val="solid"/>
                      <a:round/>
                      <a:headEnd type="none" w="med" len="med"/>
                      <a:tailEnd type="none" w="med" len="med"/>
                    </a:lnR>
                    <a:lnT w="9525" cap="flat" cmpd="sng" algn="ctr">
                      <a:solidFill>
                        <a:srgbClr val="D09A39"/>
                      </a:solidFill>
                      <a:prstDash val="solid"/>
                      <a:round/>
                      <a:headEnd type="none" w="med" len="med"/>
                      <a:tailEnd type="none" w="med" len="med"/>
                    </a:lnT>
                    <a:lnB w="9525" cap="flat" cmpd="sng" algn="ctr">
                      <a:solidFill>
                        <a:srgbClr val="D06159"/>
                      </a:solidFill>
                      <a:prstDash val="solid"/>
                      <a:round/>
                      <a:headEnd type="none" w="med" len="med"/>
                      <a:tailEnd type="none" w="med" len="med"/>
                    </a:lnB>
                    <a:solidFill>
                      <a:srgbClr val="DF927A"/>
                    </a:solidFill>
                  </a:tcPr>
                </a:tc>
                <a:tc>
                  <a:txBody>
                    <a:bodyPr/>
                    <a:lstStyle/>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H</a:t>
                      </a:r>
                    </a:p>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0.15%</a:t>
                      </a:r>
                    </a:p>
                  </a:txBody>
                  <a:tcPr marL="50015" marR="50015" marT="25008" marB="25008">
                    <a:lnL w="9525" cap="flat" cmpd="sng" algn="ctr">
                      <a:solidFill>
                        <a:srgbClr val="80B838"/>
                      </a:solidFill>
                      <a:prstDash val="solid"/>
                      <a:round/>
                      <a:headEnd type="none" w="med" len="med"/>
                      <a:tailEnd type="none" w="med" len="med"/>
                    </a:lnL>
                    <a:lnR w="9525" cap="flat" cmpd="sng" algn="ctr">
                      <a:solidFill>
                        <a:srgbClr val="F0A139"/>
                      </a:solidFill>
                      <a:prstDash val="solid"/>
                      <a:round/>
                      <a:headEnd type="none" w="med" len="med"/>
                      <a:tailEnd type="none" w="med" len="med"/>
                    </a:lnR>
                    <a:lnT w="9525" cap="flat" cmpd="sng" algn="ctr">
                      <a:solidFill>
                        <a:srgbClr val="80B838"/>
                      </a:solidFill>
                      <a:prstDash val="solid"/>
                      <a:round/>
                      <a:headEnd type="none" w="med" len="med"/>
                      <a:tailEnd type="none" w="med" len="med"/>
                    </a:lnT>
                    <a:lnB w="9525" cap="flat" cmpd="sng" algn="ctr">
                      <a:solidFill>
                        <a:srgbClr val="F07159"/>
                      </a:solidFill>
                      <a:prstDash val="solid"/>
                      <a:round/>
                      <a:headEnd type="none" w="med" len="med"/>
                      <a:tailEnd type="none" w="med" len="med"/>
                    </a:lnB>
                    <a:solidFill>
                      <a:srgbClr val="DC7C65"/>
                    </a:solidFill>
                  </a:tcPr>
                </a:tc>
                <a:tc>
                  <a:txBody>
                    <a:bodyPr/>
                    <a:lstStyle/>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I</a:t>
                      </a:r>
                    </a:p>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0.01%</a:t>
                      </a:r>
                    </a:p>
                  </a:txBody>
                  <a:tcPr marL="50015" marR="50015" marT="25008" marB="25008">
                    <a:lnL w="9525" cap="flat" cmpd="sng" algn="ctr">
                      <a:solidFill>
                        <a:srgbClr val="F0A139"/>
                      </a:solidFill>
                      <a:prstDash val="solid"/>
                      <a:round/>
                      <a:headEnd type="none" w="med" len="med"/>
                      <a:tailEnd type="none" w="med" len="med"/>
                    </a:lnL>
                    <a:lnR w="9525" cap="flat" cmpd="sng" algn="ctr">
                      <a:solidFill>
                        <a:srgbClr val="F0A139"/>
                      </a:solidFill>
                      <a:prstDash val="solid"/>
                      <a:round/>
                      <a:headEnd type="none" w="med" len="med"/>
                      <a:tailEnd type="none" w="med" len="med"/>
                    </a:lnR>
                    <a:lnT w="9525" cap="flat" cmpd="sng" algn="ctr">
                      <a:solidFill>
                        <a:srgbClr val="F0A139"/>
                      </a:solidFill>
                      <a:prstDash val="solid"/>
                      <a:round/>
                      <a:headEnd type="none" w="med" len="med"/>
                      <a:tailEnd type="none" w="med" len="med"/>
                    </a:lnT>
                    <a:lnB w="9525" cap="flat" cmpd="sng" algn="ctr">
                      <a:solidFill>
                        <a:srgbClr val="607D59"/>
                      </a:solidFill>
                      <a:prstDash val="solid"/>
                      <a:round/>
                      <a:headEnd type="none" w="med" len="med"/>
                      <a:tailEnd type="none" w="med" len="med"/>
                    </a:lnB>
                    <a:solidFill>
                      <a:srgbClr val="DA614F"/>
                    </a:solidFill>
                  </a:tcPr>
                </a:tc>
                <a:extLst>
                  <a:ext uri="{0D108BD9-81ED-4DB2-BD59-A6C34878D82A}">
                    <a16:rowId xmlns:a16="http://schemas.microsoft.com/office/drawing/2014/main" val="802898691"/>
                  </a:ext>
                </a:extLst>
              </a:tr>
              <a:tr h="928807">
                <a:tc>
                  <a:txBody>
                    <a:bodyPr/>
                    <a:lstStyle/>
                    <a:p>
                      <a:pPr algn="l" fontAlgn="base"/>
                      <a:r>
                        <a:rPr lang="en-US" sz="1800" dirty="0">
                          <a:solidFill>
                            <a:srgbClr val="002D62"/>
                          </a:solidFill>
                          <a:effectLst/>
                          <a:latin typeface="Tahoma" panose="020B0604030504040204" pitchFamily="34" charset="0"/>
                          <a:ea typeface="Tahoma" panose="020B0604030504040204" pitchFamily="34" charset="0"/>
                          <a:cs typeface="Tahoma" panose="020B0604030504040204" pitchFamily="34" charset="0"/>
                        </a:rPr>
                        <a:t>Level 4 Immediate jeopardy to resident health or safety</a:t>
                      </a:r>
                    </a:p>
                  </a:txBody>
                  <a:tcPr marL="50015" marR="50015" marT="25008" marB="25008">
                    <a:lnL w="9525" cap="flat" cmpd="sng" algn="ctr">
                      <a:solidFill>
                        <a:srgbClr val="C05959"/>
                      </a:solidFill>
                      <a:prstDash val="solid"/>
                      <a:round/>
                      <a:headEnd type="none" w="med" len="med"/>
                      <a:tailEnd type="none" w="med" len="med"/>
                    </a:lnL>
                    <a:lnR w="9525" cap="flat" cmpd="sng" algn="ctr">
                      <a:solidFill>
                        <a:srgbClr val="D06159"/>
                      </a:solidFill>
                      <a:prstDash val="solid"/>
                      <a:round/>
                      <a:headEnd type="none" w="med" len="med"/>
                      <a:tailEnd type="none" w="med" len="med"/>
                    </a:lnR>
                    <a:lnT w="9525" cap="flat" cmpd="sng" algn="ctr">
                      <a:solidFill>
                        <a:srgbClr val="C05959"/>
                      </a:solidFill>
                      <a:prstDash val="solid"/>
                      <a:round/>
                      <a:headEnd type="none" w="med" len="med"/>
                      <a:tailEnd type="none" w="med" len="med"/>
                    </a:lnT>
                    <a:lnB w="9525" cap="flat" cmpd="sng" algn="ctr">
                      <a:solidFill>
                        <a:srgbClr val="C05959"/>
                      </a:solidFill>
                      <a:prstDash val="solid"/>
                      <a:round/>
                      <a:headEnd type="none" w="med" len="med"/>
                      <a:tailEnd type="none" w="med" len="med"/>
                    </a:lnB>
                  </a:tcPr>
                </a:tc>
                <a:tc>
                  <a:txBody>
                    <a:bodyPr/>
                    <a:lstStyle/>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J</a:t>
                      </a:r>
                    </a:p>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1.36%</a:t>
                      </a:r>
                    </a:p>
                  </a:txBody>
                  <a:tcPr marL="50015" marR="50015" marT="25008" marB="25008">
                    <a:lnL w="9525" cap="flat" cmpd="sng" algn="ctr">
                      <a:solidFill>
                        <a:srgbClr val="D06159"/>
                      </a:solidFill>
                      <a:prstDash val="solid"/>
                      <a:round/>
                      <a:headEnd type="none" w="med" len="med"/>
                      <a:tailEnd type="none" w="med" len="med"/>
                    </a:lnL>
                    <a:lnR w="9525" cap="flat" cmpd="sng" algn="ctr">
                      <a:solidFill>
                        <a:srgbClr val="F07159"/>
                      </a:solidFill>
                      <a:prstDash val="solid"/>
                      <a:round/>
                      <a:headEnd type="none" w="med" len="med"/>
                      <a:tailEnd type="none" w="med" len="med"/>
                    </a:lnR>
                    <a:lnT w="9525" cap="flat" cmpd="sng" algn="ctr">
                      <a:solidFill>
                        <a:srgbClr val="D06159"/>
                      </a:solidFill>
                      <a:prstDash val="solid"/>
                      <a:round/>
                      <a:headEnd type="none" w="med" len="med"/>
                      <a:tailEnd type="none" w="med" len="med"/>
                    </a:lnT>
                    <a:lnB w="9525" cap="flat" cmpd="sng" algn="ctr">
                      <a:solidFill>
                        <a:srgbClr val="D06159"/>
                      </a:solidFill>
                      <a:prstDash val="solid"/>
                      <a:round/>
                      <a:headEnd type="none" w="med" len="med"/>
                      <a:tailEnd type="none" w="med" len="med"/>
                    </a:lnB>
                    <a:solidFill>
                      <a:srgbClr val="C45141"/>
                    </a:solidFill>
                  </a:tcPr>
                </a:tc>
                <a:tc>
                  <a:txBody>
                    <a:bodyPr/>
                    <a:lstStyle/>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K</a:t>
                      </a:r>
                    </a:p>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0.52%</a:t>
                      </a:r>
                    </a:p>
                  </a:txBody>
                  <a:tcPr marL="50015" marR="50015" marT="25008" marB="25008">
                    <a:lnL w="9525" cap="flat" cmpd="sng" algn="ctr">
                      <a:solidFill>
                        <a:srgbClr val="F07159"/>
                      </a:solidFill>
                      <a:prstDash val="solid"/>
                      <a:round/>
                      <a:headEnd type="none" w="med" len="med"/>
                      <a:tailEnd type="none" w="med" len="med"/>
                    </a:lnL>
                    <a:lnR w="9525" cap="flat" cmpd="sng" algn="ctr">
                      <a:solidFill>
                        <a:srgbClr val="607D59"/>
                      </a:solidFill>
                      <a:prstDash val="solid"/>
                      <a:round/>
                      <a:headEnd type="none" w="med" len="med"/>
                      <a:tailEnd type="none" w="med" len="med"/>
                    </a:lnR>
                    <a:lnT w="9525" cap="flat" cmpd="sng" algn="ctr">
                      <a:solidFill>
                        <a:srgbClr val="F07159"/>
                      </a:solidFill>
                      <a:prstDash val="solid"/>
                      <a:round/>
                      <a:headEnd type="none" w="med" len="med"/>
                      <a:tailEnd type="none" w="med" len="med"/>
                    </a:lnT>
                    <a:lnB w="9525" cap="flat" cmpd="sng" algn="ctr">
                      <a:solidFill>
                        <a:srgbClr val="F07159"/>
                      </a:solidFill>
                      <a:prstDash val="solid"/>
                      <a:round/>
                      <a:headEnd type="none" w="med" len="med"/>
                      <a:tailEnd type="none" w="med" len="med"/>
                    </a:lnB>
                    <a:solidFill>
                      <a:srgbClr val="B24031"/>
                    </a:solidFill>
                  </a:tcPr>
                </a:tc>
                <a:tc>
                  <a:txBody>
                    <a:bodyPr/>
                    <a:lstStyle/>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L — most serious</a:t>
                      </a:r>
                    </a:p>
                    <a:p>
                      <a:pPr algn="ctr" fontAlgn="base"/>
                      <a:r>
                        <a:rPr lang="en-US" sz="1800" b="1" u="none" strike="noStrike" dirty="0">
                          <a:solidFill>
                            <a:srgbClr val="002D62"/>
                          </a:solidFill>
                          <a:effectLst/>
                          <a:latin typeface="Tahoma" panose="020B0604030504040204" pitchFamily="34" charset="0"/>
                          <a:ea typeface="Tahoma" panose="020B0604030504040204" pitchFamily="34" charset="0"/>
                          <a:cs typeface="Tahoma" panose="020B0604030504040204" pitchFamily="34" charset="0"/>
                        </a:rPr>
                        <a:t>0.21%</a:t>
                      </a:r>
                    </a:p>
                  </a:txBody>
                  <a:tcPr marL="50015" marR="50015" marT="25008" marB="25008">
                    <a:lnL w="9525" cap="flat" cmpd="sng" algn="ctr">
                      <a:solidFill>
                        <a:srgbClr val="607D59"/>
                      </a:solidFill>
                      <a:prstDash val="solid"/>
                      <a:round/>
                      <a:headEnd type="none" w="med" len="med"/>
                      <a:tailEnd type="none" w="med" len="med"/>
                    </a:lnL>
                    <a:lnR w="9525" cap="flat" cmpd="sng" algn="ctr">
                      <a:solidFill>
                        <a:srgbClr val="607D59"/>
                      </a:solidFill>
                      <a:prstDash val="solid"/>
                      <a:round/>
                      <a:headEnd type="none" w="med" len="med"/>
                      <a:tailEnd type="none" w="med" len="med"/>
                    </a:lnR>
                    <a:lnT w="9525" cap="flat" cmpd="sng" algn="ctr">
                      <a:solidFill>
                        <a:srgbClr val="607D59"/>
                      </a:solidFill>
                      <a:prstDash val="solid"/>
                      <a:round/>
                      <a:headEnd type="none" w="med" len="med"/>
                      <a:tailEnd type="none" w="med" len="med"/>
                    </a:lnT>
                    <a:lnB w="9525" cap="flat" cmpd="sng" algn="ctr">
                      <a:solidFill>
                        <a:srgbClr val="607D59"/>
                      </a:solidFill>
                      <a:prstDash val="solid"/>
                      <a:round/>
                      <a:headEnd type="none" w="med" len="med"/>
                      <a:tailEnd type="none" w="med" len="med"/>
                    </a:lnB>
                    <a:solidFill>
                      <a:srgbClr val="9A1500"/>
                    </a:solidFill>
                  </a:tcPr>
                </a:tc>
                <a:extLst>
                  <a:ext uri="{0D108BD9-81ED-4DB2-BD59-A6C34878D82A}">
                    <a16:rowId xmlns:a16="http://schemas.microsoft.com/office/drawing/2014/main" val="1849022396"/>
                  </a:ext>
                </a:extLst>
              </a:tr>
            </a:tbl>
          </a:graphicData>
        </a:graphic>
      </p:graphicFrame>
      <p:sp>
        <p:nvSpPr>
          <p:cNvPr id="4" name="Title 3">
            <a:extLst>
              <a:ext uri="{FF2B5EF4-FFF2-40B4-BE49-F238E27FC236}">
                <a16:creationId xmlns:a16="http://schemas.microsoft.com/office/drawing/2014/main" id="{0BF8BBF8-D16F-A023-F0A9-A245C386D794}"/>
              </a:ext>
            </a:extLst>
          </p:cNvPr>
          <p:cNvSpPr>
            <a:spLocks noGrp="1"/>
          </p:cNvSpPr>
          <p:nvPr>
            <p:ph type="title"/>
          </p:nvPr>
        </p:nvSpPr>
        <p:spPr>
          <a:xfrm>
            <a:off x="838200" y="365126"/>
            <a:ext cx="10515600" cy="717424"/>
          </a:xfrm>
        </p:spPr>
        <p:txBody>
          <a:bodyPr/>
          <a:lstStyle/>
          <a:p>
            <a:r>
              <a:rPr lang="en-US" dirty="0"/>
              <a:t>Federal Scope/Severity Grid Distribution</a:t>
            </a:r>
          </a:p>
        </p:txBody>
      </p:sp>
      <p:sp>
        <p:nvSpPr>
          <p:cNvPr id="6" name="TextBox 5">
            <a:extLst>
              <a:ext uri="{FF2B5EF4-FFF2-40B4-BE49-F238E27FC236}">
                <a16:creationId xmlns:a16="http://schemas.microsoft.com/office/drawing/2014/main" id="{A0E0324B-2C8A-1839-AF49-140197685BCE}"/>
              </a:ext>
            </a:extLst>
          </p:cNvPr>
          <p:cNvSpPr txBox="1"/>
          <p:nvPr/>
        </p:nvSpPr>
        <p:spPr>
          <a:xfrm>
            <a:off x="5636301" y="2968052"/>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01D9EE2A-3629-4DD2-CFA9-F1A1EE66DADF}"/>
              </a:ext>
            </a:extLst>
          </p:cNvPr>
          <p:cNvSpPr txBox="1"/>
          <p:nvPr/>
        </p:nvSpPr>
        <p:spPr>
          <a:xfrm>
            <a:off x="5246557" y="6190938"/>
            <a:ext cx="3702571"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16C5636-BA4C-FA6C-710E-86A17873BB17}"/>
              </a:ext>
            </a:extLst>
          </p:cNvPr>
          <p:cNvSpPr txBox="1"/>
          <p:nvPr/>
        </p:nvSpPr>
        <p:spPr>
          <a:xfrm>
            <a:off x="2520844" y="6028036"/>
            <a:ext cx="7450113" cy="369332"/>
          </a:xfrm>
          <a:prstGeom prst="rect">
            <a:avLst/>
          </a:prstGeom>
          <a:noFill/>
        </p:spPr>
        <p:txBody>
          <a:bodyPr wrap="square" rtlCol="0">
            <a:spAutoFit/>
          </a:bodyPr>
          <a:lstStyle/>
          <a:p>
            <a:r>
              <a:rPr lang="en-US" dirty="0">
                <a:solidFill>
                  <a:srgbClr val="002D62"/>
                </a:solidFill>
                <a:latin typeface="Tahoma" panose="020B0604030504040204" pitchFamily="34" charset="0"/>
                <a:ea typeface="Tahoma" panose="020B0604030504040204" pitchFamily="34" charset="0"/>
                <a:cs typeface="Tahoma" panose="020B0604030504040204" pitchFamily="34" charset="0"/>
              </a:rPr>
              <a:t>https://projects.propublica.org/nursing-homes/</a:t>
            </a:r>
          </a:p>
        </p:txBody>
      </p:sp>
    </p:spTree>
    <p:extLst>
      <p:ext uri="{BB962C8B-B14F-4D97-AF65-F5344CB8AC3E}">
        <p14:creationId xmlns:p14="http://schemas.microsoft.com/office/powerpoint/2010/main" val="83768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09CF32-C8FB-05C2-64D1-E093C9E0E831}"/>
              </a:ext>
            </a:extLst>
          </p:cNvPr>
          <p:cNvSpPr>
            <a:spLocks noGrp="1"/>
          </p:cNvSpPr>
          <p:nvPr>
            <p:ph type="title"/>
          </p:nvPr>
        </p:nvSpPr>
        <p:spPr>
          <a:xfrm>
            <a:off x="838200" y="365125"/>
            <a:ext cx="10515600" cy="828055"/>
          </a:xfrm>
        </p:spPr>
        <p:txBody>
          <a:bodyPr/>
          <a:lstStyle/>
          <a:p>
            <a:pPr algn="ctr"/>
            <a:r>
              <a:rPr lang="en-US" sz="3600" dirty="0"/>
              <a:t>Abbreviations</a:t>
            </a:r>
          </a:p>
        </p:txBody>
      </p:sp>
      <p:sp>
        <p:nvSpPr>
          <p:cNvPr id="3" name="Content Placeholder 2">
            <a:extLst>
              <a:ext uri="{FF2B5EF4-FFF2-40B4-BE49-F238E27FC236}">
                <a16:creationId xmlns:a16="http://schemas.microsoft.com/office/drawing/2014/main" id="{D52B9906-334B-DD98-BEDC-B424E08DD64F}"/>
              </a:ext>
            </a:extLst>
          </p:cNvPr>
          <p:cNvSpPr>
            <a:spLocks noGrp="1"/>
          </p:cNvSpPr>
          <p:nvPr>
            <p:ph sz="half" idx="1"/>
          </p:nvPr>
        </p:nvSpPr>
        <p:spPr>
          <a:xfrm>
            <a:off x="838200" y="1204025"/>
            <a:ext cx="5181600" cy="4872270"/>
          </a:xfrm>
        </p:spPr>
        <p:txBody>
          <a:bodyPr/>
          <a:lstStyle/>
          <a:p>
            <a:r>
              <a:rPr lang="en-US" sz="2000" dirty="0"/>
              <a:t>CMP: Civil money penalty</a:t>
            </a:r>
          </a:p>
          <a:p>
            <a:r>
              <a:rPr lang="en-US" sz="2000" dirty="0"/>
              <a:t>CMS: Centers for Medicare and Medicaid Services</a:t>
            </a:r>
          </a:p>
          <a:p>
            <a:r>
              <a:rPr lang="en-US" sz="2000" dirty="0"/>
              <a:t>DOJ: Department of Justice</a:t>
            </a:r>
          </a:p>
          <a:p>
            <a:r>
              <a:rPr lang="en-US" sz="2000" dirty="0"/>
              <a:t>DPNA: denial of payment for new admissions (mandatory)</a:t>
            </a:r>
          </a:p>
          <a:p>
            <a:r>
              <a:rPr lang="en-US" sz="2000" dirty="0"/>
              <a:t>DDPNA: Discretionary denial of payment for new admissions</a:t>
            </a:r>
          </a:p>
          <a:p>
            <a:r>
              <a:rPr lang="en-US" sz="2000" dirty="0"/>
              <a:t>IDR: Informal dispute resolution</a:t>
            </a:r>
          </a:p>
          <a:p>
            <a:r>
              <a:rPr lang="en-US" sz="2000" dirty="0"/>
              <a:t>IIDR: Independent informal dispute resolution</a:t>
            </a:r>
          </a:p>
          <a:p>
            <a:r>
              <a:rPr lang="en-US" sz="2000" dirty="0"/>
              <a:t>IJ: Immediate jeopardy</a:t>
            </a:r>
          </a:p>
          <a:p>
            <a:endParaRPr lang="en-US" sz="2000" dirty="0"/>
          </a:p>
          <a:p>
            <a:endParaRPr lang="en-US" sz="2000" dirty="0"/>
          </a:p>
          <a:p>
            <a:endParaRPr lang="en-US" sz="2000" dirty="0"/>
          </a:p>
          <a:p>
            <a:endParaRPr lang="en-US" sz="2000" dirty="0"/>
          </a:p>
          <a:p>
            <a:endParaRPr lang="en-US" sz="2000" dirty="0"/>
          </a:p>
          <a:p>
            <a:endParaRPr lang="en-US" dirty="0"/>
          </a:p>
        </p:txBody>
      </p:sp>
      <p:sp>
        <p:nvSpPr>
          <p:cNvPr id="8" name="Content Placeholder 7">
            <a:extLst>
              <a:ext uri="{FF2B5EF4-FFF2-40B4-BE49-F238E27FC236}">
                <a16:creationId xmlns:a16="http://schemas.microsoft.com/office/drawing/2014/main" id="{3DC2FBD6-14F6-3322-7187-A05DE8657BFB}"/>
              </a:ext>
            </a:extLst>
          </p:cNvPr>
          <p:cNvSpPr>
            <a:spLocks noGrp="1"/>
          </p:cNvSpPr>
          <p:nvPr>
            <p:ph sz="half" idx="2"/>
          </p:nvPr>
        </p:nvSpPr>
        <p:spPr>
          <a:xfrm>
            <a:off x="6172200" y="1193180"/>
            <a:ext cx="5181600" cy="4983783"/>
          </a:xfrm>
        </p:spPr>
        <p:txBody>
          <a:bodyPr/>
          <a:lstStyle/>
          <a:p>
            <a:r>
              <a:rPr lang="en-US" sz="2000" dirty="0"/>
              <a:t>MC: Medicare</a:t>
            </a:r>
          </a:p>
          <a:p>
            <a:r>
              <a:rPr lang="en-US" sz="2000" dirty="0"/>
              <a:t>NATCEP: Nurse aide training and competency and evaluation program</a:t>
            </a:r>
          </a:p>
          <a:p>
            <a:r>
              <a:rPr lang="en-US" sz="2000" dirty="0"/>
              <a:t>NHA: Nursing Home Administrator</a:t>
            </a:r>
          </a:p>
          <a:p>
            <a:r>
              <a:rPr lang="en-US" sz="2000" dirty="0"/>
              <a:t>OCR: Office of Civil Rights</a:t>
            </a:r>
          </a:p>
          <a:p>
            <a:r>
              <a:rPr lang="en-US" sz="2000" dirty="0"/>
              <a:t>OSHA: Occupational Safety and Health Administration</a:t>
            </a:r>
          </a:p>
          <a:p>
            <a:r>
              <a:rPr lang="en-US" sz="2000" dirty="0"/>
              <a:t>POC: Plan of correction</a:t>
            </a:r>
          </a:p>
          <a:p>
            <a:r>
              <a:rPr lang="en-US" sz="2000" dirty="0"/>
              <a:t>SNF: Skilled nursing facility</a:t>
            </a:r>
          </a:p>
          <a:p>
            <a:r>
              <a:rPr lang="en-US" sz="2000" dirty="0"/>
              <a:t>SOM: State Operations Manual, </a:t>
            </a:r>
            <a:br>
              <a:rPr lang="en-US" sz="2000" dirty="0"/>
            </a:br>
            <a:r>
              <a:rPr lang="en-US" sz="2000" dirty="0"/>
              <a:t>Appendix PP</a:t>
            </a:r>
          </a:p>
          <a:p>
            <a:r>
              <a:rPr lang="en-US" sz="2000" dirty="0"/>
              <a:t>SQC: Substandard Quality of Care</a:t>
            </a:r>
          </a:p>
          <a:p>
            <a:endParaRPr lang="en-US" sz="2000" dirty="0"/>
          </a:p>
        </p:txBody>
      </p:sp>
      <p:sp>
        <p:nvSpPr>
          <p:cNvPr id="2" name="Slide Number Placeholder 1">
            <a:extLst>
              <a:ext uri="{FF2B5EF4-FFF2-40B4-BE49-F238E27FC236}">
                <a16:creationId xmlns:a16="http://schemas.microsoft.com/office/drawing/2014/main" id="{FB10C8CE-AFFB-45A1-561C-A847AB41524A}"/>
              </a:ext>
            </a:extLst>
          </p:cNvPr>
          <p:cNvSpPr>
            <a:spLocks noGrp="1"/>
          </p:cNvSpPr>
          <p:nvPr>
            <p:ph type="sldNum" sz="quarter" idx="4294967295"/>
          </p:nvPr>
        </p:nvSpPr>
        <p:spPr>
          <a:xfrm>
            <a:off x="0" y="6386513"/>
            <a:ext cx="533400" cy="365125"/>
          </a:xfrm>
        </p:spPr>
        <p:txBody>
          <a:bodyPr/>
          <a:lstStyle/>
          <a:p>
            <a:fld id="{A22321F7-BF2B-4DB3-B2DC-6F994D0461B0}" type="slidenum">
              <a:rPr lang="en-US" smtClean="0"/>
              <a:pPr/>
              <a:t>3</a:t>
            </a:fld>
            <a:endParaRPr lang="en-US" dirty="0"/>
          </a:p>
        </p:txBody>
      </p:sp>
    </p:spTree>
    <p:extLst>
      <p:ext uri="{BB962C8B-B14F-4D97-AF65-F5344CB8AC3E}">
        <p14:creationId xmlns:p14="http://schemas.microsoft.com/office/powerpoint/2010/main" val="159431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7A710F-61AC-8C10-18AE-8A26E0275132}"/>
              </a:ext>
            </a:extLst>
          </p:cNvPr>
          <p:cNvSpPr>
            <a:spLocks noGrp="1"/>
          </p:cNvSpPr>
          <p:nvPr>
            <p:ph type="sldNum" sz="quarter" idx="12"/>
          </p:nvPr>
        </p:nvSpPr>
        <p:spPr/>
        <p:txBody>
          <a:bodyPr/>
          <a:lstStyle/>
          <a:p>
            <a:fld id="{A22321F7-BF2B-4DB3-B2DC-6F994D0461B0}" type="slidenum">
              <a:rPr lang="en-US" smtClean="0"/>
              <a:pPr/>
              <a:t>30</a:t>
            </a:fld>
            <a:endParaRPr lang="en-US" dirty="0"/>
          </a:p>
        </p:txBody>
      </p:sp>
      <p:graphicFrame>
        <p:nvGraphicFramePr>
          <p:cNvPr id="7" name="Table 7">
            <a:extLst>
              <a:ext uri="{FF2B5EF4-FFF2-40B4-BE49-F238E27FC236}">
                <a16:creationId xmlns:a16="http://schemas.microsoft.com/office/drawing/2014/main" id="{B81A1BB1-1A2C-B196-7FBD-9BB5E302B2F3}"/>
              </a:ext>
            </a:extLst>
          </p:cNvPr>
          <p:cNvGraphicFramePr>
            <a:graphicFrameLocks noGrp="1"/>
          </p:cNvGraphicFramePr>
          <p:nvPr>
            <p:ph sz="half" idx="1"/>
          </p:nvPr>
        </p:nvGraphicFramePr>
        <p:xfrm>
          <a:off x="623965" y="1309255"/>
          <a:ext cx="10498736" cy="3924751"/>
        </p:xfrm>
        <a:graphic>
          <a:graphicData uri="http://schemas.openxmlformats.org/drawingml/2006/table">
            <a:tbl>
              <a:tblPr firstRow="1" bandRow="1">
                <a:tableStyleId>{5C22544A-7EE6-4342-B048-85BDC9FD1C3A}</a:tableStyleId>
              </a:tblPr>
              <a:tblGrid>
                <a:gridCol w="3498748">
                  <a:extLst>
                    <a:ext uri="{9D8B030D-6E8A-4147-A177-3AD203B41FA5}">
                      <a16:colId xmlns:a16="http://schemas.microsoft.com/office/drawing/2014/main" val="2587805475"/>
                    </a:ext>
                  </a:extLst>
                </a:gridCol>
                <a:gridCol w="3499994">
                  <a:extLst>
                    <a:ext uri="{9D8B030D-6E8A-4147-A177-3AD203B41FA5}">
                      <a16:colId xmlns:a16="http://schemas.microsoft.com/office/drawing/2014/main" val="4182816151"/>
                    </a:ext>
                  </a:extLst>
                </a:gridCol>
                <a:gridCol w="3499994">
                  <a:extLst>
                    <a:ext uri="{9D8B030D-6E8A-4147-A177-3AD203B41FA5}">
                      <a16:colId xmlns:a16="http://schemas.microsoft.com/office/drawing/2014/main" val="1772558174"/>
                    </a:ext>
                  </a:extLst>
                </a:gridCol>
              </a:tblGrid>
              <a:tr h="829967">
                <a:tc>
                  <a:txBody>
                    <a:bodyPr/>
                    <a:lstStyle/>
                    <a:p>
                      <a:r>
                        <a:rPr lang="en-US" dirty="0"/>
                        <a:t>Scope/Severity</a:t>
                      </a:r>
                    </a:p>
                  </a:txBody>
                  <a:tcPr/>
                </a:tc>
                <a:tc>
                  <a:txBody>
                    <a:bodyPr/>
                    <a:lstStyle/>
                    <a:p>
                      <a:r>
                        <a:rPr lang="en-US" dirty="0"/>
                        <a:t>Per Day</a:t>
                      </a:r>
                    </a:p>
                  </a:txBody>
                  <a:tcPr/>
                </a:tc>
                <a:tc>
                  <a:txBody>
                    <a:bodyPr/>
                    <a:lstStyle/>
                    <a:p>
                      <a:r>
                        <a:rPr lang="en-US" dirty="0"/>
                        <a:t>Per Instance</a:t>
                      </a:r>
                    </a:p>
                  </a:txBody>
                  <a:tcPr/>
                </a:tc>
                <a:extLst>
                  <a:ext uri="{0D108BD9-81ED-4DB2-BD59-A6C34878D82A}">
                    <a16:rowId xmlns:a16="http://schemas.microsoft.com/office/drawing/2014/main" val="4136753411"/>
                  </a:ext>
                </a:extLst>
              </a:tr>
              <a:tr h="944078">
                <a:tc>
                  <a:txBody>
                    <a:bodyPr/>
                    <a:lstStyle/>
                    <a:p>
                      <a:pPr algn="ctr"/>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IJ: J/K/L</a:t>
                      </a:r>
                    </a:p>
                    <a:p>
                      <a:pPr algn="ctr"/>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Category 3 with IJ</a:t>
                      </a:r>
                    </a:p>
                  </a:txBody>
                  <a:tcPr/>
                </a:tc>
                <a:tc>
                  <a:txBody>
                    <a:bodyPr/>
                    <a:lstStyle/>
                    <a:p>
                      <a:pPr marL="342900" indent="-342900" algn="l">
                        <a:buAutoNum type="arabicPlain" startAt="2016"/>
                      </a:pPr>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        $3,050 --$10,000</a:t>
                      </a:r>
                    </a:p>
                    <a:p>
                      <a:pPr marL="0" indent="0" algn="l">
                        <a:buNone/>
                      </a:pPr>
                      <a:endPar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endParaRPr>
                    </a:p>
                    <a:p>
                      <a:pPr marL="0" indent="0" algn="l">
                        <a:buNone/>
                      </a:pPr>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2023       $7,884 -- $25,847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2016    $1,050 -- $10,000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2023     $2,586 -- $25,847</a:t>
                      </a:r>
                    </a:p>
                  </a:txBody>
                  <a:tcPr/>
                </a:tc>
                <a:extLst>
                  <a:ext uri="{0D108BD9-81ED-4DB2-BD59-A6C34878D82A}">
                    <a16:rowId xmlns:a16="http://schemas.microsoft.com/office/drawing/2014/main" val="1951349309"/>
                  </a:ext>
                </a:extLst>
              </a:tr>
              <a:tr h="944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Category 3 without IJ</a:t>
                      </a:r>
                    </a:p>
                  </a:txBody>
                  <a:tcPr/>
                </a:tc>
                <a:tc>
                  <a:txBody>
                    <a:bodyPr/>
                    <a:lstStyle/>
                    <a:p>
                      <a:pPr algn="l"/>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2016        $3,050 -- $10,000</a:t>
                      </a:r>
                    </a:p>
                    <a:p>
                      <a:pPr algn="l"/>
                      <a:endPar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endParaRPr>
                    </a:p>
                    <a:p>
                      <a:pPr algn="l"/>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2023        $7,884 -- $25,847 </a:t>
                      </a:r>
                    </a:p>
                  </a:txBody>
                  <a:tcPr/>
                </a:tc>
                <a:tc>
                  <a:txBody>
                    <a:bodyPr/>
                    <a:lstStyle/>
                    <a:p>
                      <a:pPr algn="l"/>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2016    $1,050 -- $10,000</a:t>
                      </a:r>
                    </a:p>
                    <a:p>
                      <a:pPr algn="ctr"/>
                      <a:endPar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endParaRPr>
                    </a:p>
                    <a:p>
                      <a:pPr algn="l"/>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2023     $2,586 -- $25,847</a:t>
                      </a:r>
                    </a:p>
                  </a:txBody>
                  <a:tcPr/>
                </a:tc>
                <a:extLst>
                  <a:ext uri="{0D108BD9-81ED-4DB2-BD59-A6C34878D82A}">
                    <a16:rowId xmlns:a16="http://schemas.microsoft.com/office/drawing/2014/main" val="2202563071"/>
                  </a:ext>
                </a:extLst>
              </a:tr>
              <a:tr h="1206628">
                <a:tc>
                  <a:txBody>
                    <a:bodyPr/>
                    <a:lstStyle/>
                    <a:p>
                      <a:pPr algn="ctr"/>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Category 2: F/G/H/I</a:t>
                      </a:r>
                    </a:p>
                  </a:txBody>
                  <a:tcPr/>
                </a:tc>
                <a:tc>
                  <a:txBody>
                    <a:bodyPr/>
                    <a:lstStyle/>
                    <a:p>
                      <a:pPr algn="l"/>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2016               $50 --  $3,000</a:t>
                      </a:r>
                    </a:p>
                    <a:p>
                      <a:pPr algn="ctr"/>
                      <a:endPar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endParaRPr>
                    </a:p>
                    <a:p>
                      <a:pPr algn="l"/>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2023             $129 -- $7,754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2016      $1,000-- $10,000</a:t>
                      </a:r>
                    </a:p>
                    <a:p>
                      <a:pPr algn="ctr"/>
                      <a:endPar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endParaRPr>
                    </a:p>
                    <a:p>
                      <a:pPr algn="l"/>
                      <a:r>
                        <a:rPr lang="en-US" sz="1800" b="1" dirty="0">
                          <a:solidFill>
                            <a:srgbClr val="002D62"/>
                          </a:solidFill>
                          <a:latin typeface="Tahoma" panose="020B0604030504040204" pitchFamily="34" charset="0"/>
                          <a:ea typeface="Tahoma" panose="020B0604030504040204" pitchFamily="34" charset="0"/>
                          <a:cs typeface="Tahoma" panose="020B0604030504040204" pitchFamily="34" charset="0"/>
                        </a:rPr>
                        <a:t>2023      $2,586 -- $25,847 </a:t>
                      </a:r>
                    </a:p>
                  </a:txBody>
                  <a:tcPr/>
                </a:tc>
                <a:extLst>
                  <a:ext uri="{0D108BD9-81ED-4DB2-BD59-A6C34878D82A}">
                    <a16:rowId xmlns:a16="http://schemas.microsoft.com/office/drawing/2014/main" val="2242778583"/>
                  </a:ext>
                </a:extLst>
              </a:tr>
            </a:tbl>
          </a:graphicData>
        </a:graphic>
      </p:graphicFrame>
      <p:sp>
        <p:nvSpPr>
          <p:cNvPr id="5" name="Title 4">
            <a:extLst>
              <a:ext uri="{FF2B5EF4-FFF2-40B4-BE49-F238E27FC236}">
                <a16:creationId xmlns:a16="http://schemas.microsoft.com/office/drawing/2014/main" id="{A085AE40-318E-9756-50DB-3E9580CB36A1}"/>
              </a:ext>
            </a:extLst>
          </p:cNvPr>
          <p:cNvSpPr>
            <a:spLocks noGrp="1"/>
          </p:cNvSpPr>
          <p:nvPr>
            <p:ph type="title"/>
          </p:nvPr>
        </p:nvSpPr>
        <p:spPr/>
        <p:txBody>
          <a:bodyPr/>
          <a:lstStyle/>
          <a:p>
            <a:r>
              <a:rPr lang="en-US" dirty="0"/>
              <a:t>Federal CMP Inflation: 2016 to 2023</a:t>
            </a:r>
          </a:p>
        </p:txBody>
      </p:sp>
      <p:sp>
        <p:nvSpPr>
          <p:cNvPr id="8" name="TextBox 7">
            <a:extLst>
              <a:ext uri="{FF2B5EF4-FFF2-40B4-BE49-F238E27FC236}">
                <a16:creationId xmlns:a16="http://schemas.microsoft.com/office/drawing/2014/main" id="{5FA6E4EA-B84D-1A80-C19B-0456B77A09D4}"/>
              </a:ext>
            </a:extLst>
          </p:cNvPr>
          <p:cNvSpPr txBox="1"/>
          <p:nvPr/>
        </p:nvSpPr>
        <p:spPr>
          <a:xfrm flipH="1">
            <a:off x="623965" y="5384878"/>
            <a:ext cx="1094407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D4769"/>
                </a:solidFill>
                <a:effectLst/>
                <a:uLnTx/>
                <a:uFillTx/>
                <a:latin typeface="Tahoma"/>
                <a:ea typeface="+mn-ea"/>
                <a:cs typeface="+mn-cs"/>
              </a:rPr>
              <a:t>Grounds to waive disapproval of nurse aide training program increases to $12,924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2D4769"/>
              </a:solidFill>
              <a:latin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D4769"/>
                </a:solidFill>
                <a:effectLst/>
                <a:uLnTx/>
                <a:uFillTx/>
                <a:latin typeface="Tahoma"/>
                <a:ea typeface="+mn-ea"/>
                <a:cs typeface="+mn-cs"/>
                <a:hlinkClick r:id="rId2"/>
              </a:rPr>
              <a:t>https://www.cms.gov/files/document/ltc-hha-clia-specific-cmp-adjustments-2023.pdf</a:t>
            </a:r>
            <a:r>
              <a:rPr kumimoji="0" lang="en-US" sz="1600" b="0" i="0" u="none" strike="noStrike" kern="1200" cap="none" spc="0" normalizeH="0" baseline="0" noProof="0" dirty="0">
                <a:ln>
                  <a:noFill/>
                </a:ln>
                <a:solidFill>
                  <a:srgbClr val="2D4769"/>
                </a:solidFill>
                <a:effectLst/>
                <a:uLnTx/>
                <a:uFillTx/>
                <a:latin typeface="Tahoma"/>
                <a:ea typeface="+mn-ea"/>
                <a:cs typeface="+mn-cs"/>
              </a:rPr>
              <a:t> (eff. 10/6/2023)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4769"/>
              </a:solidFill>
              <a:effectLst/>
              <a:uLnTx/>
              <a:uFillTx/>
              <a:latin typeface="Tahoma"/>
              <a:ea typeface="+mn-ea"/>
              <a:cs typeface="+mn-cs"/>
            </a:endParaRPr>
          </a:p>
        </p:txBody>
      </p:sp>
    </p:spTree>
    <p:extLst>
      <p:ext uri="{BB962C8B-B14F-4D97-AF65-F5344CB8AC3E}">
        <p14:creationId xmlns:p14="http://schemas.microsoft.com/office/powerpoint/2010/main" val="792916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a:extLst>
              <a:ext uri="{FF2B5EF4-FFF2-40B4-BE49-F238E27FC236}">
                <a16:creationId xmlns:a16="http://schemas.microsoft.com/office/drawing/2014/main" id="{80B9445A-41A4-9000-91A5-8666778D5A50}"/>
              </a:ext>
            </a:extLst>
          </p:cNvPr>
          <p:cNvSpPr>
            <a:spLocks noGrp="1" noChangeArrowheads="1"/>
          </p:cNvSpPr>
          <p:nvPr>
            <p:ph type="body" idx="1"/>
          </p:nvPr>
        </p:nvSpPr>
        <p:spPr>
          <a:xfrm>
            <a:off x="868528" y="1278205"/>
            <a:ext cx="6666129" cy="4351338"/>
          </a:xfrm>
        </p:spPr>
        <p:txBody>
          <a:bodyPr/>
          <a:lstStyle/>
          <a:p>
            <a:r>
              <a:rPr lang="en-US" altLang="en-US" dirty="0"/>
              <a:t>Required notification to all physicians in the facility (via letter to the medical director) </a:t>
            </a:r>
          </a:p>
          <a:p>
            <a:endParaRPr lang="en-US" altLang="en-US" dirty="0"/>
          </a:p>
          <a:p>
            <a:r>
              <a:rPr lang="en-US" altLang="en-US" dirty="0"/>
              <a:t>Automatic referral of NHA to state licensing board (and sometimes DON)</a:t>
            </a:r>
          </a:p>
          <a:p>
            <a:endParaRPr lang="en-US" altLang="en-US" dirty="0"/>
          </a:p>
          <a:p>
            <a:r>
              <a:rPr lang="en-US" altLang="en-US" dirty="0"/>
              <a:t>Loss of Nurse Aide Training and Competency Program (NATCEP)</a:t>
            </a:r>
          </a:p>
        </p:txBody>
      </p:sp>
      <p:sp>
        <p:nvSpPr>
          <p:cNvPr id="135170" name="Rectangle 2">
            <a:extLst>
              <a:ext uri="{FF2B5EF4-FFF2-40B4-BE49-F238E27FC236}">
                <a16:creationId xmlns:a16="http://schemas.microsoft.com/office/drawing/2014/main" id="{0B801F7E-368D-716B-E2A9-D36EAE001C57}"/>
              </a:ext>
            </a:extLst>
          </p:cNvPr>
          <p:cNvSpPr>
            <a:spLocks noGrp="1" noChangeArrowheads="1"/>
          </p:cNvSpPr>
          <p:nvPr>
            <p:ph type="title"/>
          </p:nvPr>
        </p:nvSpPr>
        <p:spPr>
          <a:xfrm>
            <a:off x="645952" y="339030"/>
            <a:ext cx="10435905" cy="717424"/>
          </a:xfrm>
        </p:spPr>
        <p:txBody>
          <a:bodyPr/>
          <a:lstStyle/>
          <a:p>
            <a:r>
              <a:rPr lang="en-US" altLang="en-US" sz="4200" dirty="0"/>
              <a:t>Substandard Quality of Care</a:t>
            </a:r>
          </a:p>
        </p:txBody>
      </p:sp>
      <p:pic>
        <p:nvPicPr>
          <p:cNvPr id="2" name="Picture 1">
            <a:extLst>
              <a:ext uri="{FF2B5EF4-FFF2-40B4-BE49-F238E27FC236}">
                <a16:creationId xmlns:a16="http://schemas.microsoft.com/office/drawing/2014/main" id="{BD2585B1-1671-1A30-E2B9-0AD8D405C6E5}"/>
              </a:ext>
            </a:extLst>
          </p:cNvPr>
          <p:cNvPicPr>
            <a:picLocks noChangeAspect="1"/>
          </p:cNvPicPr>
          <p:nvPr/>
        </p:nvPicPr>
        <p:blipFill rotWithShape="1">
          <a:blip r:embed="rId3"/>
          <a:srcRect l="563" r="1957"/>
          <a:stretch/>
        </p:blipFill>
        <p:spPr>
          <a:xfrm>
            <a:off x="7912142" y="1280876"/>
            <a:ext cx="3446552" cy="435133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Slide Number Placeholder 2">
            <a:extLst>
              <a:ext uri="{FF2B5EF4-FFF2-40B4-BE49-F238E27FC236}">
                <a16:creationId xmlns:a16="http://schemas.microsoft.com/office/drawing/2014/main" id="{B787E41E-8C2F-8037-E7B6-7E11553AFA5B}"/>
              </a:ext>
            </a:extLst>
          </p:cNvPr>
          <p:cNvSpPr>
            <a:spLocks noGrp="1"/>
          </p:cNvSpPr>
          <p:nvPr>
            <p:ph type="sldNum" sz="quarter" idx="12"/>
          </p:nvPr>
        </p:nvSpPr>
        <p:spPr/>
        <p:txBody>
          <a:bodyPr/>
          <a:lstStyle/>
          <a:p>
            <a:fld id="{A22321F7-BF2B-4DB3-B2DC-6F994D0461B0}"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BEB64C-CFE3-24EB-7A45-F9CD52D6D5A9}"/>
              </a:ext>
            </a:extLst>
          </p:cNvPr>
          <p:cNvSpPr>
            <a:spLocks noGrp="1"/>
          </p:cNvSpPr>
          <p:nvPr>
            <p:ph idx="1"/>
          </p:nvPr>
        </p:nvSpPr>
        <p:spPr>
          <a:xfrm>
            <a:off x="868528" y="1744909"/>
            <a:ext cx="10494969" cy="3750409"/>
          </a:xfrm>
        </p:spPr>
        <p:txBody>
          <a:bodyPr/>
          <a:lstStyle/>
          <a:p>
            <a:r>
              <a:rPr lang="en-US" dirty="0"/>
              <a:t>Don’t expect a separate notice from CMS </a:t>
            </a:r>
          </a:p>
          <a:p>
            <a:endParaRPr lang="en-US" dirty="0"/>
          </a:p>
          <a:p>
            <a:r>
              <a:rPr lang="en-US" dirty="0"/>
              <a:t>“If you do not correct the cited deficiencies AND achieve substantial compliance with the requirements of 42 CFR Part 483 … within 90 days CMS and State must deny payments for new admissions.  Additionally, they will recommend that your provider agreement be terminated, six months from the date of the partial-extended survey.” </a:t>
            </a:r>
          </a:p>
          <a:p>
            <a:endParaRPr lang="en-US" dirty="0"/>
          </a:p>
        </p:txBody>
      </p:sp>
      <p:sp>
        <p:nvSpPr>
          <p:cNvPr id="3" name="Title 2">
            <a:extLst>
              <a:ext uri="{FF2B5EF4-FFF2-40B4-BE49-F238E27FC236}">
                <a16:creationId xmlns:a16="http://schemas.microsoft.com/office/drawing/2014/main" id="{D2B4DC15-F5C3-B2C4-DDB0-F928E8493740}"/>
              </a:ext>
            </a:extLst>
          </p:cNvPr>
          <p:cNvSpPr>
            <a:spLocks noGrp="1"/>
          </p:cNvSpPr>
          <p:nvPr>
            <p:ph type="title"/>
          </p:nvPr>
        </p:nvSpPr>
        <p:spPr>
          <a:xfrm>
            <a:off x="755009" y="681038"/>
            <a:ext cx="10939244" cy="686036"/>
          </a:xfrm>
        </p:spPr>
        <p:txBody>
          <a:bodyPr/>
          <a:lstStyle/>
          <a:p>
            <a:r>
              <a:rPr lang="en-US" sz="4200" dirty="0"/>
              <a:t>Denial Of Payment For New Admission</a:t>
            </a:r>
          </a:p>
        </p:txBody>
      </p:sp>
      <p:sp>
        <p:nvSpPr>
          <p:cNvPr id="4" name="Slide Number Placeholder 3">
            <a:extLst>
              <a:ext uri="{FF2B5EF4-FFF2-40B4-BE49-F238E27FC236}">
                <a16:creationId xmlns:a16="http://schemas.microsoft.com/office/drawing/2014/main" id="{120B98A1-E409-6708-BD0A-C66D2F14946C}"/>
              </a:ext>
            </a:extLst>
          </p:cNvPr>
          <p:cNvSpPr>
            <a:spLocks noGrp="1"/>
          </p:cNvSpPr>
          <p:nvPr>
            <p:ph type="sldNum" sz="quarter" idx="12"/>
          </p:nvPr>
        </p:nvSpPr>
        <p:spPr/>
        <p:txBody>
          <a:bodyPr/>
          <a:lstStyle/>
          <a:p>
            <a:fld id="{A22321F7-BF2B-4DB3-B2DC-6F994D0461B0}" type="slidenum">
              <a:rPr lang="en-US" smtClean="0"/>
              <a:pPr/>
              <a:t>32</a:t>
            </a:fld>
            <a:endParaRPr lang="en-US" dirty="0"/>
          </a:p>
        </p:txBody>
      </p:sp>
    </p:spTree>
    <p:extLst>
      <p:ext uri="{BB962C8B-B14F-4D97-AF65-F5344CB8AC3E}">
        <p14:creationId xmlns:p14="http://schemas.microsoft.com/office/powerpoint/2010/main" val="1284947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1027">
            <a:extLst>
              <a:ext uri="{FF2B5EF4-FFF2-40B4-BE49-F238E27FC236}">
                <a16:creationId xmlns:a16="http://schemas.microsoft.com/office/drawing/2014/main" id="{2A6786C6-B30F-20A2-27EB-3B31A5875D18}"/>
              </a:ext>
            </a:extLst>
          </p:cNvPr>
          <p:cNvSpPr>
            <a:spLocks noGrp="1" noChangeArrowheads="1"/>
          </p:cNvSpPr>
          <p:nvPr>
            <p:ph type="body" idx="1"/>
          </p:nvPr>
        </p:nvSpPr>
        <p:spPr>
          <a:xfrm>
            <a:off x="838200" y="1411551"/>
            <a:ext cx="10101044" cy="4149908"/>
          </a:xfrm>
        </p:spPr>
        <p:txBody>
          <a:bodyPr/>
          <a:lstStyle/>
          <a:p>
            <a:r>
              <a:rPr lang="en-US" altLang="en-US" dirty="0"/>
              <a:t>New Admissions</a:t>
            </a:r>
          </a:p>
          <a:p>
            <a:pPr lvl="1"/>
            <a:r>
              <a:rPr lang="en-US" altLang="en-US" dirty="0"/>
              <a:t>Does not apply to residents who leave temporarily for any reason  (SOM §7506(B)-(D); 42 C.F.R. 488.401)</a:t>
            </a:r>
          </a:p>
          <a:p>
            <a:pPr lvl="1"/>
            <a:endParaRPr lang="en-US" altLang="en-US" dirty="0"/>
          </a:p>
          <a:p>
            <a:pPr lvl="1"/>
            <a:r>
              <a:rPr lang="en-US" altLang="en-US" dirty="0"/>
              <a:t>Residents admitted before effective date of denial of payment and taking temporary leave are NOT new admissions upon return if placed in MC bed</a:t>
            </a:r>
          </a:p>
          <a:p>
            <a:pPr lvl="1"/>
            <a:endParaRPr lang="en-US" altLang="en-US" dirty="0"/>
          </a:p>
          <a:p>
            <a:pPr lvl="1"/>
            <a:r>
              <a:rPr lang="en-US" altLang="en-US" dirty="0"/>
              <a:t>To determine whether resident was admitted prior to the DPNA, status of resident, NOT primary payor, controls</a:t>
            </a:r>
            <a:br>
              <a:rPr lang="en-US" altLang="en-US" dirty="0"/>
            </a:br>
            <a:endParaRPr lang="en-US" altLang="en-US" dirty="0"/>
          </a:p>
          <a:p>
            <a:pPr lvl="1"/>
            <a:r>
              <a:rPr lang="en-US" altLang="en-US" dirty="0"/>
              <a:t>Discharge from SNF breaks the cycle</a:t>
            </a:r>
          </a:p>
          <a:p>
            <a:pPr lvl="1"/>
            <a:endParaRPr lang="en-US" altLang="en-US" dirty="0"/>
          </a:p>
        </p:txBody>
      </p:sp>
      <p:sp>
        <p:nvSpPr>
          <p:cNvPr id="179202" name="Rectangle 1026">
            <a:extLst>
              <a:ext uri="{FF2B5EF4-FFF2-40B4-BE49-F238E27FC236}">
                <a16:creationId xmlns:a16="http://schemas.microsoft.com/office/drawing/2014/main" id="{443826BC-B8EC-EEFA-E2BC-8CBABE2095EE}"/>
              </a:ext>
            </a:extLst>
          </p:cNvPr>
          <p:cNvSpPr>
            <a:spLocks noGrp="1" noChangeArrowheads="1"/>
          </p:cNvSpPr>
          <p:nvPr>
            <p:ph type="title"/>
          </p:nvPr>
        </p:nvSpPr>
        <p:spPr>
          <a:xfrm>
            <a:off x="838200" y="390293"/>
            <a:ext cx="10515600" cy="717424"/>
          </a:xfrm>
        </p:spPr>
        <p:txBody>
          <a:bodyPr/>
          <a:lstStyle/>
          <a:p>
            <a:r>
              <a:rPr lang="en-US" altLang="en-US" sz="4200" dirty="0"/>
              <a:t>DPNAs</a:t>
            </a:r>
          </a:p>
        </p:txBody>
      </p:sp>
      <p:sp>
        <p:nvSpPr>
          <p:cNvPr id="2" name="Slide Number Placeholder 1">
            <a:extLst>
              <a:ext uri="{FF2B5EF4-FFF2-40B4-BE49-F238E27FC236}">
                <a16:creationId xmlns:a16="http://schemas.microsoft.com/office/drawing/2014/main" id="{4F9DB2CB-33E3-35C0-DFEA-9B9750DFF723}"/>
              </a:ext>
            </a:extLst>
          </p:cNvPr>
          <p:cNvSpPr>
            <a:spLocks noGrp="1"/>
          </p:cNvSpPr>
          <p:nvPr>
            <p:ph type="sldNum" sz="quarter" idx="12"/>
          </p:nvPr>
        </p:nvSpPr>
        <p:spPr/>
        <p:txBody>
          <a:bodyPr/>
          <a:lstStyle/>
          <a:p>
            <a:fld id="{A22321F7-BF2B-4DB3-B2DC-6F994D0461B0}" type="slidenum">
              <a:rPr lang="en-US" smtClean="0"/>
              <a:pPr/>
              <a:t>33</a:t>
            </a:fld>
            <a:endParaRPr lang="en-US" dirty="0"/>
          </a:p>
        </p:txBody>
      </p:sp>
    </p:spTree>
    <p:extLst>
      <p:ext uri="{BB962C8B-B14F-4D97-AF65-F5344CB8AC3E}">
        <p14:creationId xmlns:p14="http://schemas.microsoft.com/office/powerpoint/2010/main" val="3098743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document">
            <a:extLst>
              <a:ext uri="{FF2B5EF4-FFF2-40B4-BE49-F238E27FC236}">
                <a16:creationId xmlns:a16="http://schemas.microsoft.com/office/drawing/2014/main" id="{7D0D18CD-AB5E-87B9-06AE-DE5D7251A5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2789" y="1400961"/>
            <a:ext cx="9185945" cy="4023650"/>
          </a:xfrm>
        </p:spPr>
      </p:pic>
      <p:sp>
        <p:nvSpPr>
          <p:cNvPr id="3" name="Title 2">
            <a:extLst>
              <a:ext uri="{FF2B5EF4-FFF2-40B4-BE49-F238E27FC236}">
                <a16:creationId xmlns:a16="http://schemas.microsoft.com/office/drawing/2014/main" id="{8D2D93A1-4ECD-2695-84D5-CE8492593A1B}"/>
              </a:ext>
            </a:extLst>
          </p:cNvPr>
          <p:cNvSpPr>
            <a:spLocks noGrp="1"/>
          </p:cNvSpPr>
          <p:nvPr>
            <p:ph type="title"/>
          </p:nvPr>
        </p:nvSpPr>
        <p:spPr/>
        <p:txBody>
          <a:bodyPr/>
          <a:lstStyle/>
          <a:p>
            <a:r>
              <a:rPr lang="en-US" sz="4200" dirty="0"/>
              <a:t>Discretionary DPNA</a:t>
            </a:r>
          </a:p>
        </p:txBody>
      </p:sp>
      <p:sp>
        <p:nvSpPr>
          <p:cNvPr id="2" name="Slide Number Placeholder 1">
            <a:extLst>
              <a:ext uri="{FF2B5EF4-FFF2-40B4-BE49-F238E27FC236}">
                <a16:creationId xmlns:a16="http://schemas.microsoft.com/office/drawing/2014/main" id="{392D2353-1616-C0C0-11B3-45D7DFB3F7CD}"/>
              </a:ext>
            </a:extLst>
          </p:cNvPr>
          <p:cNvSpPr>
            <a:spLocks noGrp="1"/>
          </p:cNvSpPr>
          <p:nvPr>
            <p:ph type="sldNum" sz="quarter" idx="12"/>
          </p:nvPr>
        </p:nvSpPr>
        <p:spPr/>
        <p:txBody>
          <a:bodyPr/>
          <a:lstStyle/>
          <a:p>
            <a:fld id="{A22321F7-BF2B-4DB3-B2DC-6F994D0461B0}" type="slidenum">
              <a:rPr lang="en-US" smtClean="0"/>
              <a:pPr/>
              <a:t>34</a:t>
            </a:fld>
            <a:endParaRPr lang="en-US" dirty="0"/>
          </a:p>
        </p:txBody>
      </p:sp>
    </p:spTree>
    <p:extLst>
      <p:ext uri="{BB962C8B-B14F-4D97-AF65-F5344CB8AC3E}">
        <p14:creationId xmlns:p14="http://schemas.microsoft.com/office/powerpoint/2010/main" val="2448135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D3111A-F868-E419-4628-FC4EFDF58CD8}"/>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35</a:t>
            </a:fld>
            <a:endParaRPr lang="en-US" dirty="0"/>
          </a:p>
        </p:txBody>
      </p:sp>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7E22FE85-DF70-F7F5-C3C8-D9121460B402}"/>
                  </a:ext>
                </a:extLst>
              </p:cNvPr>
              <p:cNvSpPr>
                <a:spLocks noGrp="1"/>
              </p:cNvSpPr>
              <p:nvPr>
                <p:ph sz="half" idx="1"/>
              </p:nvPr>
            </p:nvSpPr>
            <p:spPr>
              <a:xfrm>
                <a:off x="868528" y="1143981"/>
                <a:ext cx="10494969" cy="4351338"/>
              </a:xfrm>
            </p:spPr>
            <p:txBody>
              <a:bodyPr/>
              <a:lstStyle/>
              <a:p>
                <a:r>
                  <a:rPr lang="en-US" dirty="0"/>
                  <a:t>Operating under a waiver for coverage by licensed nurses</a:t>
                </a:r>
              </a:p>
              <a:p>
                <a:endParaRPr lang="en-US" dirty="0"/>
              </a:p>
              <a:p>
                <a:r>
                  <a:rPr lang="en-US" dirty="0"/>
                  <a:t>Subject to an extended survey or partial extended survey for substandard quality of care</a:t>
                </a:r>
              </a:p>
              <a:p>
                <a:endParaRPr lang="en-US" dirty="0"/>
              </a:p>
              <a:p>
                <a:r>
                  <a:rPr lang="en-US" dirty="0"/>
                  <a:t>CMP </a:t>
                </a:r>
                <a14:m>
                  <m:oMath xmlns:m="http://schemas.openxmlformats.org/officeDocument/2006/math">
                    <m:r>
                      <a:rPr lang="en-US" smtClean="0">
                        <a:latin typeface="Cambria Math" panose="02040503050406030204" pitchFamily="18" charset="0"/>
                      </a:rPr>
                      <m:t>≥ </m:t>
                    </m:r>
                  </m:oMath>
                </a14:m>
                <a:r>
                  <a:rPr lang="en-US" dirty="0"/>
                  <a:t>$11,292 (subject to inflation adjustment factor)</a:t>
                </a:r>
              </a:p>
              <a:p>
                <a:endParaRPr lang="en-US" dirty="0"/>
              </a:p>
              <a:p>
                <a:r>
                  <a:rPr lang="en-US" dirty="0"/>
                  <a:t>Previous denial of payment, temporary manager, or termination</a:t>
                </a:r>
              </a:p>
            </p:txBody>
          </p:sp>
        </mc:Choice>
        <mc:Fallback>
          <p:sp>
            <p:nvSpPr>
              <p:cNvPr id="2" name="Content Placeholder 1">
                <a:extLst>
                  <a:ext uri="{FF2B5EF4-FFF2-40B4-BE49-F238E27FC236}">
                    <a16:creationId xmlns:a16="http://schemas.microsoft.com/office/drawing/2014/main" id="{7E22FE85-DF70-F7F5-C3C8-D9121460B402}"/>
                  </a:ext>
                </a:extLst>
              </p:cNvPr>
              <p:cNvSpPr>
                <a:spLocks noGrp="1" noRot="1" noChangeAspect="1" noMove="1" noResize="1" noEditPoints="1" noAdjustHandles="1" noChangeArrowheads="1" noChangeShapeType="1" noTextEdit="1"/>
              </p:cNvSpPr>
              <p:nvPr>
                <p:ph sz="half" idx="1"/>
              </p:nvPr>
            </p:nvSpPr>
            <p:spPr>
              <a:xfrm>
                <a:off x="868528" y="1143981"/>
                <a:ext cx="10494969" cy="4351338"/>
              </a:xfrm>
              <a:blipFill>
                <a:blip r:embed="rId2"/>
                <a:stretch>
                  <a:fillRect l="-1045" t="-2521" r="-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F2C21F9-FA1A-B20E-BA1A-BA84D0D2735C}"/>
              </a:ext>
            </a:extLst>
          </p:cNvPr>
          <p:cNvSpPr>
            <a:spLocks noGrp="1"/>
          </p:cNvSpPr>
          <p:nvPr>
            <p:ph type="title"/>
          </p:nvPr>
        </p:nvSpPr>
        <p:spPr>
          <a:xfrm>
            <a:off x="838200" y="365126"/>
            <a:ext cx="10515600" cy="717424"/>
          </a:xfrm>
        </p:spPr>
        <p:txBody>
          <a:bodyPr/>
          <a:lstStyle/>
          <a:p>
            <a:r>
              <a:rPr lang="en-US" dirty="0"/>
              <a:t>Loss Of NATCEP Program</a:t>
            </a:r>
          </a:p>
        </p:txBody>
      </p:sp>
    </p:spTree>
    <p:extLst>
      <p:ext uri="{BB962C8B-B14F-4D97-AF65-F5344CB8AC3E}">
        <p14:creationId xmlns:p14="http://schemas.microsoft.com/office/powerpoint/2010/main" val="1724106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68F311-8E9D-339E-B736-3F156459F8FF}"/>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36</a:t>
            </a:fld>
            <a:endParaRPr lang="en-US" dirty="0"/>
          </a:p>
        </p:txBody>
      </p:sp>
      <p:sp>
        <p:nvSpPr>
          <p:cNvPr id="2" name="Content Placeholder 1">
            <a:extLst>
              <a:ext uri="{FF2B5EF4-FFF2-40B4-BE49-F238E27FC236}">
                <a16:creationId xmlns:a16="http://schemas.microsoft.com/office/drawing/2014/main" id="{3B78B15A-E61C-D080-E2BB-EEB95C37B3E6}"/>
              </a:ext>
            </a:extLst>
          </p:cNvPr>
          <p:cNvSpPr>
            <a:spLocks noGrp="1"/>
          </p:cNvSpPr>
          <p:nvPr>
            <p:ph sz="half" idx="1"/>
          </p:nvPr>
        </p:nvSpPr>
        <p:spPr>
          <a:xfrm>
            <a:off x="868528" y="1143981"/>
            <a:ext cx="10494969" cy="4351338"/>
          </a:xfrm>
        </p:spPr>
        <p:txBody>
          <a:bodyPr/>
          <a:lstStyle/>
          <a:p>
            <a:r>
              <a:rPr lang="en-US" dirty="0"/>
              <a:t>State may grant waiver and allow NATCEP program to be offered in (but not by) SNF if the State —</a:t>
            </a:r>
          </a:p>
          <a:p>
            <a:pPr lvl="1"/>
            <a:r>
              <a:rPr lang="en-US" dirty="0"/>
              <a:t>Determines that there is no other such program offered within a reasonable distance of the SNF</a:t>
            </a:r>
          </a:p>
          <a:p>
            <a:pPr lvl="1"/>
            <a:r>
              <a:rPr lang="en-US" dirty="0"/>
              <a:t>Assures, through an oversight effort, that an adequate environment exists for operating the program in the SNF</a:t>
            </a:r>
          </a:p>
          <a:p>
            <a:pPr lvl="1"/>
            <a:r>
              <a:rPr lang="en-US" dirty="0"/>
              <a:t>Provides notice of such determination and assurances to the State Long-Term Care Ombudsman</a:t>
            </a:r>
          </a:p>
          <a:p>
            <a:pPr lvl="1"/>
            <a:endParaRPr lang="en-US" dirty="0"/>
          </a:p>
          <a:p>
            <a:r>
              <a:rPr lang="en-US" dirty="0"/>
              <a:t>Does not require CMS approval</a:t>
            </a:r>
          </a:p>
        </p:txBody>
      </p:sp>
      <p:sp>
        <p:nvSpPr>
          <p:cNvPr id="3" name="Title 2">
            <a:extLst>
              <a:ext uri="{FF2B5EF4-FFF2-40B4-BE49-F238E27FC236}">
                <a16:creationId xmlns:a16="http://schemas.microsoft.com/office/drawing/2014/main" id="{CB57C38C-25CB-47BC-C5F4-B2433C3D873F}"/>
              </a:ext>
            </a:extLst>
          </p:cNvPr>
          <p:cNvSpPr>
            <a:spLocks noGrp="1"/>
          </p:cNvSpPr>
          <p:nvPr>
            <p:ph type="title"/>
          </p:nvPr>
        </p:nvSpPr>
        <p:spPr>
          <a:xfrm>
            <a:off x="838200" y="365126"/>
            <a:ext cx="10515600" cy="717424"/>
          </a:xfrm>
        </p:spPr>
        <p:txBody>
          <a:bodyPr/>
          <a:lstStyle/>
          <a:p>
            <a:r>
              <a:rPr lang="en-US" dirty="0"/>
              <a:t>Requesting Waiver Of Loss Of NATCEP</a:t>
            </a:r>
          </a:p>
        </p:txBody>
      </p:sp>
    </p:spTree>
    <p:extLst>
      <p:ext uri="{BB962C8B-B14F-4D97-AF65-F5344CB8AC3E}">
        <p14:creationId xmlns:p14="http://schemas.microsoft.com/office/powerpoint/2010/main" val="594656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EE9E01-0C32-6203-88FE-CD1EC48C9C6C}"/>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37</a:t>
            </a:fld>
            <a:endParaRPr lang="en-US" dirty="0"/>
          </a:p>
        </p:txBody>
      </p:sp>
      <p:sp>
        <p:nvSpPr>
          <p:cNvPr id="2" name="Content Placeholder 1">
            <a:extLst>
              <a:ext uri="{FF2B5EF4-FFF2-40B4-BE49-F238E27FC236}">
                <a16:creationId xmlns:a16="http://schemas.microsoft.com/office/drawing/2014/main" id="{619A739B-5EE4-AF29-246D-395C6B4195EC}"/>
              </a:ext>
            </a:extLst>
          </p:cNvPr>
          <p:cNvSpPr>
            <a:spLocks noGrp="1"/>
          </p:cNvSpPr>
          <p:nvPr>
            <p:ph sz="half" idx="1"/>
          </p:nvPr>
        </p:nvSpPr>
        <p:spPr>
          <a:xfrm>
            <a:off x="868528" y="1143981"/>
            <a:ext cx="10494969" cy="4351338"/>
          </a:xfrm>
        </p:spPr>
        <p:txBody>
          <a:bodyPr/>
          <a:lstStyle/>
          <a:p>
            <a:r>
              <a:rPr lang="en-US" dirty="0"/>
              <a:t>If CMP ≥ $12,924 and deficiency is not related to Quality of Care for residents – meaning direct hands-on care and treatment that a health care professional or direct care staff furnished to a resident</a:t>
            </a:r>
          </a:p>
          <a:p>
            <a:endParaRPr lang="en-US" dirty="0"/>
          </a:p>
          <a:p>
            <a:r>
              <a:rPr lang="en-US" dirty="0"/>
              <a:t>State may recommend waiver, but CMS Regional Office makes the determination</a:t>
            </a:r>
          </a:p>
        </p:txBody>
      </p:sp>
      <p:sp>
        <p:nvSpPr>
          <p:cNvPr id="3" name="Title 2">
            <a:extLst>
              <a:ext uri="{FF2B5EF4-FFF2-40B4-BE49-F238E27FC236}">
                <a16:creationId xmlns:a16="http://schemas.microsoft.com/office/drawing/2014/main" id="{D958A079-5DE8-F661-7700-AACA0747FA86}"/>
              </a:ext>
            </a:extLst>
          </p:cNvPr>
          <p:cNvSpPr>
            <a:spLocks noGrp="1"/>
          </p:cNvSpPr>
          <p:nvPr>
            <p:ph type="title"/>
          </p:nvPr>
        </p:nvSpPr>
        <p:spPr>
          <a:xfrm>
            <a:off x="838200" y="365126"/>
            <a:ext cx="10515600" cy="717424"/>
          </a:xfrm>
        </p:spPr>
        <p:txBody>
          <a:bodyPr/>
          <a:lstStyle/>
          <a:p>
            <a:r>
              <a:rPr lang="en-US" dirty="0"/>
              <a:t>Other NATCEP Waiver Options</a:t>
            </a:r>
          </a:p>
        </p:txBody>
      </p:sp>
    </p:spTree>
    <p:extLst>
      <p:ext uri="{BB962C8B-B14F-4D97-AF65-F5344CB8AC3E}">
        <p14:creationId xmlns:p14="http://schemas.microsoft.com/office/powerpoint/2010/main" val="2496779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288758" y="365126"/>
            <a:ext cx="10658875" cy="591220"/>
          </a:xfrm>
        </p:spPr>
        <p:txBody>
          <a:bodyPr/>
          <a:lstStyle>
            <a:defPPr>
              <a:defRPr kern="1200" smtId="4294967295"/>
            </a:defPPr>
          </a:lstStyle>
          <a:p>
            <a:r>
              <a:rPr lang="en-US" altLang="en-US" sz="4000" dirty="0"/>
              <a:t>“Required” Plan Of Correction (POC) Elements</a:t>
            </a:r>
          </a:p>
        </p:txBody>
      </p:sp>
      <p:sp>
        <p:nvSpPr>
          <p:cNvPr id="257027" name="Rectangle 3"/>
          <p:cNvSpPr>
            <a:spLocks noGrp="1" noChangeArrowheads="1"/>
          </p:cNvSpPr>
          <p:nvPr>
            <p:ph sz="half" idx="1"/>
          </p:nvPr>
        </p:nvSpPr>
        <p:spPr>
          <a:xfrm>
            <a:off x="440264" y="1333850"/>
            <a:ext cx="4275669" cy="4618883"/>
          </a:xfrm>
        </p:spPr>
        <p:txBody>
          <a:bodyPr>
            <a:normAutofit fontScale="85000" lnSpcReduction="10000"/>
          </a:bodyPr>
          <a:lstStyle>
            <a:defPPr>
              <a:defRPr kern="1200" smtId="4294967295"/>
            </a:defPPr>
          </a:lstStyle>
          <a:p>
            <a:pPr>
              <a:lnSpc>
                <a:spcPct val="110000"/>
              </a:lnSpc>
              <a:buClr>
                <a:srgbClr val="002060"/>
              </a:buClr>
            </a:pPr>
            <a:r>
              <a:rPr lang="en-US" altLang="en-US" sz="2300" dirty="0"/>
              <a:t>What corrective action(s) will be accomplished for residents affected by the deficient practice?  </a:t>
            </a:r>
          </a:p>
          <a:p>
            <a:pPr>
              <a:lnSpc>
                <a:spcPct val="110000"/>
              </a:lnSpc>
              <a:buClr>
                <a:srgbClr val="002060"/>
              </a:buClr>
            </a:pPr>
            <a:endParaRPr lang="en-US" altLang="en-US" sz="2300" dirty="0"/>
          </a:p>
          <a:p>
            <a:pPr>
              <a:lnSpc>
                <a:spcPct val="110000"/>
              </a:lnSpc>
              <a:buClr>
                <a:srgbClr val="002060"/>
              </a:buClr>
            </a:pPr>
            <a:r>
              <a:rPr lang="en-US" altLang="en-US" sz="2300" dirty="0"/>
              <a:t>How will you identify other residents having the potential to be affected by the same deficient practice and corrective actions?  </a:t>
            </a:r>
            <a:br>
              <a:rPr lang="en-US" altLang="en-US" sz="2300" dirty="0"/>
            </a:br>
            <a:endParaRPr lang="en-US" altLang="en-US" sz="2300" dirty="0"/>
          </a:p>
          <a:p>
            <a:pPr>
              <a:lnSpc>
                <a:spcPct val="110000"/>
              </a:lnSpc>
              <a:buClr>
                <a:srgbClr val="002060"/>
              </a:buClr>
            </a:pPr>
            <a:r>
              <a:rPr lang="en-US" altLang="en-US" sz="2300" dirty="0"/>
              <a:t>What measures will be put in place or system changes will you make to ensure that the deficient practice does not recur?</a:t>
            </a:r>
          </a:p>
          <a:p>
            <a:pPr>
              <a:lnSpc>
                <a:spcPct val="110000"/>
              </a:lnSpc>
              <a:buClr>
                <a:srgbClr val="002060"/>
              </a:buClr>
            </a:pPr>
            <a:endParaRPr lang="en-US" altLang="en-US" sz="2400" dirty="0"/>
          </a:p>
          <a:p>
            <a:endParaRPr lang="en-US" altLang="en-US" dirty="0"/>
          </a:p>
        </p:txBody>
      </p:sp>
      <p:sp>
        <p:nvSpPr>
          <p:cNvPr id="8" name="Content Placeholder 7">
            <a:extLst>
              <a:ext uri="{FF2B5EF4-FFF2-40B4-BE49-F238E27FC236}">
                <a16:creationId xmlns:a16="http://schemas.microsoft.com/office/drawing/2014/main" id="{B9279F03-2DC4-4DD8-9224-B83FEA0B05AE}"/>
              </a:ext>
            </a:extLst>
          </p:cNvPr>
          <p:cNvSpPr>
            <a:spLocks noGrp="1"/>
          </p:cNvSpPr>
          <p:nvPr>
            <p:ph sz="half" idx="2"/>
          </p:nvPr>
        </p:nvSpPr>
        <p:spPr>
          <a:xfrm>
            <a:off x="5664200" y="1333850"/>
            <a:ext cx="4580467" cy="4051194"/>
          </a:xfrm>
        </p:spPr>
        <p:txBody>
          <a:bodyPr>
            <a:normAutofit fontScale="85000" lnSpcReduction="10000"/>
          </a:bodyPr>
          <a:lstStyle/>
          <a:p>
            <a:pPr>
              <a:lnSpc>
                <a:spcPct val="120000"/>
              </a:lnSpc>
              <a:buClr>
                <a:srgbClr val="002060"/>
              </a:buClr>
            </a:pPr>
            <a:r>
              <a:rPr lang="en-US" altLang="en-US" sz="2300" dirty="0"/>
              <a:t>How will the corrective action be monitored to ensure the deficient practice will not recur, i.e., what quality assurance programs will be established?</a:t>
            </a:r>
          </a:p>
          <a:p>
            <a:pPr>
              <a:lnSpc>
                <a:spcPct val="120000"/>
              </a:lnSpc>
              <a:buClr>
                <a:srgbClr val="002060"/>
              </a:buClr>
            </a:pPr>
            <a:endParaRPr lang="en-US" altLang="en-US" sz="2300" dirty="0"/>
          </a:p>
          <a:p>
            <a:pPr>
              <a:lnSpc>
                <a:spcPct val="120000"/>
              </a:lnSpc>
              <a:buClr>
                <a:srgbClr val="002060"/>
              </a:buClr>
            </a:pPr>
            <a:r>
              <a:rPr lang="en-US" altLang="en-US" sz="2300" dirty="0"/>
              <a:t>Dates when the corrective action will be completed</a:t>
            </a:r>
            <a:endParaRPr lang="en-US" sz="2300" dirty="0"/>
          </a:p>
        </p:txBody>
      </p:sp>
    </p:spTree>
    <p:extLst>
      <p:ext uri="{BB962C8B-B14F-4D97-AF65-F5344CB8AC3E}">
        <p14:creationId xmlns:p14="http://schemas.microsoft.com/office/powerpoint/2010/main" val="1235578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idx="1"/>
          </p:nvPr>
        </p:nvSpPr>
        <p:spPr>
          <a:xfrm>
            <a:off x="838200" y="1409350"/>
            <a:ext cx="9025468" cy="4516605"/>
          </a:xfrm>
        </p:spPr>
        <p:txBody>
          <a:bodyPr/>
          <a:lstStyle/>
          <a:p>
            <a:pPr marL="0" indent="0">
              <a:lnSpc>
                <a:spcPct val="100000"/>
              </a:lnSpc>
              <a:buNone/>
            </a:pPr>
            <a:r>
              <a:rPr lang="en-US" altLang="en-US" dirty="0"/>
              <a:t>Preparation and submission of this plan of correction is required by state and federal law.  This plan of correction does not constitute an admission for purposes of general liability, professional malpractice or any other court proceeding.  </a:t>
            </a:r>
          </a:p>
        </p:txBody>
      </p:sp>
      <p:sp>
        <p:nvSpPr>
          <p:cNvPr id="161794" name="Rectangle 2"/>
          <p:cNvSpPr>
            <a:spLocks noGrp="1" noChangeArrowheads="1"/>
          </p:cNvSpPr>
          <p:nvPr>
            <p:ph type="title"/>
          </p:nvPr>
        </p:nvSpPr>
        <p:spPr/>
        <p:txBody>
          <a:bodyPr/>
          <a:lstStyle/>
          <a:p>
            <a:r>
              <a:rPr lang="en-US" altLang="en-US" sz="4200" dirty="0"/>
              <a:t>Consider POC Disclaimer Language</a:t>
            </a:r>
          </a:p>
        </p:txBody>
      </p:sp>
      <p:sp>
        <p:nvSpPr>
          <p:cNvPr id="2" name="Slide Number Placeholder 1">
            <a:extLst>
              <a:ext uri="{FF2B5EF4-FFF2-40B4-BE49-F238E27FC236}">
                <a16:creationId xmlns:a16="http://schemas.microsoft.com/office/drawing/2014/main" id="{3D196026-5DA0-501C-1043-9386156B15CE}"/>
              </a:ext>
            </a:extLst>
          </p:cNvPr>
          <p:cNvSpPr>
            <a:spLocks noGrp="1"/>
          </p:cNvSpPr>
          <p:nvPr>
            <p:ph type="sldNum" sz="quarter" idx="12"/>
          </p:nvPr>
        </p:nvSpPr>
        <p:spPr/>
        <p:txBody>
          <a:bodyPr/>
          <a:lstStyle/>
          <a:p>
            <a:fld id="{A22321F7-BF2B-4DB3-B2DC-6F994D0461B0}" type="slidenum">
              <a:rPr lang="en-US" smtClean="0"/>
              <a:pPr/>
              <a:t>39</a:t>
            </a:fld>
            <a:endParaRPr lang="en-US" dirty="0"/>
          </a:p>
        </p:txBody>
      </p:sp>
    </p:spTree>
    <p:extLst>
      <p:ext uri="{BB962C8B-B14F-4D97-AF65-F5344CB8AC3E}">
        <p14:creationId xmlns:p14="http://schemas.microsoft.com/office/powerpoint/2010/main" val="97917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descr="Hardcover books">
            <a:extLst>
              <a:ext uri="{FF2B5EF4-FFF2-40B4-BE49-F238E27FC236}">
                <a16:creationId xmlns:a16="http://schemas.microsoft.com/office/drawing/2014/main" id="{67D80FFA-9AF5-D62F-F9AC-DCFE76269EA9}"/>
              </a:ext>
            </a:extLst>
          </p:cNvPr>
          <p:cNvPicPr>
            <a:picLocks noGrp="1" noChangeAspect="1"/>
          </p:cNvPicPr>
          <p:nvPr>
            <p:ph sz="half" idx="1"/>
          </p:nvPr>
        </p:nvPicPr>
        <p:blipFill>
          <a:blip r:embed="rId2">
            <a:alphaModFix amt="50000"/>
            <a:extLst>
              <a:ext uri="{28A0092B-C50C-407E-A947-70E740481C1C}">
                <a14:useLocalDpi xmlns:a14="http://schemas.microsoft.com/office/drawing/2010/main" val="0"/>
              </a:ext>
            </a:extLst>
          </a:blip>
          <a:srcRect t="9472" r="-1" b="6236"/>
          <a:stretch/>
        </p:blipFill>
        <p:spPr>
          <a:xfrm>
            <a:off x="20" y="10"/>
            <a:ext cx="12188930" cy="6857990"/>
          </a:xfrm>
          <a:prstGeom prst="rect">
            <a:avLst/>
          </a:prstGeom>
        </p:spPr>
      </p:pic>
      <p:sp>
        <p:nvSpPr>
          <p:cNvPr id="7" name="Title 6">
            <a:extLst>
              <a:ext uri="{FF2B5EF4-FFF2-40B4-BE49-F238E27FC236}">
                <a16:creationId xmlns:a16="http://schemas.microsoft.com/office/drawing/2014/main" id="{84B85CAA-83BF-63E9-8283-08558ADE169C}"/>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dirty="0">
                <a:solidFill>
                  <a:schemeClr val="bg1"/>
                </a:solidFill>
                <a:latin typeface="+mj-lt"/>
                <a:ea typeface="+mj-ea"/>
                <a:cs typeface="+mj-cs"/>
              </a:rPr>
              <a:t>Disclosures and Revalidations</a:t>
            </a:r>
          </a:p>
        </p:txBody>
      </p:sp>
      <p:sp>
        <p:nvSpPr>
          <p:cNvPr id="1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CA9BC00D-E898-F77E-5735-49C46CA5B64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A22321F7-BF2B-4DB3-B2DC-6F994D0461B0}" type="slidenum">
              <a:rPr lang="en-US" sz="1200">
                <a:solidFill>
                  <a:srgbClr val="FFFFFF"/>
                </a:solidFill>
                <a:latin typeface="Calibri" panose="020F0502020204030204"/>
              </a:rPr>
              <a:pPr algn="r">
                <a:spcAft>
                  <a:spcPts val="600"/>
                </a:spcAft>
                <a:defRPr/>
              </a:pPr>
              <a:t>4</a:t>
            </a:fld>
            <a:endParaRPr lang="en-US" sz="1200" dirty="0">
              <a:solidFill>
                <a:srgbClr val="FFFFFF"/>
              </a:solidFill>
              <a:latin typeface="Calibri" panose="020F0502020204030204"/>
            </a:endParaRPr>
          </a:p>
        </p:txBody>
      </p:sp>
    </p:spTree>
    <p:extLst>
      <p:ext uri="{BB962C8B-B14F-4D97-AF65-F5344CB8AC3E}">
        <p14:creationId xmlns:p14="http://schemas.microsoft.com/office/powerpoint/2010/main" val="2716286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38EBAB-DEC1-070A-58BD-5761E9317D55}"/>
              </a:ext>
            </a:extLst>
          </p:cNvPr>
          <p:cNvPicPr>
            <a:picLocks noGrp="1" noChangeAspect="1"/>
          </p:cNvPicPr>
          <p:nvPr>
            <p:ph idx="1"/>
          </p:nvPr>
        </p:nvPicPr>
        <p:blipFill>
          <a:blip r:embed="rId2"/>
          <a:stretch>
            <a:fillRect/>
          </a:stretch>
        </p:blipFill>
        <p:spPr>
          <a:xfrm>
            <a:off x="611464" y="1144065"/>
            <a:ext cx="8958021" cy="4809888"/>
          </a:xfrm>
        </p:spPr>
      </p:pic>
      <p:sp>
        <p:nvSpPr>
          <p:cNvPr id="3" name="Title 2">
            <a:extLst>
              <a:ext uri="{FF2B5EF4-FFF2-40B4-BE49-F238E27FC236}">
                <a16:creationId xmlns:a16="http://schemas.microsoft.com/office/drawing/2014/main" id="{1788ED44-5374-E79F-7078-D0320BB14108}"/>
              </a:ext>
            </a:extLst>
          </p:cNvPr>
          <p:cNvSpPr>
            <a:spLocks noGrp="1"/>
          </p:cNvSpPr>
          <p:nvPr>
            <p:ph type="title"/>
          </p:nvPr>
        </p:nvSpPr>
        <p:spPr/>
        <p:txBody>
          <a:bodyPr/>
          <a:lstStyle/>
          <a:p>
            <a:r>
              <a:rPr lang="en-US" sz="4200" dirty="0"/>
              <a:t>Points Grid</a:t>
            </a:r>
          </a:p>
        </p:txBody>
      </p:sp>
      <p:sp>
        <p:nvSpPr>
          <p:cNvPr id="2" name="Slide Number Placeholder 1">
            <a:extLst>
              <a:ext uri="{FF2B5EF4-FFF2-40B4-BE49-F238E27FC236}">
                <a16:creationId xmlns:a16="http://schemas.microsoft.com/office/drawing/2014/main" id="{704A64B6-9097-81A1-AD15-F753DF76FC95}"/>
              </a:ext>
            </a:extLst>
          </p:cNvPr>
          <p:cNvSpPr>
            <a:spLocks noGrp="1"/>
          </p:cNvSpPr>
          <p:nvPr>
            <p:ph type="sldNum" sz="quarter" idx="12"/>
          </p:nvPr>
        </p:nvSpPr>
        <p:spPr/>
        <p:txBody>
          <a:bodyPr/>
          <a:lstStyle/>
          <a:p>
            <a:fld id="{A22321F7-BF2B-4DB3-B2DC-6F994D0461B0}" type="slidenum">
              <a:rPr lang="en-US" smtClean="0"/>
              <a:pPr/>
              <a:t>40</a:t>
            </a:fld>
            <a:endParaRPr lang="en-US" dirty="0"/>
          </a:p>
        </p:txBody>
      </p:sp>
    </p:spTree>
    <p:extLst>
      <p:ext uri="{BB962C8B-B14F-4D97-AF65-F5344CB8AC3E}">
        <p14:creationId xmlns:p14="http://schemas.microsoft.com/office/powerpoint/2010/main" val="192319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F6FA6E-BEC0-3EE9-FD97-71A9CD15100C}"/>
              </a:ext>
            </a:extLst>
          </p:cNvPr>
          <p:cNvSpPr>
            <a:spLocks noGrp="1"/>
          </p:cNvSpPr>
          <p:nvPr>
            <p:ph idx="1"/>
          </p:nvPr>
        </p:nvSpPr>
        <p:spPr>
          <a:xfrm>
            <a:off x="868528" y="1359017"/>
            <a:ext cx="10494969" cy="4136302"/>
          </a:xfrm>
        </p:spPr>
        <p:txBody>
          <a:bodyPr/>
          <a:lstStyle/>
          <a:p>
            <a:r>
              <a:rPr lang="en-US" dirty="0"/>
              <a:t>Significant reduction in points</a:t>
            </a:r>
          </a:p>
          <a:p>
            <a:endParaRPr lang="en-US" dirty="0"/>
          </a:p>
          <a:p>
            <a:r>
              <a:rPr lang="en-US" dirty="0"/>
              <a:t>Turns an IJ into a G</a:t>
            </a:r>
          </a:p>
          <a:p>
            <a:pPr lvl="1"/>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2015FC14-835E-E562-3765-671359074027}"/>
              </a:ext>
            </a:extLst>
          </p:cNvPr>
          <p:cNvSpPr>
            <a:spLocks noGrp="1"/>
          </p:cNvSpPr>
          <p:nvPr>
            <p:ph type="title"/>
          </p:nvPr>
        </p:nvSpPr>
        <p:spPr/>
        <p:txBody>
          <a:bodyPr/>
          <a:lstStyle/>
          <a:p>
            <a:r>
              <a:rPr lang="en-US" sz="4200" dirty="0"/>
              <a:t>Aim For Past Noncompliance</a:t>
            </a:r>
          </a:p>
        </p:txBody>
      </p:sp>
      <p:sp>
        <p:nvSpPr>
          <p:cNvPr id="4" name="Slide Number Placeholder 3">
            <a:extLst>
              <a:ext uri="{FF2B5EF4-FFF2-40B4-BE49-F238E27FC236}">
                <a16:creationId xmlns:a16="http://schemas.microsoft.com/office/drawing/2014/main" id="{EB3C6F9E-9F27-D27F-1002-AE743AABA45E}"/>
              </a:ext>
            </a:extLst>
          </p:cNvPr>
          <p:cNvSpPr>
            <a:spLocks noGrp="1"/>
          </p:cNvSpPr>
          <p:nvPr>
            <p:ph type="sldNum" sz="quarter" idx="12"/>
          </p:nvPr>
        </p:nvSpPr>
        <p:spPr/>
        <p:txBody>
          <a:bodyPr/>
          <a:lstStyle/>
          <a:p>
            <a:fld id="{A22321F7-BF2B-4DB3-B2DC-6F994D0461B0}" type="slidenum">
              <a:rPr lang="en-US" smtClean="0"/>
              <a:pPr/>
              <a:t>41</a:t>
            </a:fld>
            <a:endParaRPr lang="en-US" dirty="0"/>
          </a:p>
        </p:txBody>
      </p:sp>
    </p:spTree>
    <p:extLst>
      <p:ext uri="{BB962C8B-B14F-4D97-AF65-F5344CB8AC3E}">
        <p14:creationId xmlns:p14="http://schemas.microsoft.com/office/powerpoint/2010/main" val="2537903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z="4200" dirty="0"/>
              <a:t>What Is Past Noncompliance?</a:t>
            </a:r>
          </a:p>
        </p:txBody>
      </p:sp>
      <p:sp>
        <p:nvSpPr>
          <p:cNvPr id="3" name="Content Placeholder 2"/>
          <p:cNvSpPr>
            <a:spLocks noGrp="1"/>
          </p:cNvSpPr>
          <p:nvPr>
            <p:ph idx="1"/>
          </p:nvPr>
        </p:nvSpPr>
        <p:spPr>
          <a:xfrm>
            <a:off x="687896" y="1367406"/>
            <a:ext cx="9074171" cy="4524839"/>
          </a:xfrm>
        </p:spPr>
        <p:txBody>
          <a:bodyPr/>
          <a:lstStyle>
            <a:defPPr>
              <a:defRPr kern="1200" smtId="4294967295"/>
            </a:defPPr>
          </a:lstStyle>
          <a:p>
            <a:pPr>
              <a:lnSpc>
                <a:spcPct val="100000"/>
              </a:lnSpc>
            </a:pPr>
            <a:r>
              <a:rPr lang="en-US" dirty="0"/>
              <a:t>Past noncompliance generally means a facility has sufficient evidence to show that it corrected a deficient practice before the survey</a:t>
            </a:r>
          </a:p>
          <a:p>
            <a:pPr>
              <a:lnSpc>
                <a:spcPct val="100000"/>
              </a:lnSpc>
            </a:pPr>
            <a:endParaRPr lang="en-US" dirty="0"/>
          </a:p>
          <a:p>
            <a:pPr>
              <a:lnSpc>
                <a:spcPct val="100000"/>
              </a:lnSpc>
            </a:pPr>
            <a:r>
              <a:rPr lang="en-US" dirty="0"/>
              <a:t>Past noncompliance is best supported by an effective and well documented internal POC</a:t>
            </a:r>
          </a:p>
        </p:txBody>
      </p:sp>
      <p:sp>
        <p:nvSpPr>
          <p:cNvPr id="4" name="Slide Number Placeholder 3">
            <a:extLst>
              <a:ext uri="{FF2B5EF4-FFF2-40B4-BE49-F238E27FC236}">
                <a16:creationId xmlns:a16="http://schemas.microsoft.com/office/drawing/2014/main" id="{B827ED8F-6FE1-146E-2C0A-C8DB637CE8E5}"/>
              </a:ext>
            </a:extLst>
          </p:cNvPr>
          <p:cNvSpPr>
            <a:spLocks noGrp="1"/>
          </p:cNvSpPr>
          <p:nvPr>
            <p:ph type="sldNum" sz="quarter" idx="12"/>
          </p:nvPr>
        </p:nvSpPr>
        <p:spPr/>
        <p:txBody>
          <a:bodyPr/>
          <a:lstStyle/>
          <a:p>
            <a:fld id="{A22321F7-BF2B-4DB3-B2DC-6F994D0461B0}" type="slidenum">
              <a:rPr lang="en-US" smtClean="0"/>
              <a:pPr/>
              <a:t>42</a:t>
            </a:fld>
            <a:endParaRPr lang="en-US" dirty="0"/>
          </a:p>
        </p:txBody>
      </p:sp>
    </p:spTree>
    <p:extLst>
      <p:ext uri="{BB962C8B-B14F-4D97-AF65-F5344CB8AC3E}">
        <p14:creationId xmlns:p14="http://schemas.microsoft.com/office/powerpoint/2010/main" val="2098063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41" y="271991"/>
            <a:ext cx="10819039" cy="717424"/>
          </a:xfrm>
        </p:spPr>
        <p:txBody>
          <a:bodyPr>
            <a:noAutofit/>
          </a:bodyPr>
          <a:lstStyle>
            <a:defPPr>
              <a:defRPr kern="1200" smtId="4294967295"/>
            </a:defPPr>
          </a:lstStyle>
          <a:p>
            <a:r>
              <a:rPr lang="en-US" sz="4200" dirty="0"/>
              <a:t>How Does CMS Define Past Noncompliance?</a:t>
            </a:r>
          </a:p>
        </p:txBody>
      </p:sp>
      <p:sp>
        <p:nvSpPr>
          <p:cNvPr id="3" name="Content Placeholder 2"/>
          <p:cNvSpPr>
            <a:spLocks noGrp="1"/>
          </p:cNvSpPr>
          <p:nvPr>
            <p:ph idx="1"/>
          </p:nvPr>
        </p:nvSpPr>
        <p:spPr>
          <a:xfrm>
            <a:off x="641408" y="1149293"/>
            <a:ext cx="9192491" cy="4706224"/>
          </a:xfrm>
        </p:spPr>
        <p:txBody>
          <a:bodyPr>
            <a:noAutofit/>
          </a:bodyPr>
          <a:lstStyle>
            <a:defPPr>
              <a:defRPr kern="1200" smtId="4294967295"/>
            </a:defPPr>
          </a:lstStyle>
          <a:p>
            <a:pPr lvl="0"/>
            <a:r>
              <a:rPr lang="en-US" dirty="0"/>
              <a:t>Deficiency identified during a current survey with a S/S at "G" or above, or Substandard Quality of Care (SQC) findings at a S/S at "F" that meets all of the following three criteria:</a:t>
            </a:r>
          </a:p>
          <a:p>
            <a:pPr lvl="1"/>
            <a:r>
              <a:rPr lang="en-US" dirty="0"/>
              <a:t>N</a:t>
            </a:r>
            <a:r>
              <a:rPr lang="x-none" dirty="0"/>
              <a:t>ot in compliance with the specific regulatory requirement(s) at the time the situation occurred</a:t>
            </a:r>
            <a:endParaRPr lang="en-US" dirty="0"/>
          </a:p>
          <a:p>
            <a:pPr lvl="1"/>
            <a:r>
              <a:rPr lang="en-US" dirty="0"/>
              <a:t>Noncompliance occurred after the exit date of the last standard (recertification) survey and before the survey (standard, complaint, or revisit) currently being conducted</a:t>
            </a:r>
          </a:p>
          <a:p>
            <a:pPr lvl="1"/>
            <a:r>
              <a:rPr lang="en-US" dirty="0"/>
              <a:t>There is </a:t>
            </a:r>
            <a:r>
              <a:rPr lang="en-US" i="1" dirty="0"/>
              <a:t>sufficient evidence </a:t>
            </a:r>
            <a:r>
              <a:rPr lang="en-US" dirty="0"/>
              <a:t>to support that the facility corrected the noncompliance and is in substantial compliance at the time of the current survey for the specific regulatory requirement(s)</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22B66AAD-24FB-4041-65AE-0D946D0F6351}"/>
              </a:ext>
            </a:extLst>
          </p:cNvPr>
          <p:cNvSpPr>
            <a:spLocks noGrp="1"/>
          </p:cNvSpPr>
          <p:nvPr>
            <p:ph type="sldNum" sz="quarter" idx="12"/>
          </p:nvPr>
        </p:nvSpPr>
        <p:spPr/>
        <p:txBody>
          <a:bodyPr/>
          <a:lstStyle/>
          <a:p>
            <a:fld id="{A22321F7-BF2B-4DB3-B2DC-6F994D0461B0}" type="slidenum">
              <a:rPr lang="en-US" smtClean="0"/>
              <a:pPr/>
              <a:t>43</a:t>
            </a:fld>
            <a:endParaRPr lang="en-US" dirty="0"/>
          </a:p>
        </p:txBody>
      </p:sp>
    </p:spTree>
    <p:extLst>
      <p:ext uri="{BB962C8B-B14F-4D97-AF65-F5344CB8AC3E}">
        <p14:creationId xmlns:p14="http://schemas.microsoft.com/office/powerpoint/2010/main" val="2894420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620" y="280456"/>
            <a:ext cx="11104484" cy="717424"/>
          </a:xfrm>
        </p:spPr>
        <p:txBody>
          <a:bodyPr>
            <a:noAutofit/>
          </a:bodyPr>
          <a:lstStyle>
            <a:defPPr>
              <a:defRPr kern="1200" smtId="4294967295"/>
            </a:defPPr>
          </a:lstStyle>
          <a:p>
            <a:r>
              <a:rPr lang="en-US" sz="4000" dirty="0"/>
              <a:t>What Is Sufficient Evidence To Prove Past Noncompliance?</a:t>
            </a:r>
          </a:p>
        </p:txBody>
      </p:sp>
      <p:sp>
        <p:nvSpPr>
          <p:cNvPr id="3" name="Content Placeholder 2"/>
          <p:cNvSpPr>
            <a:spLocks noGrp="1"/>
          </p:cNvSpPr>
          <p:nvPr>
            <p:ph idx="1"/>
          </p:nvPr>
        </p:nvSpPr>
        <p:spPr>
          <a:xfrm>
            <a:off x="1228944" y="1814733"/>
            <a:ext cx="3720250" cy="4351338"/>
          </a:xfrm>
        </p:spPr>
        <p:txBody>
          <a:bodyPr/>
          <a:lstStyle>
            <a:defPPr>
              <a:defRPr kern="1200" smtId="4294967295"/>
            </a:defPPr>
          </a:lstStyle>
          <a:p>
            <a:r>
              <a:rPr lang="en-US" dirty="0"/>
              <a:t>Resident? </a:t>
            </a:r>
          </a:p>
          <a:p>
            <a:endParaRPr lang="en-US" dirty="0"/>
          </a:p>
          <a:p>
            <a:r>
              <a:rPr lang="en-US" dirty="0"/>
              <a:t>Other residents?</a:t>
            </a:r>
          </a:p>
          <a:p>
            <a:endParaRPr lang="en-US" dirty="0"/>
          </a:p>
          <a:p>
            <a:r>
              <a:rPr lang="en-US" dirty="0"/>
              <a:t>Prevention?</a:t>
            </a:r>
          </a:p>
          <a:p>
            <a:endParaRPr lang="en-US" dirty="0"/>
          </a:p>
          <a:p>
            <a:r>
              <a:rPr lang="en-US" dirty="0"/>
              <a:t>Monitoring?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228" y="1770333"/>
            <a:ext cx="499820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CC9CF18B-233E-AD62-6E08-46F71004211F}"/>
              </a:ext>
            </a:extLst>
          </p:cNvPr>
          <p:cNvSpPr>
            <a:spLocks noGrp="1"/>
          </p:cNvSpPr>
          <p:nvPr>
            <p:ph type="sldNum" sz="quarter" idx="12"/>
          </p:nvPr>
        </p:nvSpPr>
        <p:spPr/>
        <p:txBody>
          <a:bodyPr/>
          <a:lstStyle/>
          <a:p>
            <a:fld id="{A22321F7-BF2B-4DB3-B2DC-6F994D0461B0}" type="slidenum">
              <a:rPr lang="en-US" smtClean="0"/>
              <a:pPr/>
              <a:t>44</a:t>
            </a:fld>
            <a:endParaRPr lang="en-US" dirty="0"/>
          </a:p>
        </p:txBody>
      </p:sp>
    </p:spTree>
    <p:extLst>
      <p:ext uri="{BB962C8B-B14F-4D97-AF65-F5344CB8AC3E}">
        <p14:creationId xmlns:p14="http://schemas.microsoft.com/office/powerpoint/2010/main" val="2461068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F2856-99CD-5FC2-5AD6-2DC1C4C1754D}"/>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45</a:t>
            </a:fld>
            <a:endParaRPr lang="en-US" dirty="0"/>
          </a:p>
        </p:txBody>
      </p:sp>
      <p:sp>
        <p:nvSpPr>
          <p:cNvPr id="3" name="Content Placeholder 2">
            <a:extLst>
              <a:ext uri="{FF2B5EF4-FFF2-40B4-BE49-F238E27FC236}">
                <a16:creationId xmlns:a16="http://schemas.microsoft.com/office/drawing/2014/main" id="{359FFAEC-A76B-DE8D-B5F8-F1FCC28EDECE}"/>
              </a:ext>
            </a:extLst>
          </p:cNvPr>
          <p:cNvSpPr>
            <a:spLocks noGrp="1"/>
          </p:cNvSpPr>
          <p:nvPr>
            <p:ph sz="half" idx="1"/>
          </p:nvPr>
        </p:nvSpPr>
        <p:spPr>
          <a:xfrm>
            <a:off x="868528" y="1241571"/>
            <a:ext cx="10494969" cy="4253748"/>
          </a:xfrm>
        </p:spPr>
        <p:txBody>
          <a:bodyPr/>
          <a:lstStyle/>
          <a:p>
            <a:r>
              <a:rPr lang="en-US" dirty="0"/>
              <a:t>Elopements</a:t>
            </a:r>
          </a:p>
          <a:p>
            <a:r>
              <a:rPr lang="en-US" dirty="0"/>
              <a:t>Suicidal ideation</a:t>
            </a:r>
          </a:p>
          <a:p>
            <a:r>
              <a:rPr lang="en-US" dirty="0"/>
              <a:t>Hoarding pills</a:t>
            </a:r>
          </a:p>
          <a:p>
            <a:r>
              <a:rPr lang="en-US" dirty="0"/>
              <a:t>Water temperatures</a:t>
            </a:r>
          </a:p>
          <a:p>
            <a:r>
              <a:rPr lang="en-US" dirty="0"/>
              <a:t>Call bells</a:t>
            </a:r>
          </a:p>
          <a:p>
            <a:endParaRPr lang="en-US" dirty="0"/>
          </a:p>
        </p:txBody>
      </p:sp>
      <p:sp>
        <p:nvSpPr>
          <p:cNvPr id="4" name="Title 3">
            <a:extLst>
              <a:ext uri="{FF2B5EF4-FFF2-40B4-BE49-F238E27FC236}">
                <a16:creationId xmlns:a16="http://schemas.microsoft.com/office/drawing/2014/main" id="{70C6FFD2-B9F5-D57D-DB11-DA593C9D6D52}"/>
              </a:ext>
            </a:extLst>
          </p:cNvPr>
          <p:cNvSpPr>
            <a:spLocks noGrp="1"/>
          </p:cNvSpPr>
          <p:nvPr>
            <p:ph type="title"/>
          </p:nvPr>
        </p:nvSpPr>
        <p:spPr>
          <a:xfrm>
            <a:off x="838200" y="365126"/>
            <a:ext cx="10515600" cy="717424"/>
          </a:xfrm>
        </p:spPr>
        <p:txBody>
          <a:bodyPr/>
          <a:lstStyle/>
          <a:p>
            <a:r>
              <a:rPr lang="en-US" sz="4200" dirty="0"/>
              <a:t>Immediate Jeopardies?</a:t>
            </a:r>
            <a:br>
              <a:rPr lang="en-US" dirty="0"/>
            </a:br>
            <a:endParaRPr lang="en-US" dirty="0"/>
          </a:p>
        </p:txBody>
      </p:sp>
    </p:spTree>
    <p:extLst>
      <p:ext uri="{BB962C8B-B14F-4D97-AF65-F5344CB8AC3E}">
        <p14:creationId xmlns:p14="http://schemas.microsoft.com/office/powerpoint/2010/main" val="1149452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defPPr>
              <a:defRPr kern="1200" smtId="4294967295"/>
            </a:defPPr>
          </a:lstStyle>
          <a:p>
            <a:r>
              <a:rPr lang="en-US" sz="4200" dirty="0"/>
              <a:t>Respond Quickly To Serious Events</a:t>
            </a:r>
          </a:p>
        </p:txBody>
      </p:sp>
      <p:sp>
        <p:nvSpPr>
          <p:cNvPr id="3" name="Content Placeholder 2"/>
          <p:cNvSpPr>
            <a:spLocks noGrp="1"/>
          </p:cNvSpPr>
          <p:nvPr>
            <p:ph idx="1"/>
          </p:nvPr>
        </p:nvSpPr>
        <p:spPr>
          <a:xfrm>
            <a:off x="838200" y="1317072"/>
            <a:ext cx="7195973" cy="4847754"/>
          </a:xfrm>
        </p:spPr>
        <p:txBody>
          <a:bodyPr>
            <a:normAutofit/>
          </a:bodyPr>
          <a:lstStyle>
            <a:defPPr>
              <a:defRPr kern="1200" smtId="4294967295"/>
            </a:defPPr>
          </a:lstStyle>
          <a:p>
            <a:pPr>
              <a:lnSpc>
                <a:spcPct val="100000"/>
              </a:lnSpc>
            </a:pPr>
            <a:r>
              <a:rPr lang="en-US" sz="2400" dirty="0"/>
              <a:t>The key to meeting past noncompliance is to treat all serious incidents as one would respond to an immediate jeopardy situation</a:t>
            </a:r>
            <a:endParaRPr lang="en-US" dirty="0"/>
          </a:p>
          <a:p>
            <a:pPr lvl="1">
              <a:lnSpc>
                <a:spcPct val="100000"/>
              </a:lnSpc>
            </a:pPr>
            <a:r>
              <a:rPr lang="en-US" dirty="0"/>
              <a:t>Assessing the resident(s) involved in the incident</a:t>
            </a:r>
          </a:p>
          <a:p>
            <a:pPr lvl="1">
              <a:lnSpc>
                <a:spcPct val="100000"/>
              </a:lnSpc>
            </a:pPr>
            <a:r>
              <a:rPr lang="en-US" dirty="0"/>
              <a:t>Removing the perpetrator pending investigation</a:t>
            </a:r>
          </a:p>
          <a:p>
            <a:pPr lvl="1">
              <a:lnSpc>
                <a:spcPct val="100000"/>
              </a:lnSpc>
            </a:pPr>
            <a:r>
              <a:rPr lang="en-US" dirty="0"/>
              <a:t>Reporting to all applicable agencies and law enforcement (if applicable)</a:t>
            </a:r>
          </a:p>
          <a:p>
            <a:pPr lvl="1">
              <a:lnSpc>
                <a:spcPct val="100000"/>
              </a:lnSpc>
            </a:pPr>
            <a:r>
              <a:rPr lang="en-US" dirty="0"/>
              <a:t>Assessing and protecting other residents</a:t>
            </a:r>
          </a:p>
          <a:p>
            <a:pPr lvl="1"/>
            <a:endParaRPr lang="en-US" sz="2200" dirty="0"/>
          </a:p>
          <a:p>
            <a:pPr lvl="1"/>
            <a:endParaRPr lang="en-US" sz="22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1485" y="1419137"/>
            <a:ext cx="267546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C4A3DBE3-A502-EE20-B5ED-CF32D122B76C}"/>
              </a:ext>
            </a:extLst>
          </p:cNvPr>
          <p:cNvSpPr>
            <a:spLocks noGrp="1"/>
          </p:cNvSpPr>
          <p:nvPr>
            <p:ph type="sldNum" sz="quarter" idx="12"/>
          </p:nvPr>
        </p:nvSpPr>
        <p:spPr/>
        <p:txBody>
          <a:bodyPr/>
          <a:lstStyle/>
          <a:p>
            <a:fld id="{A22321F7-BF2B-4DB3-B2DC-6F994D0461B0}" type="slidenum">
              <a:rPr lang="en-US" smtClean="0"/>
              <a:pPr/>
              <a:t>46</a:t>
            </a:fld>
            <a:endParaRPr lang="en-US" dirty="0"/>
          </a:p>
        </p:txBody>
      </p:sp>
    </p:spTree>
    <p:extLst>
      <p:ext uri="{BB962C8B-B14F-4D97-AF65-F5344CB8AC3E}">
        <p14:creationId xmlns:p14="http://schemas.microsoft.com/office/powerpoint/2010/main" val="2129077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defPPr>
              <a:defRPr kern="1200" smtId="4294967295"/>
            </a:defPPr>
          </a:lstStyle>
          <a:p>
            <a:r>
              <a:rPr lang="en-US" sz="4200" dirty="0"/>
              <a:t>Respond Quickly To Serious Events</a:t>
            </a:r>
          </a:p>
        </p:txBody>
      </p:sp>
      <p:sp>
        <p:nvSpPr>
          <p:cNvPr id="3" name="Content Placeholder 2"/>
          <p:cNvSpPr>
            <a:spLocks noGrp="1"/>
          </p:cNvSpPr>
          <p:nvPr>
            <p:ph idx="1"/>
          </p:nvPr>
        </p:nvSpPr>
        <p:spPr>
          <a:xfrm>
            <a:off x="409075" y="1283516"/>
            <a:ext cx="7591926" cy="4773335"/>
          </a:xfrm>
        </p:spPr>
        <p:txBody>
          <a:bodyPr>
            <a:normAutofit/>
          </a:bodyPr>
          <a:lstStyle>
            <a:defPPr>
              <a:defRPr kern="1200" smtId="4294967295"/>
            </a:defPPr>
          </a:lstStyle>
          <a:p>
            <a:pPr lvl="1">
              <a:lnSpc>
                <a:spcPct val="110000"/>
              </a:lnSpc>
            </a:pPr>
            <a:r>
              <a:rPr lang="en-US" sz="2000" dirty="0"/>
              <a:t>As appropriate, educating staff and volunteers (if applicable), ensuring they will not work with residents until they have been educated</a:t>
            </a:r>
          </a:p>
          <a:p>
            <a:pPr lvl="1">
              <a:lnSpc>
                <a:spcPct val="110000"/>
              </a:lnSpc>
            </a:pPr>
            <a:r>
              <a:rPr lang="en-US" sz="2000" dirty="0"/>
              <a:t>Implementing corrective measures</a:t>
            </a:r>
          </a:p>
          <a:p>
            <a:pPr lvl="1">
              <a:lnSpc>
                <a:spcPct val="110000"/>
              </a:lnSpc>
            </a:pPr>
            <a:r>
              <a:rPr lang="en-US" sz="2000" dirty="0"/>
              <a:t>Monitoring and auditing</a:t>
            </a:r>
          </a:p>
          <a:p>
            <a:pPr lvl="1">
              <a:lnSpc>
                <a:spcPct val="110000"/>
              </a:lnSpc>
            </a:pPr>
            <a:r>
              <a:rPr lang="en-US" sz="2000" dirty="0"/>
              <a:t>Reviewing the incident at the Quality Assurance and Process Improvement (QAPI) Committee to assess root causes and needed system improvements</a:t>
            </a:r>
          </a:p>
          <a:p>
            <a:pPr lvl="1">
              <a:lnSpc>
                <a:spcPct val="110000"/>
              </a:lnSpc>
            </a:pPr>
            <a:r>
              <a:rPr lang="en-US" sz="2000" dirty="0"/>
              <a:t>Documenting all of the above so that when the surveyors investigate the self-reported incident, they will have the “sufficient evidence” to support citation as past noncompliance</a:t>
            </a:r>
          </a:p>
          <a:p>
            <a:endParaRPr lang="en-US" dirty="0"/>
          </a:p>
        </p:txBody>
      </p:sp>
      <p:pic>
        <p:nvPicPr>
          <p:cNvPr id="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1559" y="1620473"/>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82F8BFEF-33A6-921B-4D2F-D5A02AA70167}"/>
              </a:ext>
            </a:extLst>
          </p:cNvPr>
          <p:cNvSpPr>
            <a:spLocks noGrp="1"/>
          </p:cNvSpPr>
          <p:nvPr>
            <p:ph type="sldNum" sz="quarter" idx="12"/>
          </p:nvPr>
        </p:nvSpPr>
        <p:spPr/>
        <p:txBody>
          <a:bodyPr/>
          <a:lstStyle/>
          <a:p>
            <a:fld id="{A22321F7-BF2B-4DB3-B2DC-6F994D0461B0}" type="slidenum">
              <a:rPr lang="en-US" smtClean="0"/>
              <a:pPr/>
              <a:t>47</a:t>
            </a:fld>
            <a:endParaRPr lang="en-US" dirty="0"/>
          </a:p>
        </p:txBody>
      </p:sp>
    </p:spTree>
    <p:extLst>
      <p:ext uri="{BB962C8B-B14F-4D97-AF65-F5344CB8AC3E}">
        <p14:creationId xmlns:p14="http://schemas.microsoft.com/office/powerpoint/2010/main" val="842208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D7EDF9-B39B-CA32-6423-78AACEB39CE5}"/>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48</a:t>
            </a:fld>
            <a:endParaRPr lang="en-US" dirty="0"/>
          </a:p>
        </p:txBody>
      </p:sp>
      <p:sp>
        <p:nvSpPr>
          <p:cNvPr id="3" name="Content Placeholder 2">
            <a:extLst>
              <a:ext uri="{FF2B5EF4-FFF2-40B4-BE49-F238E27FC236}">
                <a16:creationId xmlns:a16="http://schemas.microsoft.com/office/drawing/2014/main" id="{6DCB5809-5D44-046F-D6CD-A65A53A2FB89}"/>
              </a:ext>
            </a:extLst>
          </p:cNvPr>
          <p:cNvSpPr>
            <a:spLocks noGrp="1"/>
          </p:cNvSpPr>
          <p:nvPr>
            <p:ph sz="half" idx="1"/>
          </p:nvPr>
        </p:nvSpPr>
        <p:spPr>
          <a:xfrm>
            <a:off x="868528" y="1143981"/>
            <a:ext cx="10494969" cy="4351338"/>
          </a:xfrm>
        </p:spPr>
        <p:txBody>
          <a:bodyPr/>
          <a:lstStyle/>
          <a:p>
            <a:r>
              <a:rPr lang="en-US" dirty="0"/>
              <a:t>Effective 60 days after published-October 5, 2024 but not operationalized until March 3, 2025</a:t>
            </a:r>
          </a:p>
          <a:p>
            <a:r>
              <a:rPr lang="en-US" dirty="0"/>
              <a:t>Allows imposition of multiple per instance (PI) CMPs for the same type of noncompliance</a:t>
            </a:r>
          </a:p>
          <a:p>
            <a:pPr lvl="1"/>
            <a:r>
              <a:rPr lang="en-US" dirty="0"/>
              <a:t>For each instance of noncompliance, a per day (PD) CMP of $3,050 to $10,000 (as adjusted), a PI CMP of $1,000 to $10,000 (as adjusted), </a:t>
            </a:r>
            <a:r>
              <a:rPr lang="en-US" b="1" i="1" dirty="0">
                <a:solidFill>
                  <a:srgbClr val="FF0000"/>
                </a:solidFill>
              </a:rPr>
              <a:t>or both</a:t>
            </a:r>
            <a:r>
              <a:rPr lang="en-US" dirty="0"/>
              <a:t>, in addition to the other remedies may be imposed</a:t>
            </a:r>
          </a:p>
          <a:p>
            <a:r>
              <a:rPr lang="en-US" dirty="0"/>
              <a:t>Allows PI and PD CMPs on the </a:t>
            </a:r>
            <a:r>
              <a:rPr lang="en-US" i="1" dirty="0">
                <a:solidFill>
                  <a:srgbClr val="FF0000"/>
                </a:solidFill>
              </a:rPr>
              <a:t>same survey</a:t>
            </a:r>
          </a:p>
          <a:p>
            <a:pPr lvl="1"/>
            <a:r>
              <a:rPr lang="en-US" dirty="0"/>
              <a:t>Expands authority to impose both a PI CMP and a PD CMP, not to exceed the statutory and regulatory maximum amount on any given day, even when combined</a:t>
            </a:r>
          </a:p>
          <a:p>
            <a:pPr marL="457200" lvl="1" indent="0">
              <a:buNone/>
            </a:pPr>
            <a:endParaRPr lang="en-US" dirty="0"/>
          </a:p>
          <a:p>
            <a:r>
              <a:rPr lang="en-US" sz="1200" dirty="0"/>
              <a:t>89 FR 64048 (Aug. 6, 2024), https://www.govinfo.gov/content/pkg/FR-2024-08-06/pdf/2024-16907.pdf</a:t>
            </a:r>
          </a:p>
          <a:p>
            <a:endParaRPr lang="en-US" dirty="0"/>
          </a:p>
        </p:txBody>
      </p:sp>
      <p:sp>
        <p:nvSpPr>
          <p:cNvPr id="4" name="Title 3">
            <a:extLst>
              <a:ext uri="{FF2B5EF4-FFF2-40B4-BE49-F238E27FC236}">
                <a16:creationId xmlns:a16="http://schemas.microsoft.com/office/drawing/2014/main" id="{80E1483C-AF80-7C2C-7271-DEE38C1DB121}"/>
              </a:ext>
            </a:extLst>
          </p:cNvPr>
          <p:cNvSpPr>
            <a:spLocks noGrp="1"/>
          </p:cNvSpPr>
          <p:nvPr>
            <p:ph type="title"/>
          </p:nvPr>
        </p:nvSpPr>
        <p:spPr>
          <a:xfrm>
            <a:off x="838200" y="365126"/>
            <a:ext cx="10515600" cy="717424"/>
          </a:xfrm>
        </p:spPr>
        <p:txBody>
          <a:bodyPr/>
          <a:lstStyle/>
          <a:p>
            <a:r>
              <a:rPr lang="en-US" dirty="0"/>
              <a:t>New CMS Enforcement Regulations</a:t>
            </a:r>
          </a:p>
        </p:txBody>
      </p:sp>
    </p:spTree>
    <p:extLst>
      <p:ext uri="{BB962C8B-B14F-4D97-AF65-F5344CB8AC3E}">
        <p14:creationId xmlns:p14="http://schemas.microsoft.com/office/powerpoint/2010/main" val="855391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9D826-1743-4510-194A-3D7766F390A1}"/>
              </a:ext>
            </a:extLst>
          </p:cNvPr>
          <p:cNvSpPr>
            <a:spLocks noGrp="1"/>
          </p:cNvSpPr>
          <p:nvPr>
            <p:ph type="sldNum" sz="quarter" idx="12"/>
          </p:nvPr>
        </p:nvSpPr>
        <p:spPr/>
        <p:txBody>
          <a:bodyPr/>
          <a:lstStyle/>
          <a:p>
            <a:fld id="{A22321F7-BF2B-4DB3-B2DC-6F994D0461B0}" type="slidenum">
              <a:rPr lang="en-US" smtClean="0"/>
              <a:pPr/>
              <a:t>49</a:t>
            </a:fld>
            <a:endParaRPr lang="en-US" dirty="0"/>
          </a:p>
        </p:txBody>
      </p:sp>
      <p:sp>
        <p:nvSpPr>
          <p:cNvPr id="3" name="Content Placeholder 2">
            <a:extLst>
              <a:ext uri="{FF2B5EF4-FFF2-40B4-BE49-F238E27FC236}">
                <a16:creationId xmlns:a16="http://schemas.microsoft.com/office/drawing/2014/main" id="{D4019A2E-422C-7FE2-C8EC-97B863E0DEBF}"/>
              </a:ext>
            </a:extLst>
          </p:cNvPr>
          <p:cNvSpPr>
            <a:spLocks noGrp="1"/>
          </p:cNvSpPr>
          <p:nvPr>
            <p:ph sz="half" idx="1"/>
          </p:nvPr>
        </p:nvSpPr>
        <p:spPr>
          <a:xfrm>
            <a:off x="868528" y="1211092"/>
            <a:ext cx="10494969" cy="4594089"/>
          </a:xfrm>
        </p:spPr>
        <p:txBody>
          <a:bodyPr/>
          <a:lstStyle/>
          <a:p>
            <a:pPr algn="l"/>
            <a:r>
              <a:rPr lang="en-US" sz="2400" b="0" i="0" u="none" strike="noStrike" baseline="0" dirty="0">
                <a:solidFill>
                  <a:srgbClr val="002060"/>
                </a:solidFill>
                <a:latin typeface="Arial" panose="020B0604020202020204" pitchFamily="34" charset="0"/>
              </a:rPr>
              <a:t>Defined as a separate factual and temporal occurrence when a facility fails to meet a participation requirement</a:t>
            </a:r>
          </a:p>
          <a:p>
            <a:pPr lvl="1"/>
            <a:r>
              <a:rPr lang="en-US" b="0" i="0" u="none" strike="noStrike" baseline="0" dirty="0">
                <a:solidFill>
                  <a:srgbClr val="002060"/>
                </a:solidFill>
                <a:latin typeface="Arial" panose="020B0604020202020204" pitchFamily="34" charset="0"/>
              </a:rPr>
              <a:t>Each instance of noncompliance is sufficient to constitute a deficiency</a:t>
            </a:r>
          </a:p>
          <a:p>
            <a:pPr lvl="1"/>
            <a:r>
              <a:rPr lang="en-US" dirty="0">
                <a:solidFill>
                  <a:srgbClr val="002060"/>
                </a:solidFill>
                <a:latin typeface="Arial" panose="020B0604020202020204" pitchFamily="34" charset="0"/>
              </a:rPr>
              <a:t>A</a:t>
            </a:r>
            <a:r>
              <a:rPr lang="en-US" b="0" i="0" u="none" strike="noStrike" baseline="0" dirty="0">
                <a:solidFill>
                  <a:srgbClr val="002060"/>
                </a:solidFill>
                <a:latin typeface="Arial" panose="020B0604020202020204" pitchFamily="34" charset="0"/>
              </a:rPr>
              <a:t> deficiency may be comprised of multiple instances of noncompliance</a:t>
            </a:r>
          </a:p>
          <a:p>
            <a:r>
              <a:rPr lang="en-US" sz="2400" b="0" i="0" u="none" strike="noStrike" baseline="0" dirty="0">
                <a:solidFill>
                  <a:srgbClr val="002060"/>
                </a:solidFill>
                <a:latin typeface="Arial" panose="020B0604020202020204" pitchFamily="34" charset="0"/>
              </a:rPr>
              <a:t>If multiple </a:t>
            </a:r>
            <a:r>
              <a:rPr lang="en-US" sz="2400" dirty="0">
                <a:solidFill>
                  <a:srgbClr val="002060"/>
                </a:solidFill>
                <a:latin typeface="Arial" panose="020B0604020202020204" pitchFamily="34" charset="0"/>
              </a:rPr>
              <a:t>instances</a:t>
            </a:r>
            <a:r>
              <a:rPr lang="en-US" sz="2400" b="0" i="0" u="none" strike="noStrike" baseline="0" dirty="0">
                <a:solidFill>
                  <a:srgbClr val="002060"/>
                </a:solidFill>
                <a:latin typeface="Arial" panose="020B0604020202020204" pitchFamily="34" charset="0"/>
              </a:rPr>
              <a:t> of noncompliance occurred prior to the survey, could impose multiple PI CMPs, as well as a PD CMP</a:t>
            </a:r>
          </a:p>
          <a:p>
            <a:pPr algn="l"/>
            <a:r>
              <a:rPr lang="en-US" sz="2400" b="0" i="0" u="none" strike="noStrike" baseline="0" dirty="0">
                <a:solidFill>
                  <a:srgbClr val="002060"/>
                </a:solidFill>
                <a:latin typeface="Arial" panose="020B0604020202020204" pitchFamily="34" charset="0"/>
              </a:rPr>
              <a:t>If survey contains multiple instances of noncompliance, any combination of PI or PD CMP for each instance of noncompliance within the same survey may be imposed</a:t>
            </a:r>
          </a:p>
          <a:p>
            <a:pPr algn="l"/>
            <a:r>
              <a:rPr lang="en-US" sz="2400" b="0" i="0" u="none" strike="noStrike" baseline="0" dirty="0">
                <a:solidFill>
                  <a:srgbClr val="002060"/>
                </a:solidFill>
                <a:latin typeface="Arial" panose="020B0604020202020204" pitchFamily="34" charset="0"/>
              </a:rPr>
              <a:t> For each instance of noncompliance, a PD CMP, PI CMP, “or both” may be imposed, regardless of whether the deficiencies constitute immediate jeopardy</a:t>
            </a:r>
            <a:endParaRPr lang="en-US" sz="2400" dirty="0">
              <a:solidFill>
                <a:srgbClr val="002060"/>
              </a:solidFill>
            </a:endParaRPr>
          </a:p>
        </p:txBody>
      </p:sp>
      <p:sp>
        <p:nvSpPr>
          <p:cNvPr id="4" name="Title 3">
            <a:extLst>
              <a:ext uri="{FF2B5EF4-FFF2-40B4-BE49-F238E27FC236}">
                <a16:creationId xmlns:a16="http://schemas.microsoft.com/office/drawing/2014/main" id="{1FED8ADD-84A7-6A8F-FEB6-6F36FC39B094}"/>
              </a:ext>
            </a:extLst>
          </p:cNvPr>
          <p:cNvSpPr>
            <a:spLocks noGrp="1"/>
          </p:cNvSpPr>
          <p:nvPr>
            <p:ph type="title"/>
          </p:nvPr>
        </p:nvSpPr>
        <p:spPr/>
        <p:txBody>
          <a:bodyPr/>
          <a:lstStyle/>
          <a:p>
            <a:r>
              <a:rPr lang="en-US" sz="4200" dirty="0"/>
              <a:t>“Instance of Noncompliance”</a:t>
            </a:r>
          </a:p>
        </p:txBody>
      </p:sp>
    </p:spTree>
    <p:extLst>
      <p:ext uri="{BB962C8B-B14F-4D97-AF65-F5344CB8AC3E}">
        <p14:creationId xmlns:p14="http://schemas.microsoft.com/office/powerpoint/2010/main" val="294076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B71792-C81E-C8FC-6BCE-871077EBF394}"/>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5</a:t>
            </a:fld>
            <a:endParaRPr lang="en-US" dirty="0"/>
          </a:p>
        </p:txBody>
      </p:sp>
      <p:sp>
        <p:nvSpPr>
          <p:cNvPr id="3" name="Content Placeholder 2">
            <a:extLst>
              <a:ext uri="{FF2B5EF4-FFF2-40B4-BE49-F238E27FC236}">
                <a16:creationId xmlns:a16="http://schemas.microsoft.com/office/drawing/2014/main" id="{17765D21-0D05-CEC9-EB9E-F1A8B70C028A}"/>
              </a:ext>
            </a:extLst>
          </p:cNvPr>
          <p:cNvSpPr>
            <a:spLocks noGrp="1"/>
          </p:cNvSpPr>
          <p:nvPr>
            <p:ph sz="half" idx="1"/>
          </p:nvPr>
        </p:nvSpPr>
        <p:spPr>
          <a:xfrm>
            <a:off x="868528" y="1143981"/>
            <a:ext cx="10494969" cy="4351338"/>
          </a:xfrm>
        </p:spPr>
        <p:txBody>
          <a:bodyPr>
            <a:noAutofit/>
          </a:bodyPr>
          <a:lstStyle/>
          <a:p>
            <a:r>
              <a:rPr lang="en-US" dirty="0"/>
              <a:t>New regulations governing disclosure requirements and increased screening scrutiny</a:t>
            </a:r>
          </a:p>
          <a:p>
            <a:endParaRPr lang="en-US" dirty="0"/>
          </a:p>
          <a:p>
            <a:r>
              <a:rPr lang="en-US" dirty="0"/>
              <a:t>Prior to January 1, 2023, SNFs were designated as “low risk” for initial enrollment, revalidations, restructuring and changes of ownership/operators (CHOWs/CHOPs)</a:t>
            </a:r>
          </a:p>
          <a:p>
            <a:endParaRPr lang="en-US" dirty="0"/>
          </a:p>
          <a:p>
            <a:r>
              <a:rPr lang="en-US" dirty="0"/>
              <a:t>Now SNFs are considered “</a:t>
            </a:r>
            <a:r>
              <a:rPr lang="en-US" dirty="0">
                <a:highlight>
                  <a:srgbClr val="FFFF00"/>
                </a:highlight>
              </a:rPr>
              <a:t>moderate risk</a:t>
            </a:r>
            <a:r>
              <a:rPr lang="en-US" dirty="0"/>
              <a:t>” to program integrity for revalidations and “</a:t>
            </a:r>
            <a:r>
              <a:rPr lang="en-US" dirty="0">
                <a:highlight>
                  <a:srgbClr val="FFFF00"/>
                </a:highlight>
              </a:rPr>
              <a:t>high risk</a:t>
            </a:r>
            <a:r>
              <a:rPr lang="en-US" dirty="0"/>
              <a:t>” to program integrity related to initial enrollments, restructuring and CHOWs/CHOPs	</a:t>
            </a:r>
          </a:p>
        </p:txBody>
      </p:sp>
      <p:sp>
        <p:nvSpPr>
          <p:cNvPr id="2" name="Title 1">
            <a:extLst>
              <a:ext uri="{FF2B5EF4-FFF2-40B4-BE49-F238E27FC236}">
                <a16:creationId xmlns:a16="http://schemas.microsoft.com/office/drawing/2014/main" id="{DAD76495-853C-FFB3-550E-8A0E0221CE26}"/>
              </a:ext>
            </a:extLst>
          </p:cNvPr>
          <p:cNvSpPr>
            <a:spLocks noGrp="1"/>
          </p:cNvSpPr>
          <p:nvPr>
            <p:ph type="title"/>
          </p:nvPr>
        </p:nvSpPr>
        <p:spPr>
          <a:xfrm>
            <a:off x="838200" y="365126"/>
            <a:ext cx="10515600" cy="717424"/>
          </a:xfrm>
        </p:spPr>
        <p:txBody>
          <a:bodyPr>
            <a:normAutofit/>
          </a:bodyPr>
          <a:lstStyle/>
          <a:p>
            <a:r>
              <a:rPr lang="en-US" dirty="0"/>
              <a:t>CMS’ Transparency Initiatives</a:t>
            </a:r>
          </a:p>
        </p:txBody>
      </p:sp>
    </p:spTree>
    <p:extLst>
      <p:ext uri="{BB962C8B-B14F-4D97-AF65-F5344CB8AC3E}">
        <p14:creationId xmlns:p14="http://schemas.microsoft.com/office/powerpoint/2010/main" val="2034716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ABB54-2F53-EB89-DCB6-6524A2210730}"/>
              </a:ext>
            </a:extLst>
          </p:cNvPr>
          <p:cNvSpPr>
            <a:spLocks noGrp="1"/>
          </p:cNvSpPr>
          <p:nvPr>
            <p:ph type="sldNum" sz="quarter" idx="12"/>
          </p:nvPr>
        </p:nvSpPr>
        <p:spPr/>
        <p:txBody>
          <a:bodyPr/>
          <a:lstStyle/>
          <a:p>
            <a:fld id="{A22321F7-BF2B-4DB3-B2DC-6F994D0461B0}" type="slidenum">
              <a:rPr lang="en-US" smtClean="0"/>
              <a:pPr/>
              <a:t>50</a:t>
            </a:fld>
            <a:endParaRPr lang="en-US" dirty="0"/>
          </a:p>
        </p:txBody>
      </p:sp>
      <p:sp>
        <p:nvSpPr>
          <p:cNvPr id="3" name="Content Placeholder 2">
            <a:extLst>
              <a:ext uri="{FF2B5EF4-FFF2-40B4-BE49-F238E27FC236}">
                <a16:creationId xmlns:a16="http://schemas.microsoft.com/office/drawing/2014/main" id="{02CFC3DB-78AE-1655-4622-DF709AD0892B}"/>
              </a:ext>
            </a:extLst>
          </p:cNvPr>
          <p:cNvSpPr>
            <a:spLocks noGrp="1"/>
          </p:cNvSpPr>
          <p:nvPr>
            <p:ph sz="half" idx="1"/>
          </p:nvPr>
        </p:nvSpPr>
        <p:spPr/>
        <p:txBody>
          <a:bodyPr/>
          <a:lstStyle/>
          <a:p>
            <a:pPr algn="l"/>
            <a:r>
              <a:rPr lang="en-US" sz="2800" b="0" i="0" u="none" strike="noStrike" baseline="0" dirty="0">
                <a:solidFill>
                  <a:srgbClr val="002060"/>
                </a:solidFill>
                <a:latin typeface="Arial" panose="020B0604020202020204" pitchFamily="34" charset="0"/>
              </a:rPr>
              <a:t>Both PD and PI CMPs can be imposed on the same survey and included on the penalty notice to facilities</a:t>
            </a:r>
          </a:p>
          <a:p>
            <a:pPr algn="l"/>
            <a:r>
              <a:rPr lang="en-US" sz="2800" b="0" i="0" u="none" strike="noStrike" baseline="0" dirty="0">
                <a:solidFill>
                  <a:srgbClr val="002060"/>
                </a:solidFill>
                <a:latin typeface="Arial" panose="020B0604020202020204" pitchFamily="34" charset="0"/>
              </a:rPr>
              <a:t>Removed the phrase, “for that particular deficiency,” and replace with, “per instance,” which will allow for more than one PI CMP to be imposed on the same type of noncompliance or “F tag” citation</a:t>
            </a:r>
          </a:p>
          <a:p>
            <a:pPr lvl="1">
              <a:spcBef>
                <a:spcPts val="1000"/>
              </a:spcBef>
              <a:buClr>
                <a:srgbClr val="002060"/>
              </a:buClr>
              <a:buFont typeface="Arial" panose="020B0604020202020204" pitchFamily="34" charset="0"/>
              <a:buChar char="•"/>
              <a:defRPr/>
            </a:pPr>
            <a:r>
              <a:rPr kumimoji="0" lang="en-US" b="0"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Tahoma" panose="020B0604030504040204" pitchFamily="34" charset="0"/>
              </a:rPr>
              <a:t>The date and instance of noncompliance is not a singular event but rather can be multiple date(s) of the instance(s) of noncompliance</a:t>
            </a:r>
          </a:p>
          <a:p>
            <a:pPr marL="228600" marR="0" lvl="0" indent="-228600" algn="l" defTabSz="914400" rtl="0" eaLnBrk="1" fontAlgn="auto" latinLnBrk="0" hangingPunct="1">
              <a:lnSpc>
                <a:spcPct val="90000"/>
              </a:lnSpc>
              <a:spcBef>
                <a:spcPts val="1000"/>
              </a:spcBef>
              <a:spcAft>
                <a:spcPts val="0"/>
              </a:spcAft>
              <a:buClr>
                <a:srgbClr val="00206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Timing of enforcement</a:t>
            </a:r>
          </a:p>
          <a:p>
            <a:pPr marL="685800" marR="0" lvl="1" indent="-228600" algn="l" defTabSz="914400" rtl="0" eaLnBrk="1" fontAlgn="auto" latinLnBrk="0" hangingPunct="1">
              <a:lnSpc>
                <a:spcPct val="90000"/>
              </a:lnSpc>
              <a:spcBef>
                <a:spcPts val="500"/>
              </a:spcBef>
              <a:spcAft>
                <a:spcPts val="0"/>
              </a:spcAft>
              <a:buClr>
                <a:srgbClr val="0070C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Allows imposition of CMPs for noncompliance that was identified since the </a:t>
            </a:r>
            <a:r>
              <a:rPr kumimoji="0" lang="en-US" sz="2400" b="1" i="1"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last three standard surveys</a:t>
            </a:r>
          </a:p>
          <a:p>
            <a:pPr algn="l"/>
            <a:endParaRPr lang="en-US" sz="2800" b="0" i="0" u="none" strike="noStrike" baseline="0" dirty="0">
              <a:solidFill>
                <a:srgbClr val="000000"/>
              </a:solidFill>
              <a:latin typeface="Arial" panose="020B0604020202020204" pitchFamily="34" charset="0"/>
            </a:endParaRPr>
          </a:p>
          <a:p>
            <a:endParaRPr lang="en-US" dirty="0"/>
          </a:p>
        </p:txBody>
      </p:sp>
      <p:sp>
        <p:nvSpPr>
          <p:cNvPr id="4" name="Title 3">
            <a:extLst>
              <a:ext uri="{FF2B5EF4-FFF2-40B4-BE49-F238E27FC236}">
                <a16:creationId xmlns:a16="http://schemas.microsoft.com/office/drawing/2014/main" id="{48CA5399-69E3-85ED-4366-460CB527EFE3}"/>
              </a:ext>
            </a:extLst>
          </p:cNvPr>
          <p:cNvSpPr>
            <a:spLocks noGrp="1"/>
          </p:cNvSpPr>
          <p:nvPr>
            <p:ph type="title"/>
          </p:nvPr>
        </p:nvSpPr>
        <p:spPr/>
        <p:txBody>
          <a:bodyPr/>
          <a:lstStyle/>
          <a:p>
            <a:r>
              <a:rPr lang="en-US" sz="4200" dirty="0"/>
              <a:t>New Enforcement</a:t>
            </a:r>
          </a:p>
        </p:txBody>
      </p:sp>
    </p:spTree>
    <p:extLst>
      <p:ext uri="{BB962C8B-B14F-4D97-AF65-F5344CB8AC3E}">
        <p14:creationId xmlns:p14="http://schemas.microsoft.com/office/powerpoint/2010/main" val="2435577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EED955-FB4C-612F-43B0-54B603FFF6D6}"/>
              </a:ext>
            </a:extLst>
          </p:cNvPr>
          <p:cNvSpPr>
            <a:spLocks noGrp="1"/>
          </p:cNvSpPr>
          <p:nvPr>
            <p:ph type="sldNum" sz="quarter" idx="12"/>
          </p:nvPr>
        </p:nvSpPr>
        <p:spPr/>
        <p:txBody>
          <a:bodyPr/>
          <a:lstStyle/>
          <a:p>
            <a:fld id="{A22321F7-BF2B-4DB3-B2DC-6F994D0461B0}" type="slidenum">
              <a:rPr lang="en-US" smtClean="0"/>
              <a:pPr/>
              <a:t>51</a:t>
            </a:fld>
            <a:endParaRPr lang="en-US" dirty="0"/>
          </a:p>
        </p:txBody>
      </p:sp>
      <p:sp>
        <p:nvSpPr>
          <p:cNvPr id="3" name="Content Placeholder 2">
            <a:extLst>
              <a:ext uri="{FF2B5EF4-FFF2-40B4-BE49-F238E27FC236}">
                <a16:creationId xmlns:a16="http://schemas.microsoft.com/office/drawing/2014/main" id="{2E019373-25C7-DEFC-2793-CD3CD6FFDA35}"/>
              </a:ext>
            </a:extLst>
          </p:cNvPr>
          <p:cNvSpPr>
            <a:spLocks noGrp="1"/>
          </p:cNvSpPr>
          <p:nvPr>
            <p:ph sz="half" idx="1"/>
          </p:nvPr>
        </p:nvSpPr>
        <p:spPr/>
        <p:txBody>
          <a:bodyPr/>
          <a:lstStyle/>
          <a:p>
            <a:pPr algn="l"/>
            <a:r>
              <a:rPr lang="en-US" dirty="0">
                <a:solidFill>
                  <a:srgbClr val="002060"/>
                </a:solidFill>
              </a:rPr>
              <a:t>Changed “since the last standard survey” to “since the last three standard surveys”</a:t>
            </a:r>
          </a:p>
          <a:p>
            <a:pPr algn="l"/>
            <a:endParaRPr lang="en-US" dirty="0">
              <a:solidFill>
                <a:srgbClr val="002060"/>
              </a:solidFill>
            </a:endParaRPr>
          </a:p>
          <a:p>
            <a:pPr algn="l"/>
            <a:r>
              <a:rPr lang="en-US" dirty="0">
                <a:solidFill>
                  <a:srgbClr val="002060"/>
                </a:solidFill>
              </a:rPr>
              <a:t>Intended to catch surveys where CMPs were missed but . . .</a:t>
            </a:r>
          </a:p>
          <a:p>
            <a:pPr lvl="1"/>
            <a:r>
              <a:rPr lang="en-US" dirty="0"/>
              <a:t>“the current regulatory scheme still requires that CMS investigate any received complaints, without any temporal limitation on the specific alleged deficiencies complained of, and thus the possibility of investigations into allegations during the proposed look-back period is possible”</a:t>
            </a:r>
            <a:endParaRPr lang="en-US" dirty="0">
              <a:solidFill>
                <a:srgbClr val="002060"/>
              </a:solidFill>
            </a:endParaRPr>
          </a:p>
          <a:p>
            <a:endParaRPr lang="en-US" dirty="0"/>
          </a:p>
        </p:txBody>
      </p:sp>
      <p:sp>
        <p:nvSpPr>
          <p:cNvPr id="4" name="Title 3">
            <a:extLst>
              <a:ext uri="{FF2B5EF4-FFF2-40B4-BE49-F238E27FC236}">
                <a16:creationId xmlns:a16="http://schemas.microsoft.com/office/drawing/2014/main" id="{F1EFC981-74A1-820A-D931-A29CD34159ED}"/>
              </a:ext>
            </a:extLst>
          </p:cNvPr>
          <p:cNvSpPr>
            <a:spLocks noGrp="1"/>
          </p:cNvSpPr>
          <p:nvPr>
            <p:ph type="title"/>
          </p:nvPr>
        </p:nvSpPr>
        <p:spPr/>
        <p:txBody>
          <a:bodyPr/>
          <a:lstStyle/>
          <a:p>
            <a:r>
              <a:rPr lang="en-US" dirty="0"/>
              <a:t>Three Year Look Back</a:t>
            </a:r>
          </a:p>
        </p:txBody>
      </p:sp>
    </p:spTree>
    <p:extLst>
      <p:ext uri="{BB962C8B-B14F-4D97-AF65-F5344CB8AC3E}">
        <p14:creationId xmlns:p14="http://schemas.microsoft.com/office/powerpoint/2010/main" val="21926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E98D2-46B5-B60D-BAFA-043FDE6ADB4C}"/>
              </a:ext>
            </a:extLst>
          </p:cNvPr>
          <p:cNvSpPr>
            <a:spLocks noGrp="1"/>
          </p:cNvSpPr>
          <p:nvPr>
            <p:ph sz="half" idx="1"/>
          </p:nvPr>
        </p:nvSpPr>
        <p:spPr>
          <a:xfrm>
            <a:off x="838198" y="1333850"/>
            <a:ext cx="9118601" cy="4630722"/>
          </a:xfrm>
        </p:spPr>
        <p:txBody>
          <a:bodyPr/>
          <a:lstStyle/>
          <a:p>
            <a:r>
              <a:rPr lang="en-US" dirty="0"/>
              <a:t>First level IDR</a:t>
            </a:r>
          </a:p>
          <a:p>
            <a:pPr lvl="1"/>
            <a:r>
              <a:rPr lang="en-US" dirty="0"/>
              <a:t>Must be filed 10 days after receiving 2567 (same day POC is due)</a:t>
            </a:r>
          </a:p>
          <a:p>
            <a:pPr lvl="1"/>
            <a:r>
              <a:rPr lang="en-US" dirty="0"/>
              <a:t>CAN BE REVERSED BY CMS</a:t>
            </a:r>
          </a:p>
          <a:p>
            <a:pPr lvl="1"/>
            <a:endParaRPr lang="en-US" dirty="0"/>
          </a:p>
          <a:p>
            <a:r>
              <a:rPr lang="en-US" dirty="0"/>
              <a:t>Second level IIDR </a:t>
            </a:r>
          </a:p>
          <a:p>
            <a:pPr lvl="1"/>
            <a:r>
              <a:rPr lang="en-US" dirty="0"/>
              <a:t>Must be filed 10 days after receiving CMS Sanction Letter</a:t>
            </a:r>
          </a:p>
          <a:p>
            <a:pPr lvl="1"/>
            <a:r>
              <a:rPr lang="en-US" dirty="0"/>
              <a:t>Does not affect ability to receive 35% CMP reduction</a:t>
            </a:r>
          </a:p>
          <a:p>
            <a:pPr lvl="2"/>
            <a:r>
              <a:rPr lang="en-US" dirty="0"/>
              <a:t>35% CMP reduction is only lost if you file an appeal</a:t>
            </a:r>
          </a:p>
          <a:p>
            <a:pPr lvl="1"/>
            <a:endParaRPr lang="en-US" dirty="0"/>
          </a:p>
          <a:p>
            <a:pPr lvl="1"/>
            <a:endParaRPr lang="en-US" dirty="0"/>
          </a:p>
          <a:p>
            <a:pPr lvl="1"/>
            <a:endParaRPr lang="en-US" dirty="0"/>
          </a:p>
        </p:txBody>
      </p:sp>
      <p:sp>
        <p:nvSpPr>
          <p:cNvPr id="4" name="Title 3">
            <a:extLst>
              <a:ext uri="{FF2B5EF4-FFF2-40B4-BE49-F238E27FC236}">
                <a16:creationId xmlns:a16="http://schemas.microsoft.com/office/drawing/2014/main" id="{82913B5D-54F8-6285-FC8D-B21A46491B64}"/>
              </a:ext>
            </a:extLst>
          </p:cNvPr>
          <p:cNvSpPr>
            <a:spLocks noGrp="1"/>
          </p:cNvSpPr>
          <p:nvPr>
            <p:ph type="title"/>
          </p:nvPr>
        </p:nvSpPr>
        <p:spPr>
          <a:xfrm>
            <a:off x="838199" y="461131"/>
            <a:ext cx="9192491" cy="686036"/>
          </a:xfrm>
        </p:spPr>
        <p:txBody>
          <a:bodyPr/>
          <a:lstStyle/>
          <a:p>
            <a:r>
              <a:rPr lang="en-US" sz="4200" dirty="0"/>
              <a:t>Options To Challenge</a:t>
            </a:r>
          </a:p>
        </p:txBody>
      </p:sp>
      <p:sp>
        <p:nvSpPr>
          <p:cNvPr id="2" name="Slide Number Placeholder 1">
            <a:extLst>
              <a:ext uri="{FF2B5EF4-FFF2-40B4-BE49-F238E27FC236}">
                <a16:creationId xmlns:a16="http://schemas.microsoft.com/office/drawing/2014/main" id="{DE9B201C-BA22-D9E1-2070-D032FE302496}"/>
              </a:ext>
            </a:extLst>
          </p:cNvPr>
          <p:cNvSpPr>
            <a:spLocks noGrp="1"/>
          </p:cNvSpPr>
          <p:nvPr>
            <p:ph type="sldNum" sz="quarter" idx="12"/>
          </p:nvPr>
        </p:nvSpPr>
        <p:spPr/>
        <p:txBody>
          <a:bodyPr/>
          <a:lstStyle/>
          <a:p>
            <a:fld id="{A22321F7-BF2B-4DB3-B2DC-6F994D0461B0}" type="slidenum">
              <a:rPr lang="en-US" smtClean="0"/>
              <a:pPr/>
              <a:t>52</a:t>
            </a:fld>
            <a:endParaRPr lang="en-US" dirty="0"/>
          </a:p>
        </p:txBody>
      </p:sp>
    </p:spTree>
    <p:extLst>
      <p:ext uri="{BB962C8B-B14F-4D97-AF65-F5344CB8AC3E}">
        <p14:creationId xmlns:p14="http://schemas.microsoft.com/office/powerpoint/2010/main" val="1020818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A5051-EEF4-5993-255C-90ACD81EDF4A}"/>
              </a:ext>
            </a:extLst>
          </p:cNvPr>
          <p:cNvSpPr>
            <a:spLocks noGrp="1"/>
          </p:cNvSpPr>
          <p:nvPr>
            <p:ph sz="half" idx="1"/>
          </p:nvPr>
        </p:nvSpPr>
        <p:spPr>
          <a:xfrm>
            <a:off x="538323" y="1266738"/>
            <a:ext cx="9316873" cy="5139424"/>
          </a:xfrm>
        </p:spPr>
        <p:txBody>
          <a:bodyPr/>
          <a:lstStyle/>
          <a:p>
            <a:r>
              <a:rPr lang="en-US" dirty="0"/>
              <a:t>CMS Sanctions</a:t>
            </a:r>
          </a:p>
          <a:p>
            <a:pPr lvl="1"/>
            <a:r>
              <a:rPr lang="en-US" dirty="0"/>
              <a:t>Appeal within 60 days and lose 35% CMP reduction</a:t>
            </a:r>
          </a:p>
          <a:p>
            <a:pPr lvl="1"/>
            <a:r>
              <a:rPr lang="en-US" dirty="0"/>
              <a:t>Must file electronically to Departmental Appeals Board (DAB)</a:t>
            </a:r>
          </a:p>
          <a:p>
            <a:pPr lvl="1"/>
            <a:r>
              <a:rPr lang="en-US" dirty="0"/>
              <a:t>Cases go first to an administrative law judge (ALJ)</a:t>
            </a:r>
          </a:p>
          <a:p>
            <a:pPr lvl="1"/>
            <a:r>
              <a:rPr lang="en-US" dirty="0"/>
              <a:t>Next level of appeal is to the DAB</a:t>
            </a:r>
          </a:p>
        </p:txBody>
      </p:sp>
      <p:sp>
        <p:nvSpPr>
          <p:cNvPr id="4" name="Title 3">
            <a:extLst>
              <a:ext uri="{FF2B5EF4-FFF2-40B4-BE49-F238E27FC236}">
                <a16:creationId xmlns:a16="http://schemas.microsoft.com/office/drawing/2014/main" id="{37C037EF-F7B0-6DC2-28EF-0545C35E1AAA}"/>
              </a:ext>
            </a:extLst>
          </p:cNvPr>
          <p:cNvSpPr>
            <a:spLocks noGrp="1"/>
          </p:cNvSpPr>
          <p:nvPr>
            <p:ph type="title"/>
          </p:nvPr>
        </p:nvSpPr>
        <p:spPr>
          <a:xfrm>
            <a:off x="330200" y="315649"/>
            <a:ext cx="11439553" cy="686036"/>
          </a:xfrm>
        </p:spPr>
        <p:txBody>
          <a:bodyPr/>
          <a:lstStyle/>
          <a:p>
            <a:r>
              <a:rPr lang="en-US" sz="4200" dirty="0"/>
              <a:t>Administrative Appeals And Then To Court</a:t>
            </a:r>
          </a:p>
        </p:txBody>
      </p:sp>
      <p:sp>
        <p:nvSpPr>
          <p:cNvPr id="2" name="Slide Number Placeholder 1">
            <a:extLst>
              <a:ext uri="{FF2B5EF4-FFF2-40B4-BE49-F238E27FC236}">
                <a16:creationId xmlns:a16="http://schemas.microsoft.com/office/drawing/2014/main" id="{B2676FE1-96CD-0457-A02A-727841B614E4}"/>
              </a:ext>
            </a:extLst>
          </p:cNvPr>
          <p:cNvSpPr>
            <a:spLocks noGrp="1"/>
          </p:cNvSpPr>
          <p:nvPr>
            <p:ph type="sldNum" sz="quarter" idx="12"/>
          </p:nvPr>
        </p:nvSpPr>
        <p:spPr/>
        <p:txBody>
          <a:bodyPr/>
          <a:lstStyle/>
          <a:p>
            <a:fld id="{A22321F7-BF2B-4DB3-B2DC-6F994D0461B0}" type="slidenum">
              <a:rPr lang="en-US" smtClean="0"/>
              <a:pPr/>
              <a:t>53</a:t>
            </a:fld>
            <a:endParaRPr lang="en-US" dirty="0"/>
          </a:p>
        </p:txBody>
      </p:sp>
    </p:spTree>
    <p:extLst>
      <p:ext uri="{BB962C8B-B14F-4D97-AF65-F5344CB8AC3E}">
        <p14:creationId xmlns:p14="http://schemas.microsoft.com/office/powerpoint/2010/main" val="3042098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0A37D0-1794-652C-5B01-78EBCB871CE2}"/>
              </a:ext>
            </a:extLst>
          </p:cNvPr>
          <p:cNvSpPr>
            <a:spLocks noGrp="1"/>
          </p:cNvSpPr>
          <p:nvPr>
            <p:ph type="sldNum" sz="quarter" idx="12"/>
          </p:nvPr>
        </p:nvSpPr>
        <p:spPr/>
        <p:txBody>
          <a:bodyPr/>
          <a:lstStyle/>
          <a:p>
            <a:fld id="{A22321F7-BF2B-4DB3-B2DC-6F994D0461B0}" type="slidenum">
              <a:rPr lang="en-US" smtClean="0"/>
              <a:pPr/>
              <a:t>54</a:t>
            </a:fld>
            <a:endParaRPr lang="en-US" dirty="0"/>
          </a:p>
        </p:txBody>
      </p:sp>
      <p:pic>
        <p:nvPicPr>
          <p:cNvPr id="7" name="Content Placeholder 6" descr="Yellow and blue symbols">
            <a:extLst>
              <a:ext uri="{FF2B5EF4-FFF2-40B4-BE49-F238E27FC236}">
                <a16:creationId xmlns:a16="http://schemas.microsoft.com/office/drawing/2014/main" id="{06876299-3157-1848-EE25-FDCF0187DDC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72901" y="1144588"/>
            <a:ext cx="5685885" cy="4351337"/>
          </a:xfrm>
        </p:spPr>
      </p:pic>
      <p:sp>
        <p:nvSpPr>
          <p:cNvPr id="4" name="Title 3">
            <a:extLst>
              <a:ext uri="{FF2B5EF4-FFF2-40B4-BE49-F238E27FC236}">
                <a16:creationId xmlns:a16="http://schemas.microsoft.com/office/drawing/2014/main" id="{0A170083-16BA-BA96-FD4D-BC031D94106C}"/>
              </a:ext>
            </a:extLst>
          </p:cNvPr>
          <p:cNvSpPr>
            <a:spLocks noGrp="1"/>
          </p:cNvSpPr>
          <p:nvPr>
            <p:ph type="title"/>
          </p:nvPr>
        </p:nvSpPr>
        <p:spPr/>
        <p:txBody>
          <a:bodyPr/>
          <a:lstStyle/>
          <a:p>
            <a:r>
              <a:rPr lang="en-US" sz="6000" b="1" dirty="0"/>
              <a:t>Other Agencies</a:t>
            </a:r>
          </a:p>
        </p:txBody>
      </p:sp>
    </p:spTree>
    <p:extLst>
      <p:ext uri="{BB962C8B-B14F-4D97-AF65-F5344CB8AC3E}">
        <p14:creationId xmlns:p14="http://schemas.microsoft.com/office/powerpoint/2010/main" val="3693998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CC73FD-EFE4-C3E4-1F67-B86CDC0FC558}"/>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55</a:t>
            </a:fld>
            <a:endParaRPr lang="en-US" dirty="0"/>
          </a:p>
        </p:txBody>
      </p:sp>
      <p:sp>
        <p:nvSpPr>
          <p:cNvPr id="5" name="Content Placeholder 4">
            <a:extLst>
              <a:ext uri="{FF2B5EF4-FFF2-40B4-BE49-F238E27FC236}">
                <a16:creationId xmlns:a16="http://schemas.microsoft.com/office/drawing/2014/main" id="{86FD28BD-A51A-960C-2002-0A6B12C13420}"/>
              </a:ext>
            </a:extLst>
          </p:cNvPr>
          <p:cNvSpPr>
            <a:spLocks noGrp="1"/>
          </p:cNvSpPr>
          <p:nvPr>
            <p:ph sz="half" idx="1"/>
          </p:nvPr>
        </p:nvSpPr>
        <p:spPr>
          <a:xfrm>
            <a:off x="868528" y="1143981"/>
            <a:ext cx="10494969" cy="4351338"/>
          </a:xfrm>
        </p:spPr>
        <p:txBody>
          <a:bodyPr/>
          <a:lstStyle/>
          <a:p>
            <a:r>
              <a:rPr lang="en-US" dirty="0"/>
              <a:t>Employers required to report all severe work-related injuries within 24 hours of the incident</a:t>
            </a:r>
          </a:p>
          <a:p>
            <a:pPr lvl="1"/>
            <a:r>
              <a:rPr lang="en-US" noProof="0" dirty="0"/>
              <a:t>Amputation, in-patient hospitalization, or loss of an eye</a:t>
            </a:r>
          </a:p>
          <a:p>
            <a:pPr lvl="0"/>
            <a:r>
              <a:rPr lang="en-US" noProof="0" dirty="0"/>
              <a:t>Data from 1/1/2015 to 12/31/2023 now online and searchable</a:t>
            </a:r>
          </a:p>
          <a:p>
            <a:pPr lvl="0"/>
            <a:r>
              <a:rPr lang="en-US" dirty="0"/>
              <a:t>Assisted living communities reported 149 severe injuries</a:t>
            </a:r>
          </a:p>
          <a:p>
            <a:pPr lvl="1"/>
            <a:r>
              <a:rPr lang="en-US" dirty="0"/>
              <a:t>140 hospitalized and 13 amputations</a:t>
            </a:r>
          </a:p>
          <a:p>
            <a:pPr lvl="1"/>
            <a:r>
              <a:rPr lang="en-US" dirty="0"/>
              <a:t>Most due to falls and tripping</a:t>
            </a:r>
          </a:p>
          <a:p>
            <a:pPr lvl="0"/>
            <a:r>
              <a:rPr lang="en-US" noProof="0" dirty="0"/>
              <a:t>CCRCs reported 103 series injuries</a:t>
            </a:r>
          </a:p>
          <a:p>
            <a:pPr lvl="1"/>
            <a:r>
              <a:rPr lang="en-US" noProof="0" dirty="0"/>
              <a:t>95 </a:t>
            </a:r>
            <a:r>
              <a:rPr lang="en-US" dirty="0"/>
              <a:t>hospitalized and 8 amputations</a:t>
            </a:r>
          </a:p>
          <a:p>
            <a:pPr lvl="1"/>
            <a:r>
              <a:rPr lang="en-US" dirty="0"/>
              <a:t>Top reason falling due to tripping over an object or slipping</a:t>
            </a:r>
            <a:endParaRPr lang="en-US" noProof="0" dirty="0"/>
          </a:p>
          <a:p>
            <a:r>
              <a:rPr lang="en-US" sz="1100" dirty="0">
                <a:hlinkClick r:id="rId2"/>
              </a:rPr>
              <a:t>https://www.osha.gov/severeinjury#xd_co_f=NmZkYTc1MjktMzVjMi00YjE2LWI2YzYtOGQxYTM3N2QyYTVj~</a:t>
            </a:r>
            <a:endParaRPr lang="en-US" sz="1100" dirty="0"/>
          </a:p>
          <a:p>
            <a:r>
              <a:rPr lang="en-US" sz="1100" dirty="0"/>
              <a:t>Statistics summarized by McKnights Senior Living Sept.11, 2024</a:t>
            </a:r>
            <a:br>
              <a:rPr lang="en-US" sz="1100" dirty="0"/>
            </a:br>
            <a:endParaRPr lang="en-US" sz="1100" dirty="0"/>
          </a:p>
        </p:txBody>
      </p:sp>
      <p:sp>
        <p:nvSpPr>
          <p:cNvPr id="4" name="Title 3">
            <a:extLst>
              <a:ext uri="{FF2B5EF4-FFF2-40B4-BE49-F238E27FC236}">
                <a16:creationId xmlns:a16="http://schemas.microsoft.com/office/drawing/2014/main" id="{B99B7E53-C2DD-EAE8-A221-1ADE9A74D9D8}"/>
              </a:ext>
            </a:extLst>
          </p:cNvPr>
          <p:cNvSpPr>
            <a:spLocks noGrp="1"/>
          </p:cNvSpPr>
          <p:nvPr>
            <p:ph type="title"/>
          </p:nvPr>
        </p:nvSpPr>
        <p:spPr>
          <a:xfrm>
            <a:off x="838200" y="365126"/>
            <a:ext cx="10515600" cy="717424"/>
          </a:xfrm>
        </p:spPr>
        <p:txBody>
          <a:bodyPr/>
          <a:lstStyle/>
          <a:p>
            <a:r>
              <a:rPr lang="en-US" dirty="0"/>
              <a:t>OSHA Severe Injury Reports</a:t>
            </a:r>
          </a:p>
        </p:txBody>
      </p:sp>
    </p:spTree>
    <p:extLst>
      <p:ext uri="{BB962C8B-B14F-4D97-AF65-F5344CB8AC3E}">
        <p14:creationId xmlns:p14="http://schemas.microsoft.com/office/powerpoint/2010/main" val="1625549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BA5C04-16F9-7E17-D231-B8FF217973DC}"/>
              </a:ext>
            </a:extLst>
          </p:cNvPr>
          <p:cNvSpPr>
            <a:spLocks noGrp="1"/>
          </p:cNvSpPr>
          <p:nvPr>
            <p:ph idx="1"/>
          </p:nvPr>
        </p:nvSpPr>
        <p:spPr>
          <a:xfrm>
            <a:off x="868528" y="1300293"/>
            <a:ext cx="10494969" cy="4195025"/>
          </a:xfrm>
        </p:spPr>
        <p:txBody>
          <a:bodyPr/>
          <a:lstStyle/>
          <a:p>
            <a:r>
              <a:rPr lang="en-US" dirty="0"/>
              <a:t>Implements Section 1557 of Affordable Care Act (ACA)</a:t>
            </a:r>
          </a:p>
          <a:p>
            <a:endParaRPr lang="en-US" dirty="0"/>
          </a:p>
          <a:p>
            <a:r>
              <a:rPr lang="en-US" dirty="0"/>
              <a:t>Prohibits discrimination based on race, color national origin, age, disability and sex</a:t>
            </a:r>
          </a:p>
          <a:p>
            <a:pPr lvl="1"/>
            <a:r>
              <a:rPr lang="en-US" dirty="0"/>
              <a:t>Pregnancy</a:t>
            </a:r>
          </a:p>
          <a:p>
            <a:pPr lvl="1"/>
            <a:r>
              <a:rPr lang="en-US" dirty="0"/>
              <a:t>Sexual orientation</a:t>
            </a:r>
          </a:p>
          <a:p>
            <a:pPr lvl="1"/>
            <a:r>
              <a:rPr lang="en-US" dirty="0"/>
              <a:t>Gender identity, stereotypes or characteristics</a:t>
            </a:r>
          </a:p>
          <a:p>
            <a:pPr lvl="1"/>
            <a:endParaRPr lang="en-US" dirty="0"/>
          </a:p>
          <a:p>
            <a:r>
              <a:rPr lang="en-US" dirty="0"/>
              <a:t>Requires appointment of coordinator, new policies and notices</a:t>
            </a:r>
          </a:p>
          <a:p>
            <a:pPr>
              <a:lnSpc>
                <a:spcPct val="100000"/>
              </a:lnSpc>
            </a:pPr>
            <a:endParaRPr lang="en-US" dirty="0"/>
          </a:p>
        </p:txBody>
      </p:sp>
      <p:sp>
        <p:nvSpPr>
          <p:cNvPr id="3" name="Title 2">
            <a:extLst>
              <a:ext uri="{FF2B5EF4-FFF2-40B4-BE49-F238E27FC236}">
                <a16:creationId xmlns:a16="http://schemas.microsoft.com/office/drawing/2014/main" id="{293BB8B4-B6A1-9EC8-C5D4-F87CAB4F4048}"/>
              </a:ext>
            </a:extLst>
          </p:cNvPr>
          <p:cNvSpPr>
            <a:spLocks noGrp="1"/>
          </p:cNvSpPr>
          <p:nvPr>
            <p:ph type="title"/>
          </p:nvPr>
        </p:nvSpPr>
        <p:spPr/>
        <p:txBody>
          <a:bodyPr/>
          <a:lstStyle/>
          <a:p>
            <a:r>
              <a:rPr lang="en-US" sz="4200" dirty="0"/>
              <a:t>New Federal Discrimination Rule</a:t>
            </a:r>
          </a:p>
        </p:txBody>
      </p:sp>
      <p:sp>
        <p:nvSpPr>
          <p:cNvPr id="4" name="Slide Number Placeholder 3">
            <a:extLst>
              <a:ext uri="{FF2B5EF4-FFF2-40B4-BE49-F238E27FC236}">
                <a16:creationId xmlns:a16="http://schemas.microsoft.com/office/drawing/2014/main" id="{A20D93E6-D0E7-AA5D-813D-4B3A33C7E979}"/>
              </a:ext>
            </a:extLst>
          </p:cNvPr>
          <p:cNvSpPr>
            <a:spLocks noGrp="1"/>
          </p:cNvSpPr>
          <p:nvPr>
            <p:ph type="sldNum" sz="quarter" idx="12"/>
          </p:nvPr>
        </p:nvSpPr>
        <p:spPr/>
        <p:txBody>
          <a:bodyPr/>
          <a:lstStyle/>
          <a:p>
            <a:fld id="{A22321F7-BF2B-4DB3-B2DC-6F994D0461B0}" type="slidenum">
              <a:rPr lang="en-US" smtClean="0"/>
              <a:pPr/>
              <a:t>56</a:t>
            </a:fld>
            <a:endParaRPr lang="en-US" dirty="0"/>
          </a:p>
        </p:txBody>
      </p:sp>
    </p:spTree>
    <p:extLst>
      <p:ext uri="{BB962C8B-B14F-4D97-AF65-F5344CB8AC3E}">
        <p14:creationId xmlns:p14="http://schemas.microsoft.com/office/powerpoint/2010/main" val="40747208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489C37-5459-2D3F-FE96-C18BDDE0DE4A}"/>
              </a:ext>
            </a:extLst>
          </p:cNvPr>
          <p:cNvSpPr>
            <a:spLocks noGrp="1"/>
          </p:cNvSpPr>
          <p:nvPr>
            <p:ph idx="1"/>
          </p:nvPr>
        </p:nvSpPr>
        <p:spPr>
          <a:xfrm>
            <a:off x="868528" y="1291905"/>
            <a:ext cx="10494969" cy="4203414"/>
          </a:xfrm>
        </p:spPr>
        <p:txBody>
          <a:bodyPr/>
          <a:lstStyle/>
          <a:p>
            <a:r>
              <a:rPr lang="en-US" dirty="0"/>
              <a:t>Nondiscrimination based on sex</a:t>
            </a:r>
          </a:p>
          <a:p>
            <a:pPr lvl="1"/>
            <a:r>
              <a:rPr lang="en-US" dirty="0"/>
              <a:t>Cannot discriminate or impose restrictions on care based on a patient’s gender identity or sex assigned at birth</a:t>
            </a:r>
          </a:p>
          <a:p>
            <a:pPr lvl="1"/>
            <a:endParaRPr lang="en-US" dirty="0"/>
          </a:p>
          <a:p>
            <a:r>
              <a:rPr lang="en-US" dirty="0"/>
              <a:t>Nondiscrimination based on marital, parental or family status</a:t>
            </a:r>
          </a:p>
          <a:p>
            <a:pPr lvl="1"/>
            <a:r>
              <a:rPr lang="en-US" dirty="0"/>
              <a:t>Can’t discriminate based on children</a:t>
            </a:r>
          </a:p>
          <a:p>
            <a:pPr lvl="1"/>
            <a:endParaRPr lang="en-US" dirty="0"/>
          </a:p>
          <a:p>
            <a:r>
              <a:rPr lang="en-US" dirty="0"/>
              <a:t>Nondiscrimination based on association</a:t>
            </a:r>
          </a:p>
          <a:p>
            <a:pPr lvl="1"/>
            <a:r>
              <a:rPr lang="en-US" dirty="0"/>
              <a:t>I.e., son or daughter with Substance Abuse Disorder (SAD)</a:t>
            </a:r>
          </a:p>
        </p:txBody>
      </p:sp>
      <p:sp>
        <p:nvSpPr>
          <p:cNvPr id="3" name="Title 2">
            <a:extLst>
              <a:ext uri="{FF2B5EF4-FFF2-40B4-BE49-F238E27FC236}">
                <a16:creationId xmlns:a16="http://schemas.microsoft.com/office/drawing/2014/main" id="{C3FA39E4-DD58-7E40-1B9C-233DA843DB7F}"/>
              </a:ext>
            </a:extLst>
          </p:cNvPr>
          <p:cNvSpPr>
            <a:spLocks noGrp="1"/>
          </p:cNvSpPr>
          <p:nvPr>
            <p:ph type="title"/>
          </p:nvPr>
        </p:nvSpPr>
        <p:spPr/>
        <p:txBody>
          <a:bodyPr/>
          <a:lstStyle/>
          <a:p>
            <a:r>
              <a:rPr lang="en-US" sz="4200" dirty="0"/>
              <a:t>Section 1557 Policies</a:t>
            </a:r>
          </a:p>
        </p:txBody>
      </p:sp>
      <p:sp>
        <p:nvSpPr>
          <p:cNvPr id="4" name="Slide Number Placeholder 3">
            <a:extLst>
              <a:ext uri="{FF2B5EF4-FFF2-40B4-BE49-F238E27FC236}">
                <a16:creationId xmlns:a16="http://schemas.microsoft.com/office/drawing/2014/main" id="{013EC8F2-A65B-49BC-AF20-4C94AB5715EE}"/>
              </a:ext>
            </a:extLst>
          </p:cNvPr>
          <p:cNvSpPr>
            <a:spLocks noGrp="1"/>
          </p:cNvSpPr>
          <p:nvPr>
            <p:ph type="sldNum" sz="quarter" idx="12"/>
          </p:nvPr>
        </p:nvSpPr>
        <p:spPr/>
        <p:txBody>
          <a:bodyPr/>
          <a:lstStyle/>
          <a:p>
            <a:fld id="{A22321F7-BF2B-4DB3-B2DC-6F994D0461B0}" type="slidenum">
              <a:rPr lang="en-US" smtClean="0"/>
              <a:pPr/>
              <a:t>57</a:t>
            </a:fld>
            <a:endParaRPr lang="en-US" dirty="0"/>
          </a:p>
        </p:txBody>
      </p:sp>
    </p:spTree>
    <p:extLst>
      <p:ext uri="{BB962C8B-B14F-4D97-AF65-F5344CB8AC3E}">
        <p14:creationId xmlns:p14="http://schemas.microsoft.com/office/powerpoint/2010/main" val="3046142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673F1A-2522-BE10-D2F3-DEC298B32197}"/>
              </a:ext>
            </a:extLst>
          </p:cNvPr>
          <p:cNvSpPr>
            <a:spLocks noGrp="1"/>
          </p:cNvSpPr>
          <p:nvPr>
            <p:ph idx="1"/>
          </p:nvPr>
        </p:nvSpPr>
        <p:spPr>
          <a:xfrm>
            <a:off x="868528" y="1317071"/>
            <a:ext cx="10494969" cy="4178247"/>
          </a:xfrm>
        </p:spPr>
        <p:txBody>
          <a:bodyPr/>
          <a:lstStyle/>
          <a:p>
            <a:r>
              <a:rPr lang="en-US" dirty="0"/>
              <a:t>November 2, 2024 – Must post notice to beneficiaries, enrollees and to the public</a:t>
            </a:r>
          </a:p>
          <a:p>
            <a:endParaRPr lang="en-US" dirty="0"/>
          </a:p>
          <a:p>
            <a:r>
              <a:rPr lang="en-US" dirty="0"/>
              <a:t>July 5, 2025 – Notice of availability of language assistance</a:t>
            </a:r>
          </a:p>
          <a:p>
            <a:endParaRPr lang="en-US" dirty="0"/>
          </a:p>
          <a:p>
            <a:r>
              <a:rPr lang="en-US" dirty="0"/>
              <a:t>May 1, 2025 – Train staff on policies</a:t>
            </a:r>
          </a:p>
        </p:txBody>
      </p:sp>
      <p:sp>
        <p:nvSpPr>
          <p:cNvPr id="3" name="Title 2">
            <a:extLst>
              <a:ext uri="{FF2B5EF4-FFF2-40B4-BE49-F238E27FC236}">
                <a16:creationId xmlns:a16="http://schemas.microsoft.com/office/drawing/2014/main" id="{FF836394-CB60-3EFE-DB22-0CD6F2807BD6}"/>
              </a:ext>
            </a:extLst>
          </p:cNvPr>
          <p:cNvSpPr>
            <a:spLocks noGrp="1"/>
          </p:cNvSpPr>
          <p:nvPr>
            <p:ph type="title"/>
          </p:nvPr>
        </p:nvSpPr>
        <p:spPr/>
        <p:txBody>
          <a:bodyPr/>
          <a:lstStyle/>
          <a:p>
            <a:r>
              <a:rPr lang="en-US" sz="4200" dirty="0"/>
              <a:t>Timeframe For Section 1557 Compliance</a:t>
            </a:r>
          </a:p>
        </p:txBody>
      </p:sp>
      <p:sp>
        <p:nvSpPr>
          <p:cNvPr id="4" name="Slide Number Placeholder 3">
            <a:extLst>
              <a:ext uri="{FF2B5EF4-FFF2-40B4-BE49-F238E27FC236}">
                <a16:creationId xmlns:a16="http://schemas.microsoft.com/office/drawing/2014/main" id="{4900B19C-5874-03BB-9DCB-18EB8CC52CF2}"/>
              </a:ext>
            </a:extLst>
          </p:cNvPr>
          <p:cNvSpPr>
            <a:spLocks noGrp="1"/>
          </p:cNvSpPr>
          <p:nvPr>
            <p:ph type="sldNum" sz="quarter" idx="12"/>
          </p:nvPr>
        </p:nvSpPr>
        <p:spPr/>
        <p:txBody>
          <a:bodyPr/>
          <a:lstStyle/>
          <a:p>
            <a:fld id="{A22321F7-BF2B-4DB3-B2DC-6F994D0461B0}" type="slidenum">
              <a:rPr lang="en-US" smtClean="0"/>
              <a:pPr/>
              <a:t>58</a:t>
            </a:fld>
            <a:endParaRPr lang="en-US" dirty="0"/>
          </a:p>
        </p:txBody>
      </p:sp>
    </p:spTree>
    <p:extLst>
      <p:ext uri="{BB962C8B-B14F-4D97-AF65-F5344CB8AC3E}">
        <p14:creationId xmlns:p14="http://schemas.microsoft.com/office/powerpoint/2010/main" val="132598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400F8E-21A5-6E01-0A50-24DB474B9F85}"/>
              </a:ext>
            </a:extLst>
          </p:cNvPr>
          <p:cNvSpPr>
            <a:spLocks noGrp="1"/>
          </p:cNvSpPr>
          <p:nvPr>
            <p:ph idx="1"/>
          </p:nvPr>
        </p:nvSpPr>
        <p:spPr>
          <a:xfrm>
            <a:off x="868528" y="1367405"/>
            <a:ext cx="10494969" cy="4127913"/>
          </a:xfrm>
        </p:spPr>
        <p:txBody>
          <a:bodyPr/>
          <a:lstStyle/>
          <a:p>
            <a:r>
              <a:rPr lang="en-US" dirty="0"/>
              <a:t>OCR enforces, but can refer to DOJ</a:t>
            </a:r>
          </a:p>
          <a:p>
            <a:endParaRPr lang="en-US" dirty="0"/>
          </a:p>
          <a:p>
            <a:r>
              <a:rPr lang="en-US" dirty="0"/>
              <a:t>Can bring administrative proceedings to revoke ability to receive federal funds</a:t>
            </a:r>
          </a:p>
          <a:p>
            <a:endParaRPr lang="en-US" dirty="0"/>
          </a:p>
          <a:p>
            <a:r>
              <a:rPr lang="en-US" dirty="0"/>
              <a:t>Allows private cause of action</a:t>
            </a:r>
          </a:p>
        </p:txBody>
      </p:sp>
      <p:sp>
        <p:nvSpPr>
          <p:cNvPr id="3" name="Title 2">
            <a:extLst>
              <a:ext uri="{FF2B5EF4-FFF2-40B4-BE49-F238E27FC236}">
                <a16:creationId xmlns:a16="http://schemas.microsoft.com/office/drawing/2014/main" id="{81A1BA5D-9C5C-F26B-E72F-1773F0CE54F2}"/>
              </a:ext>
            </a:extLst>
          </p:cNvPr>
          <p:cNvSpPr>
            <a:spLocks noGrp="1"/>
          </p:cNvSpPr>
          <p:nvPr>
            <p:ph type="title"/>
          </p:nvPr>
        </p:nvSpPr>
        <p:spPr/>
        <p:txBody>
          <a:bodyPr/>
          <a:lstStyle/>
          <a:p>
            <a:r>
              <a:rPr lang="en-US" sz="4200" dirty="0"/>
              <a:t>Section 1557 Enforcement</a:t>
            </a:r>
          </a:p>
        </p:txBody>
      </p:sp>
      <p:sp>
        <p:nvSpPr>
          <p:cNvPr id="4" name="Slide Number Placeholder 3">
            <a:extLst>
              <a:ext uri="{FF2B5EF4-FFF2-40B4-BE49-F238E27FC236}">
                <a16:creationId xmlns:a16="http://schemas.microsoft.com/office/drawing/2014/main" id="{CCFAC669-ABE5-AC4A-0471-22904322AB92}"/>
              </a:ext>
            </a:extLst>
          </p:cNvPr>
          <p:cNvSpPr>
            <a:spLocks noGrp="1"/>
          </p:cNvSpPr>
          <p:nvPr>
            <p:ph type="sldNum" sz="quarter" idx="12"/>
          </p:nvPr>
        </p:nvSpPr>
        <p:spPr/>
        <p:txBody>
          <a:bodyPr/>
          <a:lstStyle/>
          <a:p>
            <a:fld id="{A22321F7-BF2B-4DB3-B2DC-6F994D0461B0}" type="slidenum">
              <a:rPr lang="en-US" smtClean="0"/>
              <a:pPr/>
              <a:t>59</a:t>
            </a:fld>
            <a:endParaRPr lang="en-US" dirty="0"/>
          </a:p>
        </p:txBody>
      </p:sp>
    </p:spTree>
    <p:extLst>
      <p:ext uri="{BB962C8B-B14F-4D97-AF65-F5344CB8AC3E}">
        <p14:creationId xmlns:p14="http://schemas.microsoft.com/office/powerpoint/2010/main" val="75037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CB2CD9-3DAD-B200-9F10-85A184D22888}"/>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6</a:t>
            </a:fld>
            <a:endParaRPr lang="en-US" dirty="0"/>
          </a:p>
        </p:txBody>
      </p:sp>
      <p:sp>
        <p:nvSpPr>
          <p:cNvPr id="3" name="Content Placeholder 2">
            <a:extLst>
              <a:ext uri="{FF2B5EF4-FFF2-40B4-BE49-F238E27FC236}">
                <a16:creationId xmlns:a16="http://schemas.microsoft.com/office/drawing/2014/main" id="{DDC060A6-F4BB-C1BA-56B5-15C6AAC2A09A}"/>
              </a:ext>
            </a:extLst>
          </p:cNvPr>
          <p:cNvSpPr>
            <a:spLocks noGrp="1"/>
          </p:cNvSpPr>
          <p:nvPr>
            <p:ph sz="half" idx="1"/>
          </p:nvPr>
        </p:nvSpPr>
        <p:spPr>
          <a:xfrm>
            <a:off x="868528" y="1143981"/>
            <a:ext cx="10494969" cy="4931966"/>
          </a:xfrm>
        </p:spPr>
        <p:txBody>
          <a:bodyPr>
            <a:normAutofit fontScale="85000" lnSpcReduction="20000"/>
          </a:bodyPr>
          <a:lstStyle/>
          <a:p>
            <a:pPr>
              <a:lnSpc>
                <a:spcPct val="120000"/>
              </a:lnSpc>
            </a:pPr>
            <a:r>
              <a:rPr lang="en-US" sz="3000" dirty="0"/>
              <a:t>Meet all three criteria under the “low risk designation</a:t>
            </a:r>
            <a:r>
              <a:rPr lang="en-US" dirty="0"/>
              <a:t>”</a:t>
            </a:r>
          </a:p>
          <a:p>
            <a:pPr lvl="1">
              <a:lnSpc>
                <a:spcPct val="120000"/>
              </a:lnSpc>
            </a:pPr>
            <a:r>
              <a:rPr lang="en-US" sz="2600" dirty="0"/>
              <a:t>Meet applicable state/federal requirements for provider type</a:t>
            </a:r>
          </a:p>
          <a:p>
            <a:pPr lvl="1">
              <a:lnSpc>
                <a:spcPct val="120000"/>
              </a:lnSpc>
            </a:pPr>
            <a:r>
              <a:rPr lang="en-US" sz="2600" dirty="0"/>
              <a:t>License verifications across state lines for providers that have Medicare billing privileges</a:t>
            </a:r>
          </a:p>
          <a:p>
            <a:pPr lvl="1">
              <a:lnSpc>
                <a:spcPct val="120000"/>
              </a:lnSpc>
            </a:pPr>
            <a:r>
              <a:rPr lang="en-US" sz="2600" dirty="0"/>
              <a:t>Database checks are done pre/post enrollment to make sure provider meets enrollment requirements for provider type</a:t>
            </a:r>
          </a:p>
          <a:p>
            <a:pPr marL="457200" lvl="1" indent="0">
              <a:lnSpc>
                <a:spcPct val="120000"/>
              </a:lnSpc>
              <a:buNone/>
            </a:pPr>
            <a:r>
              <a:rPr lang="en-US" sz="2600" dirty="0"/>
              <a:t>                                              </a:t>
            </a:r>
          </a:p>
          <a:p>
            <a:pPr marL="457200" lvl="1" indent="0">
              <a:buNone/>
            </a:pPr>
            <a:r>
              <a:rPr lang="en-US" dirty="0"/>
              <a:t>					 </a:t>
            </a:r>
            <a:r>
              <a:rPr lang="en-US" sz="3500" dirty="0">
                <a:highlight>
                  <a:srgbClr val="FFFF00"/>
                </a:highlight>
              </a:rPr>
              <a:t>AND</a:t>
            </a:r>
          </a:p>
          <a:p>
            <a:pPr marL="457200" lvl="1" indent="0">
              <a:buNone/>
            </a:pPr>
            <a:endParaRPr lang="en-US" dirty="0">
              <a:highlight>
                <a:srgbClr val="FFFF00"/>
              </a:highlight>
            </a:endParaRPr>
          </a:p>
          <a:p>
            <a:pPr>
              <a:lnSpc>
                <a:spcPct val="120000"/>
              </a:lnSpc>
            </a:pPr>
            <a:r>
              <a:rPr lang="en-US" sz="3000" dirty="0"/>
              <a:t>An onsite visit by a National Site Visit Contractor to verify accuracy of enrollment information and to determine compliance with Medicare enrollment before revalidation can occur</a:t>
            </a:r>
          </a:p>
          <a:p>
            <a:endParaRPr lang="en-US" dirty="0"/>
          </a:p>
        </p:txBody>
      </p:sp>
      <p:sp>
        <p:nvSpPr>
          <p:cNvPr id="2" name="Title 1">
            <a:extLst>
              <a:ext uri="{FF2B5EF4-FFF2-40B4-BE49-F238E27FC236}">
                <a16:creationId xmlns:a16="http://schemas.microsoft.com/office/drawing/2014/main" id="{AD6BCECD-0F4B-877F-C17A-7DC831C55AF0}"/>
              </a:ext>
            </a:extLst>
          </p:cNvPr>
          <p:cNvSpPr>
            <a:spLocks noGrp="1"/>
          </p:cNvSpPr>
          <p:nvPr>
            <p:ph type="title"/>
          </p:nvPr>
        </p:nvSpPr>
        <p:spPr>
          <a:xfrm>
            <a:off x="838200" y="365126"/>
            <a:ext cx="10515600" cy="717424"/>
          </a:xfrm>
        </p:spPr>
        <p:txBody>
          <a:bodyPr/>
          <a:lstStyle/>
          <a:p>
            <a:r>
              <a:rPr lang="en-US" dirty="0"/>
              <a:t>Screening: Revalidations – Moderate Risk</a:t>
            </a:r>
          </a:p>
        </p:txBody>
      </p:sp>
    </p:spTree>
    <p:extLst>
      <p:ext uri="{BB962C8B-B14F-4D97-AF65-F5344CB8AC3E}">
        <p14:creationId xmlns:p14="http://schemas.microsoft.com/office/powerpoint/2010/main" val="120960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973B04-648C-3BBC-82FF-BB2E89CA658B}"/>
              </a:ext>
            </a:extLst>
          </p:cNvPr>
          <p:cNvSpPr>
            <a:spLocks noGrp="1"/>
          </p:cNvSpPr>
          <p:nvPr>
            <p:ph idx="1"/>
          </p:nvPr>
        </p:nvSpPr>
        <p:spPr>
          <a:xfrm>
            <a:off x="868528" y="1291905"/>
            <a:ext cx="10494969" cy="4203414"/>
          </a:xfrm>
        </p:spPr>
        <p:txBody>
          <a:bodyPr/>
          <a:lstStyle/>
          <a:p>
            <a:r>
              <a:rPr lang="en-US" dirty="0"/>
              <a:t>Prepare Your Employees</a:t>
            </a:r>
          </a:p>
          <a:p>
            <a:pPr lvl="1"/>
            <a:r>
              <a:rPr lang="en-US" dirty="0"/>
              <a:t>Many instances of “off-the-cuff” statements</a:t>
            </a:r>
          </a:p>
          <a:p>
            <a:pPr lvl="1"/>
            <a:r>
              <a:rPr lang="en-US" dirty="0"/>
              <a:t>Know and prepare for interviews</a:t>
            </a:r>
          </a:p>
          <a:p>
            <a:pPr lvl="2"/>
            <a:r>
              <a:rPr lang="en-US" sz="2400" dirty="0"/>
              <a:t>Was there a report?</a:t>
            </a:r>
          </a:p>
          <a:p>
            <a:pPr lvl="2"/>
            <a:r>
              <a:rPr lang="en-US" sz="2400" dirty="0"/>
              <a:t>Who was involved?</a:t>
            </a:r>
          </a:p>
          <a:p>
            <a:pPr lvl="2"/>
            <a:r>
              <a:rPr lang="en-US" sz="2400" dirty="0"/>
              <a:t>Did s/he give a statement?</a:t>
            </a:r>
          </a:p>
          <a:p>
            <a:pPr lvl="2"/>
            <a:endParaRPr lang="en-US" dirty="0"/>
          </a:p>
          <a:p>
            <a:pPr lvl="1"/>
            <a:endParaRPr lang="en-US" dirty="0"/>
          </a:p>
        </p:txBody>
      </p:sp>
      <p:sp>
        <p:nvSpPr>
          <p:cNvPr id="3" name="Title 2">
            <a:extLst>
              <a:ext uri="{FF2B5EF4-FFF2-40B4-BE49-F238E27FC236}">
                <a16:creationId xmlns:a16="http://schemas.microsoft.com/office/drawing/2014/main" id="{A5DCF3D5-FB9B-CF15-BE75-BCAD4BC8BDED}"/>
              </a:ext>
            </a:extLst>
          </p:cNvPr>
          <p:cNvSpPr>
            <a:spLocks noGrp="1"/>
          </p:cNvSpPr>
          <p:nvPr>
            <p:ph type="title"/>
          </p:nvPr>
        </p:nvSpPr>
        <p:spPr/>
        <p:txBody>
          <a:bodyPr/>
          <a:lstStyle/>
          <a:p>
            <a:r>
              <a:rPr lang="en-US" sz="4200" dirty="0"/>
              <a:t>Practical Considerations</a:t>
            </a:r>
          </a:p>
        </p:txBody>
      </p:sp>
      <p:sp>
        <p:nvSpPr>
          <p:cNvPr id="4" name="Slide Number Placeholder 3">
            <a:extLst>
              <a:ext uri="{FF2B5EF4-FFF2-40B4-BE49-F238E27FC236}">
                <a16:creationId xmlns:a16="http://schemas.microsoft.com/office/drawing/2014/main" id="{CAF28388-E6D8-B3FB-C624-61D82D842C76}"/>
              </a:ext>
            </a:extLst>
          </p:cNvPr>
          <p:cNvSpPr>
            <a:spLocks noGrp="1"/>
          </p:cNvSpPr>
          <p:nvPr>
            <p:ph type="sldNum" sz="quarter" idx="12"/>
          </p:nvPr>
        </p:nvSpPr>
        <p:spPr/>
        <p:txBody>
          <a:bodyPr/>
          <a:lstStyle/>
          <a:p>
            <a:fld id="{A22321F7-BF2B-4DB3-B2DC-6F994D0461B0}" type="slidenum">
              <a:rPr lang="en-US" smtClean="0"/>
              <a:pPr/>
              <a:t>60</a:t>
            </a:fld>
            <a:endParaRPr lang="en-US" dirty="0"/>
          </a:p>
        </p:txBody>
      </p:sp>
    </p:spTree>
    <p:extLst>
      <p:ext uri="{BB962C8B-B14F-4D97-AF65-F5344CB8AC3E}">
        <p14:creationId xmlns:p14="http://schemas.microsoft.com/office/powerpoint/2010/main" val="160837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Light Tunnel Speed">
            <a:extLst>
              <a:ext uri="{FF2B5EF4-FFF2-40B4-BE49-F238E27FC236}">
                <a16:creationId xmlns:a16="http://schemas.microsoft.com/office/drawing/2014/main" id="{1F1FD1E1-DE09-C0D0-F09C-F7AD36940A0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443" b="13287"/>
          <a:stretch/>
        </p:blipFill>
        <p:spPr>
          <a:xfrm>
            <a:off x="1" y="10"/>
            <a:ext cx="12191999" cy="6857990"/>
          </a:xfrm>
          <a:prstGeom prst="rect">
            <a:avLst/>
          </a:prstGeom>
        </p:spPr>
      </p:pic>
      <p:sp>
        <p:nvSpPr>
          <p:cNvPr id="5" name="Title 4">
            <a:extLst>
              <a:ext uri="{FF2B5EF4-FFF2-40B4-BE49-F238E27FC236}">
                <a16:creationId xmlns:a16="http://schemas.microsoft.com/office/drawing/2014/main" id="{11585D82-E3FC-21E0-7228-FF664E201122}"/>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latin typeface="+mj-lt"/>
                <a:ea typeface="+mj-ea"/>
                <a:cs typeface="+mj-cs"/>
              </a:rPr>
              <a:t>The Light At The End Of The Tunnel May Be A Train</a:t>
            </a:r>
          </a:p>
        </p:txBody>
      </p:sp>
      <p:sp>
        <p:nvSpPr>
          <p:cNvPr id="2" name="Slide Number Placeholder 1">
            <a:extLst>
              <a:ext uri="{FF2B5EF4-FFF2-40B4-BE49-F238E27FC236}">
                <a16:creationId xmlns:a16="http://schemas.microsoft.com/office/drawing/2014/main" id="{F9663028-1456-24B9-B2C9-4BFBC798ECA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A22321F7-BF2B-4DB3-B2DC-6F994D0461B0}" type="slidenum">
              <a:rPr lang="en-US" sz="1200">
                <a:solidFill>
                  <a:srgbClr val="FFFFFF"/>
                </a:solidFill>
                <a:latin typeface="Calibri" panose="020F0502020204030204"/>
              </a:rPr>
              <a:pPr algn="r">
                <a:spcAft>
                  <a:spcPts val="600"/>
                </a:spcAft>
                <a:defRPr/>
              </a:pPr>
              <a:t>61</a:t>
            </a:fld>
            <a:endParaRPr lang="en-US" sz="1200" dirty="0">
              <a:solidFill>
                <a:srgbClr val="FFFFFF"/>
              </a:solidFill>
              <a:latin typeface="Calibri" panose="020F0502020204030204"/>
            </a:endParaRPr>
          </a:p>
        </p:txBody>
      </p:sp>
      <p:sp>
        <p:nvSpPr>
          <p:cNvPr id="7" name="Text Placeholder 6">
            <a:extLst>
              <a:ext uri="{FF2B5EF4-FFF2-40B4-BE49-F238E27FC236}">
                <a16:creationId xmlns:a16="http://schemas.microsoft.com/office/drawing/2014/main" id="{86014F92-D61E-CAD6-92A7-35F3F06FD291}"/>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8979421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22E50-B647-4746-A66B-EC729CA96361}"/>
              </a:ext>
            </a:extLst>
          </p:cNvPr>
          <p:cNvSpPr>
            <a:spLocks noGrp="1"/>
          </p:cNvSpPr>
          <p:nvPr>
            <p:ph type="title"/>
          </p:nvPr>
        </p:nvSpPr>
        <p:spPr>
          <a:xfrm>
            <a:off x="838200" y="440627"/>
            <a:ext cx="9102754" cy="717424"/>
          </a:xfrm>
        </p:spPr>
        <p:txBody>
          <a:bodyPr/>
          <a:lstStyle/>
          <a:p>
            <a:pPr algn="ctr"/>
            <a:r>
              <a:rPr lang="en-US" sz="4200" dirty="0"/>
              <a:t>Questions?</a:t>
            </a:r>
          </a:p>
        </p:txBody>
      </p:sp>
      <p:sp>
        <p:nvSpPr>
          <p:cNvPr id="4" name="Rectangle 3">
            <a:extLst>
              <a:ext uri="{FF2B5EF4-FFF2-40B4-BE49-F238E27FC236}">
                <a16:creationId xmlns:a16="http://schemas.microsoft.com/office/drawing/2014/main" id="{8A9163C2-029E-EEF9-1867-3BE5D9E193C7}"/>
              </a:ext>
            </a:extLst>
          </p:cNvPr>
          <p:cNvSpPr/>
          <p:nvPr/>
        </p:nvSpPr>
        <p:spPr>
          <a:xfrm>
            <a:off x="838201" y="1527639"/>
            <a:ext cx="9169865" cy="3477875"/>
          </a:xfrm>
          <a:prstGeom prst="rect">
            <a:avLst/>
          </a:prstGeom>
          <a:noFill/>
        </p:spPr>
        <p:txBody>
          <a:bodyPr wrap="square">
            <a:spAutoFit/>
          </a:bodyPr>
          <a:lstStyle/>
          <a:p>
            <a:pPr algn="ctr"/>
            <a:r>
              <a:rPr lang="en-US" sz="2800" b="1" dirty="0">
                <a:solidFill>
                  <a:srgbClr val="002D62"/>
                </a:solidFill>
                <a:latin typeface="Raleway" panose="020B0003030101060003" pitchFamily="34" charset="0"/>
                <a:ea typeface="Tahoma" panose="020B0604030504040204" pitchFamily="34" charset="0"/>
                <a:cs typeface="Tahoma" panose="020B0604030504040204" pitchFamily="34" charset="0"/>
              </a:rPr>
              <a:t>Paula G. Sanders</a:t>
            </a:r>
            <a:br>
              <a:rPr lang="en-US" sz="2400" dirty="0">
                <a:solidFill>
                  <a:srgbClr val="002D62"/>
                </a:solidFill>
                <a:latin typeface="Raleway" panose="020B0003030101060003" pitchFamily="34" charset="0"/>
                <a:ea typeface="Tahoma" panose="020B0604030504040204" pitchFamily="34" charset="0"/>
                <a:cs typeface="Tahoma" panose="020B0604030504040204" pitchFamily="34" charset="0"/>
              </a:rPr>
            </a:br>
            <a:r>
              <a:rPr lang="en-US" sz="2000" dirty="0">
                <a:solidFill>
                  <a:srgbClr val="002060"/>
                </a:solidFill>
                <a:latin typeface="Raleway" panose="020B0003030101060003" pitchFamily="34" charset="0"/>
                <a:ea typeface="Tahoma" panose="020B0604030504040204" pitchFamily="34" charset="0"/>
                <a:cs typeface="Tahoma" panose="020B0604030504040204" pitchFamily="34" charset="0"/>
              </a:rPr>
              <a:t>Principal &amp; Chair</a:t>
            </a:r>
            <a:br>
              <a:rPr lang="en-US" sz="2000" dirty="0">
                <a:solidFill>
                  <a:srgbClr val="002060"/>
                </a:solidFill>
                <a:latin typeface="Raleway" panose="020B0003030101060003" pitchFamily="34" charset="0"/>
                <a:ea typeface="Tahoma" panose="020B0604030504040204" pitchFamily="34" charset="0"/>
                <a:cs typeface="Tahoma" panose="020B0604030504040204" pitchFamily="34" charset="0"/>
              </a:rPr>
            </a:br>
            <a:r>
              <a:rPr lang="en-US" sz="2000" dirty="0">
                <a:solidFill>
                  <a:srgbClr val="002060"/>
                </a:solidFill>
                <a:latin typeface="Raleway" panose="020B0003030101060003" pitchFamily="34" charset="0"/>
                <a:ea typeface="Tahoma" panose="020B0604030504040204" pitchFamily="34" charset="0"/>
                <a:cs typeface="Tahoma" panose="020B0604030504040204" pitchFamily="34" charset="0"/>
              </a:rPr>
              <a:t>Health Care Practice Group</a:t>
            </a:r>
            <a:br>
              <a:rPr lang="en-US" sz="2000" dirty="0">
                <a:solidFill>
                  <a:srgbClr val="002060"/>
                </a:solidFill>
                <a:latin typeface="Raleway" panose="020B0003030101060003" pitchFamily="34" charset="0"/>
                <a:ea typeface="Tahoma" panose="020B0604030504040204" pitchFamily="34" charset="0"/>
                <a:cs typeface="Tahoma" panose="020B0604030504040204" pitchFamily="34" charset="0"/>
              </a:rPr>
            </a:br>
            <a:r>
              <a:rPr lang="en-US" sz="2000" dirty="0">
                <a:solidFill>
                  <a:srgbClr val="002060"/>
                </a:solidFill>
                <a:latin typeface="Raleway" panose="020B0003030101060003" pitchFamily="34" charset="0"/>
                <a:ea typeface="Tahoma" panose="020B0604030504040204" pitchFamily="34" charset="0"/>
                <a:cs typeface="Tahoma" panose="020B0604030504040204" pitchFamily="34" charset="0"/>
              </a:rPr>
              <a:t>Post &amp; Schell, P.C.</a:t>
            </a:r>
            <a:br>
              <a:rPr lang="en-US" sz="2000" dirty="0">
                <a:solidFill>
                  <a:srgbClr val="002060"/>
                </a:solidFill>
                <a:latin typeface="Raleway" panose="020B0003030101060003" pitchFamily="34" charset="0"/>
                <a:ea typeface="Tahoma" panose="020B0604030504040204" pitchFamily="34" charset="0"/>
                <a:cs typeface="Tahoma" panose="020B0604030504040204" pitchFamily="34" charset="0"/>
              </a:rPr>
            </a:br>
            <a:r>
              <a:rPr lang="en-US" sz="2000" b="0" i="0" dirty="0">
                <a:solidFill>
                  <a:srgbClr val="002060"/>
                </a:solidFill>
                <a:effectLst/>
                <a:latin typeface="Raleway" panose="020B0003030101060003" pitchFamily="34" charset="0"/>
              </a:rPr>
              <a:t>17 North Second Street</a:t>
            </a:r>
            <a:br>
              <a:rPr lang="en-US" sz="2000" dirty="0">
                <a:solidFill>
                  <a:srgbClr val="002060"/>
                </a:solidFill>
              </a:rPr>
            </a:br>
            <a:r>
              <a:rPr lang="en-US" sz="2000" b="0" i="0" dirty="0">
                <a:solidFill>
                  <a:srgbClr val="002060"/>
                </a:solidFill>
                <a:effectLst/>
                <a:latin typeface="Raleway" panose="020B0003030101060003" pitchFamily="34" charset="0"/>
              </a:rPr>
              <a:t>12th Floor</a:t>
            </a:r>
            <a:br>
              <a:rPr lang="en-US" sz="2000" dirty="0">
                <a:solidFill>
                  <a:srgbClr val="002060"/>
                </a:solidFill>
              </a:rPr>
            </a:br>
            <a:r>
              <a:rPr lang="en-US" sz="2000" b="0" i="0" dirty="0">
                <a:solidFill>
                  <a:srgbClr val="002060"/>
                </a:solidFill>
                <a:effectLst/>
                <a:latin typeface="Raleway" panose="020B0003030101060003" pitchFamily="34" charset="0"/>
              </a:rPr>
              <a:t>Harrisburg, PA 17101-1601</a:t>
            </a:r>
            <a:br>
              <a:rPr lang="en-US" sz="2400" dirty="0">
                <a:solidFill>
                  <a:srgbClr val="002D62"/>
                </a:solidFill>
                <a:latin typeface="Raleway" panose="020B0003030101060003" pitchFamily="34" charset="0"/>
                <a:ea typeface="Tahoma" panose="020B0604030504040204" pitchFamily="34" charset="0"/>
                <a:cs typeface="Tahoma" panose="020B0604030504040204" pitchFamily="34" charset="0"/>
              </a:rPr>
            </a:br>
            <a:br>
              <a:rPr lang="en-US" sz="2400" dirty="0">
                <a:solidFill>
                  <a:srgbClr val="002D62"/>
                </a:solidFill>
                <a:latin typeface="Raleway" panose="020B0003030101060003" pitchFamily="34" charset="0"/>
                <a:ea typeface="Tahoma" panose="020B0604030504040204" pitchFamily="34" charset="0"/>
                <a:cs typeface="Tahoma" panose="020B0604030504040204" pitchFamily="34" charset="0"/>
              </a:rPr>
            </a:br>
            <a:r>
              <a:rPr lang="en-US" sz="2400" dirty="0">
                <a:solidFill>
                  <a:srgbClr val="002D62"/>
                </a:solidFill>
                <a:latin typeface="Raleway" panose="020B0003030101060003" pitchFamily="34" charset="0"/>
                <a:ea typeface="Tahoma" panose="020B0604030504040204" pitchFamily="34" charset="0"/>
                <a:cs typeface="Tahoma" panose="020B0604030504040204" pitchFamily="34" charset="0"/>
              </a:rPr>
              <a:t>717-612-6027</a:t>
            </a:r>
            <a:br>
              <a:rPr lang="en-US" sz="2400" dirty="0">
                <a:solidFill>
                  <a:srgbClr val="002D62"/>
                </a:solidFill>
                <a:latin typeface="Raleway" panose="020B0003030101060003" pitchFamily="34" charset="0"/>
                <a:ea typeface="Tahoma" panose="020B0604030504040204" pitchFamily="34" charset="0"/>
                <a:cs typeface="Tahoma" panose="020B0604030504040204" pitchFamily="34" charset="0"/>
              </a:rPr>
            </a:br>
            <a:r>
              <a:rPr lang="en-US" sz="2400" u="sng" dirty="0">
                <a:solidFill>
                  <a:srgbClr val="002D62"/>
                </a:solidFill>
                <a:latin typeface="Raleway" panose="020B0003030101060003" pitchFamily="34" charset="0"/>
                <a:ea typeface="Tahoma" panose="020B0604030504040204" pitchFamily="34" charset="0"/>
                <a:cs typeface="Tahoma" panose="020B0604030504040204" pitchFamily="34" charset="0"/>
              </a:rPr>
              <a:t>psanders@postschell.com</a:t>
            </a:r>
          </a:p>
        </p:txBody>
      </p:sp>
      <p:sp>
        <p:nvSpPr>
          <p:cNvPr id="2" name="Slide Number Placeholder 1">
            <a:extLst>
              <a:ext uri="{FF2B5EF4-FFF2-40B4-BE49-F238E27FC236}">
                <a16:creationId xmlns:a16="http://schemas.microsoft.com/office/drawing/2014/main" id="{562839EB-5815-95B5-6E1C-0EA41B236755}"/>
              </a:ext>
            </a:extLst>
          </p:cNvPr>
          <p:cNvSpPr>
            <a:spLocks noGrp="1"/>
          </p:cNvSpPr>
          <p:nvPr>
            <p:ph type="sldNum" sz="quarter" idx="12"/>
          </p:nvPr>
        </p:nvSpPr>
        <p:spPr/>
        <p:txBody>
          <a:bodyPr/>
          <a:lstStyle/>
          <a:p>
            <a:fld id="{A22321F7-BF2B-4DB3-B2DC-6F994D0461B0}" type="slidenum">
              <a:rPr lang="en-US" smtClean="0"/>
              <a:pPr/>
              <a:t>62</a:t>
            </a:fld>
            <a:endParaRPr lang="en-US" dirty="0"/>
          </a:p>
        </p:txBody>
      </p:sp>
    </p:spTree>
    <p:extLst>
      <p:ext uri="{BB962C8B-B14F-4D97-AF65-F5344CB8AC3E}">
        <p14:creationId xmlns:p14="http://schemas.microsoft.com/office/powerpoint/2010/main" val="74442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126C-78C8-E7DD-129F-2D70CD6555BD}"/>
              </a:ext>
            </a:extLst>
          </p:cNvPr>
          <p:cNvSpPr>
            <a:spLocks noGrp="1"/>
          </p:cNvSpPr>
          <p:nvPr>
            <p:ph type="title"/>
          </p:nvPr>
        </p:nvSpPr>
        <p:spPr/>
        <p:txBody>
          <a:bodyPr/>
          <a:lstStyle/>
          <a:p>
            <a:r>
              <a:rPr lang="en-US" dirty="0"/>
              <a:t>High Risk Screening</a:t>
            </a:r>
          </a:p>
        </p:txBody>
      </p:sp>
      <p:sp>
        <p:nvSpPr>
          <p:cNvPr id="3" name="Content Placeholder 2">
            <a:extLst>
              <a:ext uri="{FF2B5EF4-FFF2-40B4-BE49-F238E27FC236}">
                <a16:creationId xmlns:a16="http://schemas.microsoft.com/office/drawing/2014/main" id="{40B72F3B-DA37-B673-1A07-761680CDE1EF}"/>
              </a:ext>
            </a:extLst>
          </p:cNvPr>
          <p:cNvSpPr>
            <a:spLocks noGrp="1"/>
          </p:cNvSpPr>
          <p:nvPr>
            <p:ph idx="1"/>
          </p:nvPr>
        </p:nvSpPr>
        <p:spPr>
          <a:xfrm>
            <a:off x="838200" y="1371600"/>
            <a:ext cx="10515600" cy="4478666"/>
          </a:xfrm>
        </p:spPr>
        <p:txBody>
          <a:bodyPr>
            <a:normAutofit/>
          </a:bodyPr>
          <a:lstStyle/>
          <a:p>
            <a:pPr marL="457200" indent="-457200">
              <a:lnSpc>
                <a:spcPct val="100000"/>
              </a:lnSpc>
              <a:buFont typeface="Wingdings" panose="05000000000000000000" pitchFamily="2" charset="2"/>
              <a:buChar char="§"/>
            </a:pPr>
            <a:r>
              <a:rPr lang="en-US" dirty="0"/>
              <a:t>Must meet criteria for low and moderate risk, AND </a:t>
            </a:r>
          </a:p>
          <a:p>
            <a:pPr marL="457200" indent="-457200">
              <a:lnSpc>
                <a:spcPct val="100000"/>
              </a:lnSpc>
              <a:buFont typeface="Wingdings" panose="05000000000000000000" pitchFamily="2" charset="2"/>
              <a:buChar char="§"/>
            </a:pPr>
            <a:r>
              <a:rPr lang="en-US" dirty="0"/>
              <a:t>All individuals with 5% or greater direct/indirect ownership interest must</a:t>
            </a:r>
          </a:p>
          <a:p>
            <a:pPr marL="914400" lvl="1" indent="-457200">
              <a:lnSpc>
                <a:spcPct val="100000"/>
              </a:lnSpc>
            </a:pPr>
            <a:r>
              <a:rPr lang="en-US" dirty="0"/>
              <a:t>Submit fingerprints for national background checks and</a:t>
            </a:r>
          </a:p>
          <a:p>
            <a:pPr marL="914400" lvl="1" indent="-457200">
              <a:lnSpc>
                <a:spcPct val="100000"/>
              </a:lnSpc>
            </a:pPr>
            <a:r>
              <a:rPr lang="en-US" dirty="0"/>
              <a:t>Undergo fingerprint-based criminal history record check at FBI Integrated Automated Fingerprint Identification System</a:t>
            </a:r>
          </a:p>
          <a:p>
            <a:pPr marL="457200" indent="-457200">
              <a:lnSpc>
                <a:spcPct val="100000"/>
              </a:lnSpc>
            </a:pPr>
            <a:endParaRPr lang="en-US" dirty="0"/>
          </a:p>
          <a:p>
            <a:pPr marL="457200" indent="-457200">
              <a:lnSpc>
                <a:spcPct val="100000"/>
              </a:lnSpc>
            </a:pPr>
            <a:r>
              <a:rPr lang="en-US" i="1" dirty="0"/>
              <a:t>Practical implications</a:t>
            </a:r>
            <a:r>
              <a:rPr lang="en-US" dirty="0"/>
              <a:t>: significant delays in getting Medicare approvals, payment delays</a:t>
            </a:r>
          </a:p>
          <a:p>
            <a:endParaRPr lang="en-US" dirty="0"/>
          </a:p>
        </p:txBody>
      </p:sp>
      <p:sp>
        <p:nvSpPr>
          <p:cNvPr id="5" name="Slide Number Placeholder 4">
            <a:extLst>
              <a:ext uri="{FF2B5EF4-FFF2-40B4-BE49-F238E27FC236}">
                <a16:creationId xmlns:a16="http://schemas.microsoft.com/office/drawing/2014/main" id="{42BD166F-D7C8-9DE8-2E29-1268576FF985}"/>
              </a:ext>
            </a:extLst>
          </p:cNvPr>
          <p:cNvSpPr>
            <a:spLocks noGrp="1"/>
          </p:cNvSpPr>
          <p:nvPr>
            <p:ph type="sldNum" sz="quarter" idx="12"/>
          </p:nvPr>
        </p:nvSpPr>
        <p:spPr/>
        <p:txBody>
          <a:bodyPr/>
          <a:lstStyle/>
          <a:p>
            <a:fld id="{A22321F7-BF2B-4DB3-B2DC-6F994D0461B0}" type="slidenum">
              <a:rPr lang="en-US" smtClean="0"/>
              <a:pPr/>
              <a:t>7</a:t>
            </a:fld>
            <a:endParaRPr lang="en-US" dirty="0"/>
          </a:p>
        </p:txBody>
      </p:sp>
    </p:spTree>
    <p:extLst>
      <p:ext uri="{BB962C8B-B14F-4D97-AF65-F5344CB8AC3E}">
        <p14:creationId xmlns:p14="http://schemas.microsoft.com/office/powerpoint/2010/main" val="337641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1F96DB-29CD-208C-7E15-46074BC37636}"/>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8</a:t>
            </a:fld>
            <a:endParaRPr lang="en-US" dirty="0"/>
          </a:p>
        </p:txBody>
      </p:sp>
      <p:sp>
        <p:nvSpPr>
          <p:cNvPr id="3" name="Content Placeholder 2">
            <a:extLst>
              <a:ext uri="{FF2B5EF4-FFF2-40B4-BE49-F238E27FC236}">
                <a16:creationId xmlns:a16="http://schemas.microsoft.com/office/drawing/2014/main" id="{989A45D8-B9B1-5E3C-AA26-3375E5A67A92}"/>
              </a:ext>
            </a:extLst>
          </p:cNvPr>
          <p:cNvSpPr>
            <a:spLocks noGrp="1"/>
          </p:cNvSpPr>
          <p:nvPr>
            <p:ph sz="half" idx="1"/>
          </p:nvPr>
        </p:nvSpPr>
        <p:spPr>
          <a:xfrm>
            <a:off x="868528" y="1291905"/>
            <a:ext cx="10494969" cy="4203414"/>
          </a:xfrm>
        </p:spPr>
        <p:txBody>
          <a:bodyPr>
            <a:noAutofit/>
          </a:bodyPr>
          <a:lstStyle/>
          <a:p>
            <a:pPr>
              <a:lnSpc>
                <a:spcPct val="100000"/>
              </a:lnSpc>
            </a:pPr>
            <a:r>
              <a:rPr lang="en-US" dirty="0"/>
              <a:t>Expanded disclosure requirements include broader categories of “managing employees” and “additional disclosable parties” (ADPs) not required prior to November 2023</a:t>
            </a:r>
          </a:p>
          <a:p>
            <a:pPr lvl="1">
              <a:lnSpc>
                <a:spcPct val="100000"/>
              </a:lnSpc>
            </a:pPr>
            <a:r>
              <a:rPr lang="en-US" dirty="0"/>
              <a:t>Includes individuals who have direct hands-on responsibilities and managers, supervisors and/or advisors regarding finances or operations</a:t>
            </a:r>
          </a:p>
          <a:p>
            <a:pPr lvl="1">
              <a:lnSpc>
                <a:spcPct val="100000"/>
              </a:lnSpc>
            </a:pPr>
            <a:r>
              <a:rPr lang="en-US" dirty="0"/>
              <a:t>Includes Medical Directors (hospices also required to report)</a:t>
            </a:r>
          </a:p>
          <a:p>
            <a:pPr lvl="1">
              <a:lnSpc>
                <a:spcPct val="100000"/>
              </a:lnSpc>
            </a:pPr>
            <a:r>
              <a:rPr lang="en-US" dirty="0"/>
              <a:t>And others (CMS to issue new sub-regulatory guidance and new 855a)</a:t>
            </a:r>
          </a:p>
        </p:txBody>
      </p:sp>
      <p:sp>
        <p:nvSpPr>
          <p:cNvPr id="2" name="Title 1">
            <a:extLst>
              <a:ext uri="{FF2B5EF4-FFF2-40B4-BE49-F238E27FC236}">
                <a16:creationId xmlns:a16="http://schemas.microsoft.com/office/drawing/2014/main" id="{79A755DB-BD49-2FE3-0F26-824B17DC8377}"/>
              </a:ext>
            </a:extLst>
          </p:cNvPr>
          <p:cNvSpPr>
            <a:spLocks noGrp="1"/>
          </p:cNvSpPr>
          <p:nvPr>
            <p:ph type="title"/>
          </p:nvPr>
        </p:nvSpPr>
        <p:spPr>
          <a:xfrm>
            <a:off x="838200" y="365126"/>
            <a:ext cx="10515600" cy="717424"/>
          </a:xfrm>
        </p:spPr>
        <p:txBody>
          <a:bodyPr/>
          <a:lstStyle/>
          <a:p>
            <a:r>
              <a:rPr lang="en-US" dirty="0"/>
              <a:t>New CMS Disclosure Requirements</a:t>
            </a:r>
          </a:p>
        </p:txBody>
      </p:sp>
    </p:spTree>
    <p:extLst>
      <p:ext uri="{BB962C8B-B14F-4D97-AF65-F5344CB8AC3E}">
        <p14:creationId xmlns:p14="http://schemas.microsoft.com/office/powerpoint/2010/main" val="300411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548300-7055-FEFD-C6D4-6A231011A69F}"/>
              </a:ext>
            </a:extLst>
          </p:cNvPr>
          <p:cNvSpPr>
            <a:spLocks noGrp="1"/>
          </p:cNvSpPr>
          <p:nvPr>
            <p:ph type="sldNum" sz="quarter" idx="12"/>
          </p:nvPr>
        </p:nvSpPr>
        <p:spPr>
          <a:xfrm>
            <a:off x="5828523" y="6386360"/>
            <a:ext cx="534954" cy="365125"/>
          </a:xfrm>
        </p:spPr>
        <p:txBody>
          <a:bodyPr/>
          <a:lstStyle/>
          <a:p>
            <a:fld id="{A22321F7-BF2B-4DB3-B2DC-6F994D0461B0}" type="slidenum">
              <a:rPr lang="en-US" smtClean="0"/>
              <a:pPr/>
              <a:t>9</a:t>
            </a:fld>
            <a:endParaRPr lang="en-US" dirty="0"/>
          </a:p>
        </p:txBody>
      </p:sp>
      <p:sp>
        <p:nvSpPr>
          <p:cNvPr id="3" name="Content Placeholder 2">
            <a:extLst>
              <a:ext uri="{FF2B5EF4-FFF2-40B4-BE49-F238E27FC236}">
                <a16:creationId xmlns:a16="http://schemas.microsoft.com/office/drawing/2014/main" id="{2A011DBA-B552-BBA6-3866-FD86C80330AD}"/>
              </a:ext>
            </a:extLst>
          </p:cNvPr>
          <p:cNvSpPr>
            <a:spLocks noGrp="1"/>
          </p:cNvSpPr>
          <p:nvPr>
            <p:ph sz="half" idx="1"/>
          </p:nvPr>
        </p:nvSpPr>
        <p:spPr>
          <a:xfrm>
            <a:off x="868528" y="1143981"/>
            <a:ext cx="10494969" cy="4351338"/>
          </a:xfrm>
        </p:spPr>
        <p:txBody>
          <a:bodyPr/>
          <a:lstStyle/>
          <a:p>
            <a:r>
              <a:rPr lang="en-US" dirty="0"/>
              <a:t>Exercises operational, financial, or managerial control over the facility or a part thereof</a:t>
            </a:r>
          </a:p>
          <a:p>
            <a:pPr lvl="1"/>
            <a:r>
              <a:rPr lang="en-US" dirty="0"/>
              <a:t>Provides policies or procedures for any of the SNF’s operations</a:t>
            </a:r>
          </a:p>
          <a:p>
            <a:pPr lvl="1"/>
            <a:r>
              <a:rPr lang="en-US" dirty="0"/>
              <a:t>Provides financial or management services to the facility</a:t>
            </a:r>
          </a:p>
          <a:p>
            <a:r>
              <a:rPr lang="en-US" dirty="0"/>
              <a:t>Leases or subleases real property to the facility or</a:t>
            </a:r>
          </a:p>
          <a:p>
            <a:pPr lvl="1"/>
            <a:r>
              <a:rPr lang="en-US" dirty="0"/>
              <a:t>Owns a whole or part interest equal to or exceeding 5 percent of the total value of the facility; or</a:t>
            </a:r>
          </a:p>
          <a:p>
            <a:r>
              <a:rPr lang="en-US" dirty="0"/>
              <a:t>Provides --</a:t>
            </a:r>
          </a:p>
          <a:p>
            <a:pPr lvl="1"/>
            <a:r>
              <a:rPr lang="en-US" dirty="0"/>
              <a:t>Management or administrative services</a:t>
            </a:r>
          </a:p>
          <a:p>
            <a:pPr lvl="1"/>
            <a:r>
              <a:rPr lang="en-US" dirty="0"/>
              <a:t>Management or clinical consulting services</a:t>
            </a:r>
          </a:p>
          <a:p>
            <a:pPr lvl="1"/>
            <a:r>
              <a:rPr lang="en-US" dirty="0"/>
              <a:t>Accounting or financial services to the facility</a:t>
            </a:r>
          </a:p>
        </p:txBody>
      </p:sp>
      <p:sp>
        <p:nvSpPr>
          <p:cNvPr id="4" name="Title 3">
            <a:extLst>
              <a:ext uri="{FF2B5EF4-FFF2-40B4-BE49-F238E27FC236}">
                <a16:creationId xmlns:a16="http://schemas.microsoft.com/office/drawing/2014/main" id="{BAF0FBAF-05FD-FBC1-ED11-C6F752825939}"/>
              </a:ext>
            </a:extLst>
          </p:cNvPr>
          <p:cNvSpPr>
            <a:spLocks noGrp="1"/>
          </p:cNvSpPr>
          <p:nvPr>
            <p:ph type="title"/>
          </p:nvPr>
        </p:nvSpPr>
        <p:spPr>
          <a:xfrm>
            <a:off x="838200" y="365126"/>
            <a:ext cx="10515600" cy="717424"/>
          </a:xfrm>
        </p:spPr>
        <p:txBody>
          <a:bodyPr/>
          <a:lstStyle/>
          <a:p>
            <a:r>
              <a:rPr lang="en-US" dirty="0"/>
              <a:t>CMS “Additional Disclosable Party”</a:t>
            </a:r>
          </a:p>
        </p:txBody>
      </p:sp>
    </p:spTree>
    <p:extLst>
      <p:ext uri="{BB962C8B-B14F-4D97-AF65-F5344CB8AC3E}">
        <p14:creationId xmlns:p14="http://schemas.microsoft.com/office/powerpoint/2010/main" val="512030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02355f6-090f-4d97-b329-ca591e5cd7a7" xsi:nil="true"/>
    <_ip_UnifiedCompliancePolicyProperties xmlns="http://schemas.microsoft.com/sharepoint/v3" xsi:nil="true"/>
    <lcf76f155ced4ddcb4097134ff3c332f xmlns="294b6ca6-a3da-4dac-ba55-80e45615730a">
      <Terms xmlns="http://schemas.microsoft.com/office/infopath/2007/PartnerControls"/>
    </lcf76f155ced4ddcb4097134ff3c332f>
    <outcome xmlns="294b6ca6-a3da-4dac-ba55-80e45615730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A9270AE8445B4E86C79D1F97734BF9" ma:contentTypeVersion="23" ma:contentTypeDescription="Create a new document." ma:contentTypeScope="" ma:versionID="2e7e1559e02f18f562f1e3f7d659e7c8">
  <xsd:schema xmlns:xsd="http://www.w3.org/2001/XMLSchema" xmlns:xs="http://www.w3.org/2001/XMLSchema" xmlns:p="http://schemas.microsoft.com/office/2006/metadata/properties" xmlns:ns1="http://schemas.microsoft.com/sharepoint/v3" xmlns:ns2="294b6ca6-a3da-4dac-ba55-80e45615730a" xmlns:ns3="202355f6-090f-4d97-b329-ca591e5cd7a7" targetNamespace="http://schemas.microsoft.com/office/2006/metadata/properties" ma:root="true" ma:fieldsID="d2c49e439a91c46f6d37084d7363d7eb" ns1:_="" ns2:_="" ns3:_="">
    <xsd:import namespace="http://schemas.microsoft.com/sharepoint/v3"/>
    <xsd:import namespace="294b6ca6-a3da-4dac-ba55-80e45615730a"/>
    <xsd:import namespace="202355f6-090f-4d97-b329-ca591e5cd7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element ref="ns2:outcome"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4b6ca6-a3da-4dac-ba55-80e456157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f9746ba-156a-4ba1-8b97-10e5ed77a242" ma:termSetId="09814cd3-568e-fe90-9814-8d621ff8fb84" ma:anchorId="fba54fb3-c3e1-fe81-a776-ca4b69148c4d" ma:open="true" ma:isKeyword="false">
      <xsd:complexType>
        <xsd:sequence>
          <xsd:element ref="pc:Terms" minOccurs="0" maxOccurs="1"/>
        </xsd:sequence>
      </xsd:complexType>
    </xsd:element>
    <xsd:element name="outcome" ma:index="24" nillable="true" ma:displayName="outcome" ma:format="Dropdown" ma:internalName="outcome">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2355f6-090f-4d97-b329-ca591e5cd7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339bb1b-8f4f-4413-b020-b98a175bd240}" ma:internalName="TaxCatchAll" ma:showField="CatchAllData" ma:web="202355f6-090f-4d97-b329-ca591e5cd7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FF02EB-DD19-47D3-BD7F-75DEC95FC226}">
  <ds:schemaRefs>
    <ds:schemaRef ds:uri="http://schemas.microsoft.com/office/2006/documentManagement/types"/>
    <ds:schemaRef ds:uri="http://purl.org/dc/dcmitype/"/>
    <ds:schemaRef ds:uri="http://purl.org/dc/elements/1.1/"/>
    <ds:schemaRef ds:uri="http://purl.org/dc/terms/"/>
    <ds:schemaRef ds:uri="http://www.w3.org/XML/1998/namespace"/>
    <ds:schemaRef ds:uri="5d404b7c-9fd9-4ab5-b5b3-e215f9e605a5"/>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473EB7A-38CE-4B1D-8BCB-9EEDC11C3246}">
  <ds:schemaRefs>
    <ds:schemaRef ds:uri="http://schemas.microsoft.com/sharepoint/v3/contenttype/forms"/>
  </ds:schemaRefs>
</ds:datastoreItem>
</file>

<file path=customXml/itemProps3.xml><?xml version="1.0" encoding="utf-8"?>
<ds:datastoreItem xmlns:ds="http://schemas.openxmlformats.org/officeDocument/2006/customXml" ds:itemID="{70437B3D-2570-490B-88BA-BF62CF38EF15}"/>
</file>

<file path=docProps/app.xml><?xml version="1.0" encoding="utf-8"?>
<Properties xmlns="http://schemas.openxmlformats.org/officeDocument/2006/extended-properties" xmlns:vt="http://schemas.openxmlformats.org/officeDocument/2006/docPropsVTypes">
  <TotalTime>25757</TotalTime>
  <Words>3875</Words>
  <Application>Microsoft Office PowerPoint</Application>
  <PresentationFormat>Widescreen</PresentationFormat>
  <Paragraphs>503</Paragraphs>
  <Slides>62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Cambria Math</vt:lpstr>
      <vt:lpstr>Leelawadee</vt:lpstr>
      <vt:lpstr>Raleway</vt:lpstr>
      <vt:lpstr>Tahoma</vt:lpstr>
      <vt:lpstr>Wingdings</vt:lpstr>
      <vt:lpstr>Office Theme</vt:lpstr>
      <vt:lpstr>PowerPoint Presentation</vt:lpstr>
      <vt:lpstr>Objectives</vt:lpstr>
      <vt:lpstr>Abbreviations</vt:lpstr>
      <vt:lpstr>Disclosures and Revalidations</vt:lpstr>
      <vt:lpstr>CMS’ Transparency Initiatives</vt:lpstr>
      <vt:lpstr>Screening: Revalidations – Moderate Risk</vt:lpstr>
      <vt:lpstr>High Risk Screening</vt:lpstr>
      <vt:lpstr>New CMS Disclosure Requirements</vt:lpstr>
      <vt:lpstr>CMS “Additional Disclosable Party”</vt:lpstr>
      <vt:lpstr>Other Medicare Reporting Deadlines</vt:lpstr>
      <vt:lpstr>855A - Section 6 Managing Employees</vt:lpstr>
      <vt:lpstr>F844 - §483.70(k) Disclosure of Ownership</vt:lpstr>
      <vt:lpstr>The Risk - Medicaid Revalidation SNAFUs</vt:lpstr>
      <vt:lpstr>Potential Pitfall</vt:lpstr>
      <vt:lpstr>Blocked Access</vt:lpstr>
      <vt:lpstr>On-Site Revalidation Visits</vt:lpstr>
      <vt:lpstr>Who Are the Contractors?</vt:lpstr>
      <vt:lpstr>Staffing Challenges</vt:lpstr>
      <vt:lpstr>Phasing Of Federal Rule</vt:lpstr>
      <vt:lpstr>Federal Staffing Exception</vt:lpstr>
      <vt:lpstr>Litigation Challenges CMS Staffing Rule</vt:lpstr>
      <vt:lpstr>Facility Assessments</vt:lpstr>
      <vt:lpstr>Facility Assessments - F838; 42 CFR 483.71</vt:lpstr>
      <vt:lpstr>F838 Competency-Based Approach</vt:lpstr>
      <vt:lpstr>Facility Assessment Considerations</vt:lpstr>
      <vt:lpstr>F838 Mandatory Participants</vt:lpstr>
      <vt:lpstr>Practice Tips - Facility Assessments</vt:lpstr>
      <vt:lpstr>Survey Enforcement</vt:lpstr>
      <vt:lpstr>Federal Scope/Severity Grid Distribution</vt:lpstr>
      <vt:lpstr>Federal CMP Inflation: 2016 to 2023</vt:lpstr>
      <vt:lpstr>Substandard Quality of Care</vt:lpstr>
      <vt:lpstr>Denial Of Payment For New Admission</vt:lpstr>
      <vt:lpstr>DPNAs</vt:lpstr>
      <vt:lpstr>Discretionary DPNA</vt:lpstr>
      <vt:lpstr>Loss Of NATCEP Program</vt:lpstr>
      <vt:lpstr>Requesting Waiver Of Loss Of NATCEP</vt:lpstr>
      <vt:lpstr>Other NATCEP Waiver Options</vt:lpstr>
      <vt:lpstr>“Required” Plan Of Correction (POC) Elements</vt:lpstr>
      <vt:lpstr>Consider POC Disclaimer Language</vt:lpstr>
      <vt:lpstr>Points Grid</vt:lpstr>
      <vt:lpstr>Aim For Past Noncompliance</vt:lpstr>
      <vt:lpstr>What Is Past Noncompliance?</vt:lpstr>
      <vt:lpstr>How Does CMS Define Past Noncompliance?</vt:lpstr>
      <vt:lpstr>What Is Sufficient Evidence To Prove Past Noncompliance?</vt:lpstr>
      <vt:lpstr>Immediate Jeopardies? </vt:lpstr>
      <vt:lpstr>Respond Quickly To Serious Events</vt:lpstr>
      <vt:lpstr>Respond Quickly To Serious Events</vt:lpstr>
      <vt:lpstr>New CMS Enforcement Regulations</vt:lpstr>
      <vt:lpstr>“Instance of Noncompliance”</vt:lpstr>
      <vt:lpstr>New Enforcement</vt:lpstr>
      <vt:lpstr>Three Year Look Back</vt:lpstr>
      <vt:lpstr>Options To Challenge</vt:lpstr>
      <vt:lpstr>Administrative Appeals And Then To Court</vt:lpstr>
      <vt:lpstr>Other Agencies</vt:lpstr>
      <vt:lpstr>OSHA Severe Injury Reports</vt:lpstr>
      <vt:lpstr>New Federal Discrimination Rule</vt:lpstr>
      <vt:lpstr>Section 1557 Policies</vt:lpstr>
      <vt:lpstr>Timeframe For Section 1557 Compliance</vt:lpstr>
      <vt:lpstr>Section 1557 Enforcement</vt:lpstr>
      <vt:lpstr>Practical Considerations</vt:lpstr>
      <vt:lpstr>The Light At The End Of The Tunnel May Be A Train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Paul</dc:creator>
  <cp:lastModifiedBy>Sanders, Paula</cp:lastModifiedBy>
  <cp:revision>43</cp:revision>
  <dcterms:created xsi:type="dcterms:W3CDTF">2020-10-09T17:25:01Z</dcterms:created>
  <dcterms:modified xsi:type="dcterms:W3CDTF">2024-09-18T17:19:06Z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0x01010015A9270AE8445B4E86C79D1F97734BF9</vt:lpwstr>
  </property>
</Properties>
</file>