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ppt/tags/tag1.xml" ContentType="application/vnd.openxmlformats-officedocument.presentationml.tag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
  </p:notesMasterIdLst>
  <p:sldIdLst>
    <p:sldId id="4334" r:id="rId3"/>
    <p:sldId id="803" r:id="rId4"/>
    <p:sldId id="4333"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447" autoAdjust="0"/>
  </p:normalViewPr>
  <p:slideViewPr>
    <p:cSldViewPr snapToGrid="0">
      <p:cViewPr varScale="1">
        <p:scale>
          <a:sx n="63" d="100"/>
          <a:sy n="63" d="100"/>
        </p:scale>
        <p:origin x="804" y="56"/>
      </p:cViewPr>
      <p:guideLst/>
    </p:cSldViewPr>
  </p:slideViewPr>
  <p:notesTextViewPr>
    <p:cViewPr>
      <p:scale>
        <a:sx n="1" d="1"/>
        <a:sy n="1" d="1"/>
      </p:scale>
      <p:origin x="0" y="0"/>
    </p:cViewPr>
  </p:notesTextViewPr>
  <p:sorterViewPr>
    <p:cViewPr>
      <p:scale>
        <a:sx n="100" d="100"/>
        <a:sy n="100" d="100"/>
      </p:scale>
      <p:origin x="0" y="-15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93CC0DE6-6934-4181-8E95-8D93FB656F23}" type="datetimeFigureOut">
              <a:rPr lang="en-US" smtClean="0"/>
              <a:t>9/9/2024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0C82AFD-4C5F-430F-AE09-391E63E66F5A}" type="slidenum">
              <a:rPr lang="en-US" smtClean="0"/>
              <a:t>‹#›</a:t>
            </a:fld>
            <a:endParaRPr lang="en-US"/>
          </a:p>
        </p:txBody>
      </p:sp>
    </p:spTree>
    <p:extLst>
      <p:ext uri="{BB962C8B-B14F-4D97-AF65-F5344CB8AC3E}">
        <p14:creationId xmlns:p14="http://schemas.microsoft.com/office/powerpoint/2010/main" val="1844716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1923">
              <a:defRPr/>
            </a:pPr>
            <a:fld id="{5B948571-87AB-4BA4-8ADA-C2DDAE3752A8}" type="slidenum">
              <a:rPr lang="en-US">
                <a:solidFill>
                  <a:prstClr val="black"/>
                </a:solidFill>
                <a:latin typeface="Calibri" panose="020F0502020204030204"/>
              </a:rPr>
              <a:pPr defTabSz="941923">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2206973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download section of this learning module, You can access a single slide summary of these issues that looks like this. </a:t>
            </a:r>
            <a:r>
              <a:rPr lang="en-US"/>
              <a:t>And you can also access a table that summarizes each of the 70+ future emerging issues that I used to formulate this synthesis.</a:t>
            </a:r>
          </a:p>
          <a:p>
            <a:endParaRPr lang="en-US" dirty="0"/>
          </a:p>
        </p:txBody>
      </p:sp>
      <p:sp>
        <p:nvSpPr>
          <p:cNvPr id="4" name="Slide Number Placeholder 3"/>
          <p:cNvSpPr>
            <a:spLocks noGrp="1"/>
          </p:cNvSpPr>
          <p:nvPr>
            <p:ph type="sldNum" sz="quarter" idx="5"/>
          </p:nvPr>
        </p:nvSpPr>
        <p:spPr/>
        <p:txBody>
          <a:bodyPr/>
          <a:lstStyle/>
          <a:p>
            <a:fld id="{70C82AFD-4C5F-430F-AE09-391E63E66F5A}" type="slidenum">
              <a:rPr lang="en-US" smtClean="0"/>
              <a:t>2</a:t>
            </a:fld>
            <a:endParaRPr lang="en-US"/>
          </a:p>
        </p:txBody>
      </p:sp>
    </p:spTree>
    <p:extLst>
      <p:ext uri="{BB962C8B-B14F-4D97-AF65-F5344CB8AC3E}">
        <p14:creationId xmlns:p14="http://schemas.microsoft.com/office/powerpoint/2010/main" val="1469337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661BD-8B56-433C-AF19-6A98FEE4F7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B001F4-D77D-45D0-8CA6-9D1B4539C1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6592A2-0655-4D98-BB36-7F8CD72B3FF9}"/>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5" name="Footer Placeholder 4">
            <a:extLst>
              <a:ext uri="{FF2B5EF4-FFF2-40B4-BE49-F238E27FC236}">
                <a16:creationId xmlns:a16="http://schemas.microsoft.com/office/drawing/2014/main" id="{F34BA24F-CD58-488C-9915-A607E90FC1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F92BBD-799E-46BB-A9C9-EFC5262E8BFE}"/>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3532894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2B450-0B66-4773-BF6E-041DB4CBA6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6B5747-0E27-45F2-AA9E-5667435CF1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52C196-4BE4-4EAD-BF06-3C417A1336B8}"/>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5" name="Footer Placeholder 4">
            <a:extLst>
              <a:ext uri="{FF2B5EF4-FFF2-40B4-BE49-F238E27FC236}">
                <a16:creationId xmlns:a16="http://schemas.microsoft.com/office/drawing/2014/main" id="{74DD450A-E948-4B08-BB3B-E364E9C281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658CC-3A17-441C-B019-5D24C7D251E2}"/>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1264977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2FCE9-4316-43BC-87E9-E1F0FC3AF0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001B1E-3604-4786-92F3-1822A76B85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B06512-2297-405B-B416-8357AB74E08A}"/>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5" name="Footer Placeholder 4">
            <a:extLst>
              <a:ext uri="{FF2B5EF4-FFF2-40B4-BE49-F238E27FC236}">
                <a16:creationId xmlns:a16="http://schemas.microsoft.com/office/drawing/2014/main" id="{0E8921C9-272B-4F4D-BB18-A50FD9C92E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2B8E44-AC32-4DEA-87C6-CA898DD99B6A}"/>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786421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Color Line">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8508E8E1-5415-F947-8295-DE4EC01F31A0}"/>
              </a:ext>
            </a:extLst>
          </p:cNvPr>
          <p:cNvSpPr>
            <a:spLocks noGrp="1"/>
          </p:cNvSpPr>
          <p:nvPr>
            <p:ph type="title" hasCustomPrompt="1"/>
          </p:nvPr>
        </p:nvSpPr>
        <p:spPr>
          <a:xfrm>
            <a:off x="838200" y="457200"/>
            <a:ext cx="10515600" cy="797443"/>
          </a:xfrm>
          <a:prstGeom prst="rect">
            <a:avLst/>
          </a:prstGeom>
        </p:spPr>
        <p:txBody>
          <a:bodyPr vert="horz" lIns="91440" tIns="45720" rIns="91440" bIns="45720" rtlCol="0" anchor="ctr">
            <a:normAutofit/>
          </a:bodyPr>
          <a:lstStyle>
            <a:lvl1pPr>
              <a:defRPr>
                <a:solidFill>
                  <a:schemeClr val="bg2"/>
                </a:solidFill>
              </a:defRPr>
            </a:lvl1pPr>
          </a:lstStyle>
          <a:p>
            <a:r>
              <a:rPr lang="en-US" dirty="0"/>
              <a:t>Click to edit title</a:t>
            </a:r>
          </a:p>
        </p:txBody>
      </p:sp>
      <p:sp>
        <p:nvSpPr>
          <p:cNvPr id="9" name="Content Placeholder 6">
            <a:extLst>
              <a:ext uri="{FF2B5EF4-FFF2-40B4-BE49-F238E27FC236}">
                <a16:creationId xmlns:a16="http://schemas.microsoft.com/office/drawing/2014/main" id="{6789F516-5F3F-8442-8CB1-5C41CD601C1E}"/>
              </a:ext>
            </a:extLst>
          </p:cNvPr>
          <p:cNvSpPr>
            <a:spLocks noGrp="1"/>
          </p:cNvSpPr>
          <p:nvPr>
            <p:ph sz="quarter" idx="10"/>
          </p:nvPr>
        </p:nvSpPr>
        <p:spPr>
          <a:xfrm>
            <a:off x="838200" y="1562986"/>
            <a:ext cx="10515600" cy="41832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B349120A-A913-4E5F-BBE5-C16DD5C45A05}"/>
              </a:ext>
            </a:extLst>
          </p:cNvPr>
          <p:cNvCxnSpPr>
            <a:cxnSpLocks/>
            <a:stCxn id="11" idx="6"/>
            <a:endCxn id="12" idx="2"/>
          </p:cNvCxnSpPr>
          <p:nvPr userDrawn="1"/>
        </p:nvCxnSpPr>
        <p:spPr>
          <a:xfrm>
            <a:off x="536580" y="6272981"/>
            <a:ext cx="11040135" cy="0"/>
          </a:xfrm>
          <a:prstGeom prst="line">
            <a:avLst/>
          </a:prstGeom>
          <a:ln w="38100">
            <a:gradFill flip="none" rotWithShape="1">
              <a:gsLst>
                <a:gs pos="0">
                  <a:srgbClr val="23A5B2"/>
                </a:gs>
                <a:gs pos="100000">
                  <a:srgbClr val="EB9116"/>
                </a:gs>
              </a:gsLst>
              <a:lin ang="10800000" scaled="0"/>
              <a:tileRect/>
            </a:gra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981E07C3-F344-4A4B-A87E-DCF8EC205269}"/>
              </a:ext>
            </a:extLst>
          </p:cNvPr>
          <p:cNvSpPr/>
          <p:nvPr userDrawn="1"/>
        </p:nvSpPr>
        <p:spPr>
          <a:xfrm>
            <a:off x="280942" y="6145162"/>
            <a:ext cx="255638" cy="255638"/>
          </a:xfrm>
          <a:prstGeom prst="ellipse">
            <a:avLst/>
          </a:prstGeom>
          <a:noFill/>
          <a:ln w="38100">
            <a:solidFill>
              <a:srgbClr val="EB91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41EB32B4-80EF-4B2D-A21C-60BFF3BFFB87}"/>
              </a:ext>
            </a:extLst>
          </p:cNvPr>
          <p:cNvSpPr/>
          <p:nvPr userDrawn="1"/>
        </p:nvSpPr>
        <p:spPr>
          <a:xfrm>
            <a:off x="11576715" y="6145162"/>
            <a:ext cx="255638" cy="255638"/>
          </a:xfrm>
          <a:prstGeom prst="ellipse">
            <a:avLst/>
          </a:prstGeom>
          <a:noFill/>
          <a:ln w="38100">
            <a:solidFill>
              <a:srgbClr val="23A5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A picture containing logo&#10;&#10;Description automatically generated">
            <a:extLst>
              <a:ext uri="{FF2B5EF4-FFF2-40B4-BE49-F238E27FC236}">
                <a16:creationId xmlns:a16="http://schemas.microsoft.com/office/drawing/2014/main" id="{D4448D1C-0D1E-45CF-810D-E3D6033769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2608" y="6400800"/>
            <a:ext cx="1070981" cy="336712"/>
          </a:xfrm>
          <a:prstGeom prst="rect">
            <a:avLst/>
          </a:prstGeom>
        </p:spPr>
      </p:pic>
    </p:spTree>
    <p:extLst>
      <p:ext uri="{BB962C8B-B14F-4D97-AF65-F5344CB8AC3E}">
        <p14:creationId xmlns:p14="http://schemas.microsoft.com/office/powerpoint/2010/main" val="429017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Color Line, Two Column">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8508E8E1-5415-F947-8295-DE4EC01F31A0}"/>
              </a:ext>
            </a:extLst>
          </p:cNvPr>
          <p:cNvSpPr>
            <a:spLocks noGrp="1"/>
          </p:cNvSpPr>
          <p:nvPr>
            <p:ph type="title" hasCustomPrompt="1"/>
          </p:nvPr>
        </p:nvSpPr>
        <p:spPr>
          <a:xfrm>
            <a:off x="838200" y="457200"/>
            <a:ext cx="10515600" cy="797443"/>
          </a:xfrm>
          <a:prstGeom prst="rect">
            <a:avLst/>
          </a:prstGeom>
        </p:spPr>
        <p:txBody>
          <a:bodyPr vert="horz" lIns="91440" tIns="45720" rIns="91440" bIns="45720" rtlCol="0" anchor="ctr">
            <a:normAutofit/>
          </a:bodyPr>
          <a:lstStyle>
            <a:lvl1pPr>
              <a:defRPr>
                <a:solidFill>
                  <a:schemeClr val="bg2"/>
                </a:solidFill>
              </a:defRPr>
            </a:lvl1pPr>
          </a:lstStyle>
          <a:p>
            <a:r>
              <a:rPr lang="en-US" dirty="0"/>
              <a:t>Click to edit title</a:t>
            </a:r>
          </a:p>
        </p:txBody>
      </p:sp>
      <p:sp>
        <p:nvSpPr>
          <p:cNvPr id="5" name="Content Placeholder 6">
            <a:extLst>
              <a:ext uri="{FF2B5EF4-FFF2-40B4-BE49-F238E27FC236}">
                <a16:creationId xmlns:a16="http://schemas.microsoft.com/office/drawing/2014/main" id="{67CD7031-9D65-394A-AA00-F2C195EBD529}"/>
              </a:ext>
            </a:extLst>
          </p:cNvPr>
          <p:cNvSpPr>
            <a:spLocks noGrp="1"/>
          </p:cNvSpPr>
          <p:nvPr>
            <p:ph sz="quarter" idx="11"/>
          </p:nvPr>
        </p:nvSpPr>
        <p:spPr>
          <a:xfrm>
            <a:off x="838200" y="1562987"/>
            <a:ext cx="5013960" cy="41832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a:extLst>
              <a:ext uri="{FF2B5EF4-FFF2-40B4-BE49-F238E27FC236}">
                <a16:creationId xmlns:a16="http://schemas.microsoft.com/office/drawing/2014/main" id="{BA5F30E8-123B-D941-B060-67716335B511}"/>
              </a:ext>
            </a:extLst>
          </p:cNvPr>
          <p:cNvSpPr>
            <a:spLocks noGrp="1"/>
          </p:cNvSpPr>
          <p:nvPr>
            <p:ph sz="quarter" idx="12"/>
          </p:nvPr>
        </p:nvSpPr>
        <p:spPr>
          <a:xfrm>
            <a:off x="6339842" y="1562987"/>
            <a:ext cx="5013960" cy="41832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7" name="Straight Connector 16">
            <a:extLst>
              <a:ext uri="{FF2B5EF4-FFF2-40B4-BE49-F238E27FC236}">
                <a16:creationId xmlns:a16="http://schemas.microsoft.com/office/drawing/2014/main" id="{6782998C-7262-4F43-A0C2-C4D8DCF3E393}"/>
              </a:ext>
            </a:extLst>
          </p:cNvPr>
          <p:cNvCxnSpPr>
            <a:cxnSpLocks/>
            <a:stCxn id="18" idx="6"/>
            <a:endCxn id="19" idx="2"/>
          </p:cNvCxnSpPr>
          <p:nvPr userDrawn="1"/>
        </p:nvCxnSpPr>
        <p:spPr>
          <a:xfrm>
            <a:off x="536580" y="6272981"/>
            <a:ext cx="11040135" cy="0"/>
          </a:xfrm>
          <a:prstGeom prst="line">
            <a:avLst/>
          </a:prstGeom>
          <a:ln w="38100">
            <a:gradFill flip="none" rotWithShape="1">
              <a:gsLst>
                <a:gs pos="0">
                  <a:srgbClr val="23A5B2"/>
                </a:gs>
                <a:gs pos="100000">
                  <a:srgbClr val="EB9116"/>
                </a:gs>
              </a:gsLst>
              <a:lin ang="10800000" scaled="0"/>
              <a:tileRect/>
            </a:gra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017A3649-80EF-4186-96C5-CE5266F34AE6}"/>
              </a:ext>
            </a:extLst>
          </p:cNvPr>
          <p:cNvSpPr/>
          <p:nvPr userDrawn="1"/>
        </p:nvSpPr>
        <p:spPr>
          <a:xfrm>
            <a:off x="280942" y="6145162"/>
            <a:ext cx="255638" cy="255638"/>
          </a:xfrm>
          <a:prstGeom prst="ellipse">
            <a:avLst/>
          </a:prstGeom>
          <a:noFill/>
          <a:ln w="38100">
            <a:solidFill>
              <a:srgbClr val="EB91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230F6ACF-A71C-4853-ACCF-C82A77F49F28}"/>
              </a:ext>
            </a:extLst>
          </p:cNvPr>
          <p:cNvSpPr/>
          <p:nvPr userDrawn="1"/>
        </p:nvSpPr>
        <p:spPr>
          <a:xfrm>
            <a:off x="11576715" y="6145162"/>
            <a:ext cx="255638" cy="255638"/>
          </a:xfrm>
          <a:prstGeom prst="ellipse">
            <a:avLst/>
          </a:prstGeom>
          <a:noFill/>
          <a:ln w="38100">
            <a:solidFill>
              <a:srgbClr val="23A5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descr="A picture containing logo&#10;&#10;Description automatically generated">
            <a:extLst>
              <a:ext uri="{FF2B5EF4-FFF2-40B4-BE49-F238E27FC236}">
                <a16:creationId xmlns:a16="http://schemas.microsoft.com/office/drawing/2014/main" id="{6639ABBA-90D1-4EB6-BD94-E5AE9C995B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400800"/>
            <a:ext cx="1070981" cy="336712"/>
          </a:xfrm>
          <a:prstGeom prst="rect">
            <a:avLst/>
          </a:prstGeom>
        </p:spPr>
      </p:pic>
    </p:spTree>
    <p:extLst>
      <p:ext uri="{BB962C8B-B14F-4D97-AF65-F5344CB8AC3E}">
        <p14:creationId xmlns:p14="http://schemas.microsoft.com/office/powerpoint/2010/main" val="409362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13429-D7B9-4214-9F5D-FE25DFCBA1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A0C67E-88AC-4885-AAAA-8D22F959C1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ADEA13-0E04-44DB-A749-254A66BCC666}"/>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5" name="Footer Placeholder 4">
            <a:extLst>
              <a:ext uri="{FF2B5EF4-FFF2-40B4-BE49-F238E27FC236}">
                <a16:creationId xmlns:a16="http://schemas.microsoft.com/office/drawing/2014/main" id="{F9D0610A-4B62-4073-AA18-11F9707CA3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917535-453D-45BD-A655-8FF2329C3236}"/>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8940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5771-F50F-47D1-81CB-54BBB67D98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CA2DBA-1671-43A4-B92F-39166E23BD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45E05A-B16E-4187-AE8E-E85379B1EB68}"/>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5" name="Footer Placeholder 4">
            <a:extLst>
              <a:ext uri="{FF2B5EF4-FFF2-40B4-BE49-F238E27FC236}">
                <a16:creationId xmlns:a16="http://schemas.microsoft.com/office/drawing/2014/main" id="{B359CE0A-D2D8-47E4-9C35-2ED599108A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0AD797-1BDE-46FC-9A2E-41F88AE2857D}"/>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749170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4E240-78F9-42E4-9BF8-D87ECA1C61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A00FC9-A0ED-4DFB-AE03-8B1F23F8EE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479CB6-7240-4298-B8F7-56CBC4226A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321CC6-2858-4B97-B478-E82C7CA38010}"/>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6" name="Footer Placeholder 5">
            <a:extLst>
              <a:ext uri="{FF2B5EF4-FFF2-40B4-BE49-F238E27FC236}">
                <a16:creationId xmlns:a16="http://schemas.microsoft.com/office/drawing/2014/main" id="{E895C4AC-0721-4A78-95F1-17B12A68D5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18FA84-76F8-4FA4-82FA-D79F655F71EC}"/>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404939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F6463-AE02-47D9-A1CA-1A0325834B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6F21B2-AF4D-43DC-BB67-9B6EF0200B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BFF788-2EE8-4BB0-B129-AD31A0F31D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511556-2795-4750-823B-B458393325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EE1B9D-6B6E-4307-BB09-1C05AC8BE9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AB2DBF-1163-478D-B880-0069D097684D}"/>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8" name="Footer Placeholder 7">
            <a:extLst>
              <a:ext uri="{FF2B5EF4-FFF2-40B4-BE49-F238E27FC236}">
                <a16:creationId xmlns:a16="http://schemas.microsoft.com/office/drawing/2014/main" id="{5E8A204A-115C-4754-B363-60E1FA12FF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9F3ACC-CEFB-4F96-B3EB-DD449E6968B7}"/>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296259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3FB75-4B32-4566-9C6F-1DE617700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C8468E-ABC9-41AC-ADBF-CA2A172F4EB3}"/>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4" name="Footer Placeholder 3">
            <a:extLst>
              <a:ext uri="{FF2B5EF4-FFF2-40B4-BE49-F238E27FC236}">
                <a16:creationId xmlns:a16="http://schemas.microsoft.com/office/drawing/2014/main" id="{6DCA4CB4-25FE-4342-A70A-93C8910FB2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F6B3BE-482D-4FB0-AB23-797981610F6B}"/>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368964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D90B6D-C50F-44D4-8602-F22AD7700317}"/>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3" name="Footer Placeholder 2">
            <a:extLst>
              <a:ext uri="{FF2B5EF4-FFF2-40B4-BE49-F238E27FC236}">
                <a16:creationId xmlns:a16="http://schemas.microsoft.com/office/drawing/2014/main" id="{B927E2E3-9DE2-4528-8AD1-530718B582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4C9B06-1443-4C9E-869D-892652C08F2D}"/>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1400303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60CD2-828E-4640-8577-1830641E5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DB70E6-9F3E-4C4F-AA63-C23EFFB058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FDB252-1F7C-4E00-810E-CD22FD977B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1032A5-3E2C-40F3-AC92-7108A38876D2}"/>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6" name="Footer Placeholder 5">
            <a:extLst>
              <a:ext uri="{FF2B5EF4-FFF2-40B4-BE49-F238E27FC236}">
                <a16:creationId xmlns:a16="http://schemas.microsoft.com/office/drawing/2014/main" id="{E7F6758D-0828-4249-87B3-A1A7E33A55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C1164-04D1-4BEF-9C5A-659259CDF519}"/>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872117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48006-346F-452B-A082-1423D7D9ED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2DECC3-A151-4532-A661-9F761E3575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B8FCFE-98E0-44FE-886E-95203914D0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F599D7-95A5-4985-8B14-2A965BF08D80}"/>
              </a:ext>
            </a:extLst>
          </p:cNvPr>
          <p:cNvSpPr>
            <a:spLocks noGrp="1"/>
          </p:cNvSpPr>
          <p:nvPr>
            <p:ph type="dt" sz="half" idx="10"/>
          </p:nvPr>
        </p:nvSpPr>
        <p:spPr/>
        <p:txBody>
          <a:bodyPr/>
          <a:lstStyle/>
          <a:p>
            <a:fld id="{FC796A26-8E41-47CE-B5E6-37277CADD68D}" type="datetimeFigureOut">
              <a:rPr lang="en-US" smtClean="0"/>
              <a:t>9/9/2024</a:t>
            </a:fld>
            <a:endParaRPr lang="en-US"/>
          </a:p>
        </p:txBody>
      </p:sp>
      <p:sp>
        <p:nvSpPr>
          <p:cNvPr id="6" name="Footer Placeholder 5">
            <a:extLst>
              <a:ext uri="{FF2B5EF4-FFF2-40B4-BE49-F238E27FC236}">
                <a16:creationId xmlns:a16="http://schemas.microsoft.com/office/drawing/2014/main" id="{F3A8BB9C-0E28-465A-9706-41511716A9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B21B00-AD01-460F-ABCC-1234E2F1040E}"/>
              </a:ext>
            </a:extLst>
          </p:cNvPr>
          <p:cNvSpPr>
            <a:spLocks noGrp="1"/>
          </p:cNvSpPr>
          <p:nvPr>
            <p:ph type="sldNum" sz="quarter" idx="12"/>
          </p:nvPr>
        </p:nvSpPr>
        <p:spPr/>
        <p:txBody>
          <a:bodyPr/>
          <a:lstStyle/>
          <a:p>
            <a:fld id="{6F074632-91CC-42F6-96D6-65E2C6051C77}" type="slidenum">
              <a:rPr lang="en-US" smtClean="0"/>
              <a:t>‹#›</a:t>
            </a:fld>
            <a:endParaRPr lang="en-US"/>
          </a:p>
        </p:txBody>
      </p:sp>
    </p:spTree>
    <p:extLst>
      <p:ext uri="{BB962C8B-B14F-4D97-AF65-F5344CB8AC3E}">
        <p14:creationId xmlns:p14="http://schemas.microsoft.com/office/powerpoint/2010/main" val="4227377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A7F05E-CE63-4A34-9D49-BECDCDFD80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9017E8-D8A8-4EF5-929E-41E71C26FF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8941BB-E298-4915-9CB8-74C464AC11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96A26-8E41-47CE-B5E6-37277CADD68D}" type="datetimeFigureOut">
              <a:rPr lang="en-US" smtClean="0"/>
              <a:t>9/9/2024</a:t>
            </a:fld>
            <a:endParaRPr lang="en-US"/>
          </a:p>
        </p:txBody>
      </p:sp>
      <p:sp>
        <p:nvSpPr>
          <p:cNvPr id="5" name="Footer Placeholder 4">
            <a:extLst>
              <a:ext uri="{FF2B5EF4-FFF2-40B4-BE49-F238E27FC236}">
                <a16:creationId xmlns:a16="http://schemas.microsoft.com/office/drawing/2014/main" id="{9FB376BB-1235-4DAA-9910-3C80AEC219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56046D-E57D-494C-BA6E-8E2F1D5587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74632-91CC-42F6-96D6-65E2C6051C77}" type="slidenum">
              <a:rPr lang="en-US" smtClean="0"/>
              <a:t>‹#›</a:t>
            </a:fld>
            <a:endParaRPr lang="en-US"/>
          </a:p>
        </p:txBody>
      </p:sp>
    </p:spTree>
    <p:extLst>
      <p:ext uri="{BB962C8B-B14F-4D97-AF65-F5344CB8AC3E}">
        <p14:creationId xmlns:p14="http://schemas.microsoft.com/office/powerpoint/2010/main" val="3423727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F858D9-BC92-214C-BB95-2750702032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59FA824-83F0-114F-99FD-5D4FB25525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00728853"/>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b="1" i="0" kern="1200">
          <a:solidFill>
            <a:schemeClr val="tx1"/>
          </a:solidFill>
          <a:latin typeface="Calibri" panose="020F0502020204030204" pitchFamily="34" charset="0"/>
          <a:ea typeface="+mj-ea"/>
          <a:cs typeface="Calibri" panose="020F0502020204030204" pitchFamily="34" charset="0"/>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600" b="0" i="0" kern="1200">
          <a:solidFill>
            <a:schemeClr val="tx1"/>
          </a:solidFill>
          <a:latin typeface="Calibri" panose="020F0502020204030204" pitchFamily="34" charset="0"/>
          <a:ea typeface="+mn-ea"/>
          <a:cs typeface="Calibri" panose="020F0502020204030204" pitchFamily="34" charset="0"/>
        </a:defRPr>
      </a:lvl1pPr>
      <a:lvl2pPr marL="233363" indent="-233363" algn="l" defTabSz="914400" rtl="0" eaLnBrk="1" latinLnBrk="0" hangingPunct="1">
        <a:lnSpc>
          <a:spcPct val="100000"/>
        </a:lnSpc>
        <a:spcBef>
          <a:spcPts val="0"/>
        </a:spcBef>
        <a:buFont typeface="Arial" panose="020B0604020202020204" pitchFamily="34" charset="0"/>
        <a:buChar char="•"/>
        <a:tabLst/>
        <a:defRPr sz="2200" b="0" i="0" kern="1200">
          <a:solidFill>
            <a:schemeClr val="tx1"/>
          </a:solidFill>
          <a:latin typeface="Calibri" panose="020F0502020204030204" pitchFamily="34" charset="0"/>
          <a:ea typeface="+mn-ea"/>
          <a:cs typeface="Calibri" panose="020F0502020204030204" pitchFamily="34" charset="0"/>
        </a:defRPr>
      </a:lvl2pPr>
      <a:lvl3pPr marL="466725" indent="-203200" algn="l" defTabSz="914400" rtl="0" eaLnBrk="1" latinLnBrk="0" hangingPunct="1">
        <a:lnSpc>
          <a:spcPct val="100000"/>
        </a:lnSpc>
        <a:spcBef>
          <a:spcPts val="0"/>
        </a:spcBef>
        <a:buFont typeface="Arial" panose="020B0604020202020204" pitchFamily="34" charset="0"/>
        <a:buChar char="•"/>
        <a:tabLst/>
        <a:defRPr sz="2000" b="0" i="0" kern="1200">
          <a:solidFill>
            <a:schemeClr val="tx1"/>
          </a:solidFill>
          <a:latin typeface="Calibri" panose="020F0502020204030204" pitchFamily="34" charset="0"/>
          <a:ea typeface="+mn-ea"/>
          <a:cs typeface="Calibri" panose="020F0502020204030204" pitchFamily="34" charset="0"/>
        </a:defRPr>
      </a:lvl3pPr>
      <a:lvl4pPr marL="690563" indent="-223838" algn="l" defTabSz="914400" rtl="0" eaLnBrk="1" latinLnBrk="0" hangingPunct="1">
        <a:lnSpc>
          <a:spcPct val="100000"/>
        </a:lnSpc>
        <a:spcBef>
          <a:spcPts val="0"/>
        </a:spcBef>
        <a:buFont typeface="Arial" panose="020B0604020202020204" pitchFamily="34" charset="0"/>
        <a:buChar char="•"/>
        <a:tabLst/>
        <a:defRPr sz="1800" b="0" i="0" kern="1200">
          <a:solidFill>
            <a:schemeClr val="tx1"/>
          </a:solidFill>
          <a:latin typeface="Calibri" panose="020F0502020204030204" pitchFamily="34" charset="0"/>
          <a:ea typeface="+mn-ea"/>
          <a:cs typeface="Calibri" panose="020F0502020204030204" pitchFamily="34" charset="0"/>
        </a:defRPr>
      </a:lvl4pPr>
      <a:lvl5pPr marL="923925" indent="-203200" algn="l" defTabSz="914400" rtl="0" eaLnBrk="1" latinLnBrk="0" hangingPunct="1">
        <a:lnSpc>
          <a:spcPct val="100000"/>
        </a:lnSpc>
        <a:spcBef>
          <a:spcPts val="0"/>
        </a:spcBef>
        <a:buFont typeface="Arial" panose="020B0604020202020204" pitchFamily="34" charset="0"/>
        <a:buChar char="•"/>
        <a:tabLst/>
        <a:defRPr sz="1800" b="0" i="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0">
            <a:extLst>
              <a:ext uri="{FF2B5EF4-FFF2-40B4-BE49-F238E27FC236}">
                <a16:creationId xmlns:a16="http://schemas.microsoft.com/office/drawing/2014/main" id="{98A368E4-EDC2-6C4E-B673-0379580FCEE9}"/>
              </a:ext>
            </a:extLst>
          </p:cNvPr>
          <p:cNvSpPr txBox="1">
            <a:spLocks/>
          </p:cNvSpPr>
          <p:nvPr/>
        </p:nvSpPr>
        <p:spPr>
          <a:xfrm>
            <a:off x="9448800" y="6492875"/>
            <a:ext cx="2743200" cy="365125"/>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A17D8444-33A8-4411-9E06-47891E308798}" type="slidenum">
              <a:rPr kumimoji="0" lang="en-US" sz="18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8">
            <a:extLst>
              <a:ext uri="{FF2B5EF4-FFF2-40B4-BE49-F238E27FC236}">
                <a16:creationId xmlns:a16="http://schemas.microsoft.com/office/drawing/2014/main" id="{9E0774D0-FADF-EE56-1A81-710230AF9270}"/>
              </a:ext>
            </a:extLst>
          </p:cNvPr>
          <p:cNvSpPr/>
          <p:nvPr/>
        </p:nvSpPr>
        <p:spPr>
          <a:xfrm>
            <a:off x="1124090" y="3833457"/>
            <a:ext cx="1363552" cy="365125"/>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5673"/>
                </a:solidFill>
                <a:effectLst/>
                <a:uLnTx/>
                <a:uFillTx/>
                <a:latin typeface="Calibri" panose="020F0502020204030204"/>
                <a:ea typeface="+mn-ea"/>
                <a:cs typeface="+mn-cs"/>
              </a:rPr>
              <a:t>Blurred Realities </a:t>
            </a:r>
          </a:p>
        </p:txBody>
      </p:sp>
      <p:sp>
        <p:nvSpPr>
          <p:cNvPr id="6" name="Rounded Rectangle 14">
            <a:extLst>
              <a:ext uri="{FF2B5EF4-FFF2-40B4-BE49-F238E27FC236}">
                <a16:creationId xmlns:a16="http://schemas.microsoft.com/office/drawing/2014/main" id="{23896BD5-074D-DCD4-C656-9376CFEEE93E}"/>
              </a:ext>
            </a:extLst>
          </p:cNvPr>
          <p:cNvSpPr/>
          <p:nvPr/>
        </p:nvSpPr>
        <p:spPr>
          <a:xfrm>
            <a:off x="1151401" y="2737405"/>
            <a:ext cx="2316094" cy="585191"/>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5673"/>
                </a:solidFill>
                <a:effectLst/>
                <a:uLnTx/>
                <a:uFillTx/>
                <a:latin typeface="Calibri" panose="020F0502020204030204"/>
                <a:ea typeface="+mn-ea"/>
                <a:cs typeface="+mn-cs"/>
              </a:rPr>
              <a:t>Home First Paradigm</a:t>
            </a:r>
          </a:p>
        </p:txBody>
      </p:sp>
      <p:sp>
        <p:nvSpPr>
          <p:cNvPr id="14" name="Oval 13">
            <a:extLst>
              <a:ext uri="{FF2B5EF4-FFF2-40B4-BE49-F238E27FC236}">
                <a16:creationId xmlns:a16="http://schemas.microsoft.com/office/drawing/2014/main" id="{EE3C0AB0-CFD6-B7D5-A28D-67D9D6D0AC18}"/>
              </a:ext>
            </a:extLst>
          </p:cNvPr>
          <p:cNvSpPr/>
          <p:nvPr/>
        </p:nvSpPr>
        <p:spPr>
          <a:xfrm>
            <a:off x="554544" y="3805878"/>
            <a:ext cx="365760" cy="365760"/>
          </a:xfrm>
          <a:prstGeom prst="ellipse">
            <a:avLst/>
          </a:prstGeom>
          <a:solidFill>
            <a:srgbClr val="00567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6" name="Rounded Rectangle 14">
            <a:extLst>
              <a:ext uri="{FF2B5EF4-FFF2-40B4-BE49-F238E27FC236}">
                <a16:creationId xmlns:a16="http://schemas.microsoft.com/office/drawing/2014/main" id="{5CA6D637-297B-A769-2AEA-455F744DB313}"/>
              </a:ext>
            </a:extLst>
          </p:cNvPr>
          <p:cNvSpPr/>
          <p:nvPr/>
        </p:nvSpPr>
        <p:spPr>
          <a:xfrm>
            <a:off x="1124090" y="1680304"/>
            <a:ext cx="2549420" cy="585191"/>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5673"/>
                </a:solidFill>
                <a:latin typeface="Calibri" panose="020F0502020204030204"/>
              </a:rPr>
              <a:t>Radical New Health Span Tools</a:t>
            </a:r>
            <a:endParaRPr kumimoji="0" lang="en-US" sz="2400" b="1" i="0" u="none" strike="noStrike" kern="1200" cap="none" spc="0" normalizeH="0" baseline="0" noProof="0" dirty="0">
              <a:ln>
                <a:noFill/>
              </a:ln>
              <a:solidFill>
                <a:srgbClr val="005673"/>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1F0A703D-8D52-ED50-3E30-0C2ABBCE35E3}"/>
              </a:ext>
            </a:extLst>
          </p:cNvPr>
          <p:cNvSpPr/>
          <p:nvPr/>
        </p:nvSpPr>
        <p:spPr>
          <a:xfrm>
            <a:off x="475218" y="3732762"/>
            <a:ext cx="520220" cy="511989"/>
          </a:xfrm>
          <a:prstGeom prst="ellipse">
            <a:avLst/>
          </a:prstGeom>
          <a:solidFill>
            <a:srgbClr val="0073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0" name="Rounded Rectangle 8">
            <a:extLst>
              <a:ext uri="{FF2B5EF4-FFF2-40B4-BE49-F238E27FC236}">
                <a16:creationId xmlns:a16="http://schemas.microsoft.com/office/drawing/2014/main" id="{9388CE1E-CCE2-5128-49A9-D4C77827570B}"/>
              </a:ext>
            </a:extLst>
          </p:cNvPr>
          <p:cNvSpPr/>
          <p:nvPr/>
        </p:nvSpPr>
        <p:spPr>
          <a:xfrm>
            <a:off x="1124090" y="4890558"/>
            <a:ext cx="2182125" cy="345303"/>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5673"/>
                </a:solidFill>
                <a:effectLst/>
                <a:uLnTx/>
                <a:uFillTx/>
                <a:latin typeface="Calibri" panose="020F0502020204030204"/>
                <a:ea typeface="+mn-ea"/>
                <a:cs typeface="+mn-cs"/>
              </a:rPr>
              <a:t>Tech + Human Collaboration </a:t>
            </a:r>
          </a:p>
        </p:txBody>
      </p:sp>
      <p:sp>
        <p:nvSpPr>
          <p:cNvPr id="55" name="Rounded Rectangle 8">
            <a:extLst>
              <a:ext uri="{FF2B5EF4-FFF2-40B4-BE49-F238E27FC236}">
                <a16:creationId xmlns:a16="http://schemas.microsoft.com/office/drawing/2014/main" id="{09E72EB0-BFE4-460C-70AA-0EDBC9E441E2}"/>
              </a:ext>
            </a:extLst>
          </p:cNvPr>
          <p:cNvSpPr/>
          <p:nvPr/>
        </p:nvSpPr>
        <p:spPr>
          <a:xfrm>
            <a:off x="8905637" y="1572253"/>
            <a:ext cx="2548358" cy="384454"/>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5673"/>
                </a:solidFill>
                <a:latin typeface="Calibri" panose="020F0502020204030204"/>
              </a:rPr>
              <a:t>Privacy and Ownership of Self</a:t>
            </a:r>
            <a:endParaRPr kumimoji="0" lang="en-US" sz="2400" b="1" i="0" u="none" strike="noStrike" kern="1200" cap="none" spc="0" normalizeH="0" baseline="0" noProof="0" dirty="0">
              <a:ln>
                <a:noFill/>
              </a:ln>
              <a:solidFill>
                <a:srgbClr val="005673"/>
              </a:solidFill>
              <a:effectLst/>
              <a:uLnTx/>
              <a:uFillTx/>
              <a:latin typeface="Calibri" panose="020F0502020204030204"/>
              <a:ea typeface="+mn-ea"/>
              <a:cs typeface="+mn-cs"/>
            </a:endParaRPr>
          </a:p>
        </p:txBody>
      </p:sp>
      <p:sp>
        <p:nvSpPr>
          <p:cNvPr id="37" name="Rounded Rectangle 8">
            <a:extLst>
              <a:ext uri="{FF2B5EF4-FFF2-40B4-BE49-F238E27FC236}">
                <a16:creationId xmlns:a16="http://schemas.microsoft.com/office/drawing/2014/main" id="{2BEB985C-5FEB-A45A-15FE-F964A11C3059}"/>
              </a:ext>
            </a:extLst>
          </p:cNvPr>
          <p:cNvSpPr/>
          <p:nvPr/>
        </p:nvSpPr>
        <p:spPr>
          <a:xfrm>
            <a:off x="8886553" y="3760405"/>
            <a:ext cx="2266693" cy="608981"/>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5673"/>
                </a:solidFill>
                <a:latin typeface="Calibri" panose="020F0502020204030204"/>
              </a:rPr>
              <a:t>Climate Pressures</a:t>
            </a:r>
            <a:endParaRPr kumimoji="0" lang="en-US" sz="2400" b="1" i="0" u="none" strike="noStrike" kern="1200" cap="none" spc="0" normalizeH="0" baseline="0" noProof="0" dirty="0">
              <a:ln>
                <a:noFill/>
              </a:ln>
              <a:solidFill>
                <a:srgbClr val="005673"/>
              </a:solidFill>
              <a:effectLst/>
              <a:uLnTx/>
              <a:uFillTx/>
              <a:latin typeface="Calibri" panose="020F0502020204030204"/>
              <a:ea typeface="+mn-ea"/>
              <a:cs typeface="+mn-cs"/>
            </a:endParaRPr>
          </a:p>
        </p:txBody>
      </p:sp>
      <p:sp>
        <p:nvSpPr>
          <p:cNvPr id="43" name="Rounded Rectangle 8">
            <a:extLst>
              <a:ext uri="{FF2B5EF4-FFF2-40B4-BE49-F238E27FC236}">
                <a16:creationId xmlns:a16="http://schemas.microsoft.com/office/drawing/2014/main" id="{C25E0EDD-E12B-9470-8C7D-1940F6FB70AF}"/>
              </a:ext>
            </a:extLst>
          </p:cNvPr>
          <p:cNvSpPr/>
          <p:nvPr/>
        </p:nvSpPr>
        <p:spPr>
          <a:xfrm>
            <a:off x="4466701" y="2838507"/>
            <a:ext cx="3258598" cy="473310"/>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2400" b="1" i="0" u="none" strike="noStrike" kern="1200" cap="none" spc="0" normalizeH="0" baseline="0" noProof="0" dirty="0">
                <a:ln>
                  <a:noFill/>
                </a:ln>
                <a:solidFill>
                  <a:srgbClr val="005673"/>
                </a:solidFill>
                <a:effectLst/>
                <a:uLnTx/>
                <a:uFillTx/>
                <a:latin typeface="Calibri" panose="020F0502020204030204"/>
                <a:ea typeface="+mn-ea"/>
                <a:cs typeface="+mn-cs"/>
              </a:rPr>
              <a:t>Adult Living Ecosystem</a:t>
            </a:r>
          </a:p>
          <a:p>
            <a:pPr marL="342900" marR="0" lvl="0" indent="-342900" algn="l" defTabSz="914400" rtl="0" eaLnBrk="1" fontAlgn="auto" latinLnBrk="0" hangingPunct="1">
              <a:lnSpc>
                <a:spcPct val="100000"/>
              </a:lnSpc>
              <a:spcBef>
                <a:spcPts val="0"/>
              </a:spcBef>
              <a:spcAft>
                <a:spcPts val="1200"/>
              </a:spcAft>
              <a:buClr>
                <a:srgbClr val="007399"/>
              </a:buClr>
              <a:buSzPct val="150000"/>
              <a:buFont typeface="Arial" panose="020B0604020202020204" pitchFamily="34" charset="0"/>
              <a:buChar char="•"/>
              <a:tabLst/>
              <a:defRPr/>
            </a:pPr>
            <a:r>
              <a:rPr lang="en-US" sz="2400" b="1" dirty="0">
                <a:solidFill>
                  <a:srgbClr val="005673"/>
                </a:solidFill>
                <a:latin typeface="Calibri" panose="020F0502020204030204"/>
              </a:rPr>
              <a:t>Workforce</a:t>
            </a:r>
            <a:endParaRPr kumimoji="0" lang="en-US" sz="2400" i="0" u="none" strike="noStrike" kern="1200" cap="none" spc="0" normalizeH="0" baseline="0" noProof="0" dirty="0">
              <a:ln>
                <a:noFill/>
              </a:ln>
              <a:solidFill>
                <a:srgbClr val="005673"/>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1200"/>
              </a:spcAft>
              <a:buClr>
                <a:srgbClr val="007399"/>
              </a:buClr>
              <a:buSzPct val="150000"/>
              <a:buFont typeface="Arial" panose="020B0604020202020204" pitchFamily="34" charset="0"/>
              <a:buChar char="•"/>
              <a:tabLst/>
              <a:defRPr/>
            </a:pPr>
            <a:r>
              <a:rPr lang="en-US" sz="2400" b="1" dirty="0">
                <a:solidFill>
                  <a:srgbClr val="005673"/>
                </a:solidFill>
                <a:latin typeface="Calibri" panose="020F0502020204030204"/>
              </a:rPr>
              <a:t>Growth &amp;  Innovation</a:t>
            </a:r>
          </a:p>
          <a:p>
            <a:pPr marL="342900" indent="-342900">
              <a:spcAft>
                <a:spcPts val="1200"/>
              </a:spcAft>
              <a:buClr>
                <a:srgbClr val="007399"/>
              </a:buClr>
              <a:buSzPct val="150000"/>
              <a:buFont typeface="Arial" panose="020B0604020202020204" pitchFamily="34" charset="0"/>
              <a:buChar char="•"/>
              <a:defRPr/>
            </a:pPr>
            <a:r>
              <a:rPr lang="en-US" sz="2400" b="1" dirty="0">
                <a:solidFill>
                  <a:srgbClr val="005673"/>
                </a:solidFill>
              </a:rPr>
              <a:t>New Age              Older Adult </a:t>
            </a:r>
            <a:endParaRPr lang="en-US" sz="2400" dirty="0">
              <a:solidFill>
                <a:srgbClr val="005673"/>
              </a:solidFill>
            </a:endParaRPr>
          </a:p>
          <a:p>
            <a:pPr marL="342900" marR="0" lvl="0" indent="-342900" algn="l" defTabSz="914400" rtl="0" eaLnBrk="1" fontAlgn="auto" latinLnBrk="0" hangingPunct="1">
              <a:lnSpc>
                <a:spcPct val="100000"/>
              </a:lnSpc>
              <a:spcBef>
                <a:spcPts val="0"/>
              </a:spcBef>
              <a:spcAft>
                <a:spcPts val="600"/>
              </a:spcAft>
              <a:buClr>
                <a:srgbClr val="007399"/>
              </a:buClr>
              <a:buSzPct val="150000"/>
              <a:buFont typeface="Arial" panose="020B0604020202020204" pitchFamily="34" charset="0"/>
              <a:buChar char="•"/>
              <a:tabLst/>
              <a:defRPr/>
            </a:pPr>
            <a:endParaRPr kumimoji="0" lang="en-US" sz="2400" i="0" u="none" strike="noStrike" kern="1200" cap="none" spc="0" normalizeH="0" baseline="0" noProof="0" dirty="0">
              <a:ln>
                <a:noFill/>
              </a:ln>
              <a:solidFill>
                <a:srgbClr val="005673"/>
              </a:solidFill>
              <a:effectLst/>
              <a:uLnTx/>
              <a:uFillTx/>
              <a:latin typeface="Calibri" panose="020F0502020204030204"/>
              <a:ea typeface="+mn-ea"/>
              <a:cs typeface="+mn-cs"/>
            </a:endParaRPr>
          </a:p>
        </p:txBody>
      </p:sp>
      <p:sp>
        <p:nvSpPr>
          <p:cNvPr id="44" name="Oval 43">
            <a:extLst>
              <a:ext uri="{FF2B5EF4-FFF2-40B4-BE49-F238E27FC236}">
                <a16:creationId xmlns:a16="http://schemas.microsoft.com/office/drawing/2014/main" id="{55A8E39B-46F6-0E8E-5ED1-1BC62AF85DCC}"/>
              </a:ext>
            </a:extLst>
          </p:cNvPr>
          <p:cNvSpPr/>
          <p:nvPr/>
        </p:nvSpPr>
        <p:spPr>
          <a:xfrm>
            <a:off x="477314" y="2726937"/>
            <a:ext cx="520220" cy="511989"/>
          </a:xfrm>
          <a:prstGeom prst="ellipse">
            <a:avLst/>
          </a:prstGeom>
          <a:solidFill>
            <a:srgbClr val="0073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5" name="Oval 44">
            <a:extLst>
              <a:ext uri="{FF2B5EF4-FFF2-40B4-BE49-F238E27FC236}">
                <a16:creationId xmlns:a16="http://schemas.microsoft.com/office/drawing/2014/main" id="{A5B3F1C6-2DE8-0490-5ABC-FE5886DC2EA1}"/>
              </a:ext>
            </a:extLst>
          </p:cNvPr>
          <p:cNvSpPr/>
          <p:nvPr/>
        </p:nvSpPr>
        <p:spPr>
          <a:xfrm>
            <a:off x="479454" y="1621555"/>
            <a:ext cx="520220" cy="511989"/>
          </a:xfrm>
          <a:prstGeom prst="ellipse">
            <a:avLst/>
          </a:prstGeom>
          <a:solidFill>
            <a:srgbClr val="0073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6" name="Oval 45">
            <a:extLst>
              <a:ext uri="{FF2B5EF4-FFF2-40B4-BE49-F238E27FC236}">
                <a16:creationId xmlns:a16="http://schemas.microsoft.com/office/drawing/2014/main" id="{41EAB95A-9B86-40E3-CFE2-AFDA7D52A0EE}"/>
              </a:ext>
            </a:extLst>
          </p:cNvPr>
          <p:cNvSpPr/>
          <p:nvPr/>
        </p:nvSpPr>
        <p:spPr>
          <a:xfrm>
            <a:off x="475218" y="4723872"/>
            <a:ext cx="520220" cy="511989"/>
          </a:xfrm>
          <a:prstGeom prst="ellipse">
            <a:avLst/>
          </a:prstGeom>
          <a:solidFill>
            <a:srgbClr val="0073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7" name="Rounded Rectangle 8">
            <a:extLst>
              <a:ext uri="{FF2B5EF4-FFF2-40B4-BE49-F238E27FC236}">
                <a16:creationId xmlns:a16="http://schemas.microsoft.com/office/drawing/2014/main" id="{140DAAEB-7DA5-232B-1FB5-0FB5F0EB68CA}"/>
              </a:ext>
            </a:extLst>
          </p:cNvPr>
          <p:cNvSpPr/>
          <p:nvPr/>
        </p:nvSpPr>
        <p:spPr>
          <a:xfrm>
            <a:off x="8886553" y="2879210"/>
            <a:ext cx="2228523" cy="235628"/>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5673"/>
                </a:solidFill>
                <a:latin typeface="Calibri" panose="020F0502020204030204"/>
              </a:rPr>
              <a:t>Evolving Social Contracts</a:t>
            </a:r>
            <a:endParaRPr kumimoji="0" lang="en-US" sz="2400" b="1" i="0" u="none" strike="noStrike" kern="1200" cap="none" spc="0" normalizeH="0" baseline="0" noProof="0" dirty="0">
              <a:ln>
                <a:noFill/>
              </a:ln>
              <a:solidFill>
                <a:srgbClr val="005673"/>
              </a:solidFill>
              <a:effectLst/>
              <a:uLnTx/>
              <a:uFillTx/>
              <a:latin typeface="Calibri" panose="020F0502020204030204"/>
              <a:ea typeface="+mn-ea"/>
              <a:cs typeface="+mn-cs"/>
            </a:endParaRPr>
          </a:p>
        </p:txBody>
      </p:sp>
      <p:sp>
        <p:nvSpPr>
          <p:cNvPr id="48" name="Oval 47">
            <a:extLst>
              <a:ext uri="{FF2B5EF4-FFF2-40B4-BE49-F238E27FC236}">
                <a16:creationId xmlns:a16="http://schemas.microsoft.com/office/drawing/2014/main" id="{42CB954A-9BFB-CE1F-9CF1-40EB3E4CB2C2}"/>
              </a:ext>
            </a:extLst>
          </p:cNvPr>
          <p:cNvSpPr/>
          <p:nvPr/>
        </p:nvSpPr>
        <p:spPr>
          <a:xfrm>
            <a:off x="8321422" y="2836868"/>
            <a:ext cx="365760" cy="365760"/>
          </a:xfrm>
          <a:prstGeom prst="ellipse">
            <a:avLst/>
          </a:prstGeom>
          <a:solidFill>
            <a:srgbClr val="00567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1" name="Oval 50">
            <a:extLst>
              <a:ext uri="{FF2B5EF4-FFF2-40B4-BE49-F238E27FC236}">
                <a16:creationId xmlns:a16="http://schemas.microsoft.com/office/drawing/2014/main" id="{87106D72-6C83-DB4E-0E65-8D8E6CBC8B82}"/>
              </a:ext>
            </a:extLst>
          </p:cNvPr>
          <p:cNvSpPr/>
          <p:nvPr/>
        </p:nvSpPr>
        <p:spPr>
          <a:xfrm>
            <a:off x="8242096" y="2763752"/>
            <a:ext cx="520220" cy="511989"/>
          </a:xfrm>
          <a:prstGeom prst="ellipse">
            <a:avLst/>
          </a:prstGeom>
          <a:solidFill>
            <a:srgbClr val="69306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9" name="Oval 58">
            <a:extLst>
              <a:ext uri="{FF2B5EF4-FFF2-40B4-BE49-F238E27FC236}">
                <a16:creationId xmlns:a16="http://schemas.microsoft.com/office/drawing/2014/main" id="{0C4A4026-27D2-128C-ED0F-340DDAA38875}"/>
              </a:ext>
            </a:extLst>
          </p:cNvPr>
          <p:cNvSpPr/>
          <p:nvPr/>
        </p:nvSpPr>
        <p:spPr>
          <a:xfrm>
            <a:off x="8241917" y="1464335"/>
            <a:ext cx="520220" cy="511989"/>
          </a:xfrm>
          <a:prstGeom prst="ellipse">
            <a:avLst/>
          </a:prstGeom>
          <a:solidFill>
            <a:srgbClr val="69306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0" name="Oval 59">
            <a:extLst>
              <a:ext uri="{FF2B5EF4-FFF2-40B4-BE49-F238E27FC236}">
                <a16:creationId xmlns:a16="http://schemas.microsoft.com/office/drawing/2014/main" id="{4A8A9F13-3F40-E325-0F3A-63394034BA63}"/>
              </a:ext>
            </a:extLst>
          </p:cNvPr>
          <p:cNvSpPr/>
          <p:nvPr/>
        </p:nvSpPr>
        <p:spPr>
          <a:xfrm>
            <a:off x="8242096" y="3857397"/>
            <a:ext cx="520220" cy="511989"/>
          </a:xfrm>
          <a:prstGeom prst="ellipse">
            <a:avLst/>
          </a:prstGeom>
          <a:solidFill>
            <a:srgbClr val="69306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8" name="Oval 67">
            <a:extLst>
              <a:ext uri="{FF2B5EF4-FFF2-40B4-BE49-F238E27FC236}">
                <a16:creationId xmlns:a16="http://schemas.microsoft.com/office/drawing/2014/main" id="{39443F1B-6B87-3558-CCFE-BD139DC8A7D8}"/>
              </a:ext>
            </a:extLst>
          </p:cNvPr>
          <p:cNvSpPr/>
          <p:nvPr/>
        </p:nvSpPr>
        <p:spPr>
          <a:xfrm>
            <a:off x="3825843" y="1594572"/>
            <a:ext cx="520220" cy="511989"/>
          </a:xfrm>
          <a:prstGeom prst="ellipse">
            <a:avLst/>
          </a:prstGeom>
          <a:solidFill>
            <a:srgbClr val="ECAB2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9" name="Rectangle: Rounded Corners 68">
            <a:extLst>
              <a:ext uri="{FF2B5EF4-FFF2-40B4-BE49-F238E27FC236}">
                <a16:creationId xmlns:a16="http://schemas.microsoft.com/office/drawing/2014/main" id="{3AC9C25C-EDDD-A14E-C894-872ECB0CF4FA}"/>
              </a:ext>
            </a:extLst>
          </p:cNvPr>
          <p:cNvSpPr/>
          <p:nvPr/>
        </p:nvSpPr>
        <p:spPr>
          <a:xfrm>
            <a:off x="718630" y="425272"/>
            <a:ext cx="2991510" cy="70594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In Your Face</a:t>
            </a:r>
          </a:p>
        </p:txBody>
      </p:sp>
      <p:sp>
        <p:nvSpPr>
          <p:cNvPr id="70" name="Rectangle: Rounded Corners 69">
            <a:extLst>
              <a:ext uri="{FF2B5EF4-FFF2-40B4-BE49-F238E27FC236}">
                <a16:creationId xmlns:a16="http://schemas.microsoft.com/office/drawing/2014/main" id="{47FF57E3-CC72-A9BE-1F80-F0619F71A877}"/>
              </a:ext>
            </a:extLst>
          </p:cNvPr>
          <p:cNvSpPr/>
          <p:nvPr/>
        </p:nvSpPr>
        <p:spPr>
          <a:xfrm>
            <a:off x="4329365" y="445420"/>
            <a:ext cx="2991510" cy="70594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t>In Your Space</a:t>
            </a:r>
          </a:p>
        </p:txBody>
      </p:sp>
      <p:sp>
        <p:nvSpPr>
          <p:cNvPr id="71" name="Rectangle: Rounded Corners 70">
            <a:extLst>
              <a:ext uri="{FF2B5EF4-FFF2-40B4-BE49-F238E27FC236}">
                <a16:creationId xmlns:a16="http://schemas.microsoft.com/office/drawing/2014/main" id="{79826C7D-D119-A89A-54D1-F9FAB7229D81}"/>
              </a:ext>
            </a:extLst>
          </p:cNvPr>
          <p:cNvSpPr/>
          <p:nvPr/>
        </p:nvSpPr>
        <p:spPr>
          <a:xfrm>
            <a:off x="8095076" y="426067"/>
            <a:ext cx="3378294" cy="70594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All Over the Place </a:t>
            </a:r>
          </a:p>
        </p:txBody>
      </p:sp>
      <p:sp>
        <p:nvSpPr>
          <p:cNvPr id="4" name="Rectangle 3">
            <a:extLst>
              <a:ext uri="{FF2B5EF4-FFF2-40B4-BE49-F238E27FC236}">
                <a16:creationId xmlns:a16="http://schemas.microsoft.com/office/drawing/2014/main" id="{664DCF35-3915-5398-26E7-BA433BD4B467}"/>
              </a:ext>
            </a:extLst>
          </p:cNvPr>
          <p:cNvSpPr/>
          <p:nvPr/>
        </p:nvSpPr>
        <p:spPr>
          <a:xfrm>
            <a:off x="1735169" y="6018770"/>
            <a:ext cx="8721661" cy="47331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t>Equity</a:t>
            </a:r>
          </a:p>
        </p:txBody>
      </p:sp>
      <p:sp>
        <p:nvSpPr>
          <p:cNvPr id="7" name="Isosceles Triangle 6">
            <a:extLst>
              <a:ext uri="{FF2B5EF4-FFF2-40B4-BE49-F238E27FC236}">
                <a16:creationId xmlns:a16="http://schemas.microsoft.com/office/drawing/2014/main" id="{233CF244-81AD-FC5A-9853-1E5B30DCF1F1}"/>
              </a:ext>
            </a:extLst>
          </p:cNvPr>
          <p:cNvSpPr/>
          <p:nvPr/>
        </p:nvSpPr>
        <p:spPr>
          <a:xfrm rot="16200000">
            <a:off x="1154926" y="6105713"/>
            <a:ext cx="815179" cy="345306"/>
          </a:xfrm>
          <a:prstGeom prst="triangle">
            <a:avLst/>
          </a:prstGeom>
          <a:ln>
            <a:solidFill>
              <a:srgbClr val="6F993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D501ABB3-639E-39EE-8D9C-EAFACCD29F70}"/>
              </a:ext>
            </a:extLst>
          </p:cNvPr>
          <p:cNvSpPr/>
          <p:nvPr/>
        </p:nvSpPr>
        <p:spPr>
          <a:xfrm rot="5400000">
            <a:off x="10155510" y="6105714"/>
            <a:ext cx="815177" cy="345304"/>
          </a:xfrm>
          <a:prstGeom prst="triangle">
            <a:avLst/>
          </a:prstGeom>
          <a:ln>
            <a:solidFill>
              <a:srgbClr val="6F993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0686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fade">
                                      <p:cBhvr>
                                        <p:cTn id="16" dur="500"/>
                                        <p:tgtEl>
                                          <p:spTgt spid="3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fade">
                                      <p:cBhvr>
                                        <p:cTn id="22" dur="500"/>
                                        <p:tgtEl>
                                          <p:spTgt spid="5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fade">
                                      <p:cBhvr>
                                        <p:cTn id="25" dur="500"/>
                                        <p:tgtEl>
                                          <p:spTgt spid="4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5"/>
                                        </p:tgtEl>
                                        <p:attrNameLst>
                                          <p:attrName>style.visibility</p:attrName>
                                        </p:attrNameLst>
                                      </p:cBhvr>
                                      <p:to>
                                        <p:strVal val="visible"/>
                                      </p:to>
                                    </p:set>
                                    <p:animEffect transition="in" filter="fade">
                                      <p:cBhvr>
                                        <p:cTn id="28" dur="500"/>
                                        <p:tgtEl>
                                          <p:spTgt spid="4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500"/>
                                        <p:tgtEl>
                                          <p:spTgt spid="46"/>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9"/>
                                        </p:tgtEl>
                                        <p:attrNameLst>
                                          <p:attrName>style.visibility</p:attrName>
                                        </p:attrNameLst>
                                      </p:cBhvr>
                                      <p:to>
                                        <p:strVal val="visible"/>
                                      </p:to>
                                    </p:set>
                                    <p:animEffect transition="in" filter="fade">
                                      <p:cBhvr>
                                        <p:cTn id="34" dur="500"/>
                                        <p:tgtEl>
                                          <p:spTgt spid="6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500"/>
                                        <p:tgtEl>
                                          <p:spTgt spid="4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68"/>
                                        </p:tgtEl>
                                        <p:attrNameLst>
                                          <p:attrName>style.visibility</p:attrName>
                                        </p:attrNameLst>
                                      </p:cBhvr>
                                      <p:to>
                                        <p:strVal val="visible"/>
                                      </p:to>
                                    </p:set>
                                    <p:animEffect transition="in" filter="fade">
                                      <p:cBhvr>
                                        <p:cTn id="42" dur="500"/>
                                        <p:tgtEl>
                                          <p:spTgt spid="6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70"/>
                                        </p:tgtEl>
                                        <p:attrNameLst>
                                          <p:attrName>style.visibility</p:attrName>
                                        </p:attrNameLst>
                                      </p:cBhvr>
                                      <p:to>
                                        <p:strVal val="visible"/>
                                      </p:to>
                                    </p:set>
                                    <p:animEffect transition="in" filter="fade">
                                      <p:cBhvr>
                                        <p:cTn id="45" dur="500"/>
                                        <p:tgtEl>
                                          <p:spTgt spid="7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fade">
                                      <p:cBhvr>
                                        <p:cTn id="48" dur="500"/>
                                        <p:tgtEl>
                                          <p:spTgt spid="5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fade">
                                      <p:cBhvr>
                                        <p:cTn id="51" dur="500"/>
                                        <p:tgtEl>
                                          <p:spTgt spid="37"/>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fade">
                                      <p:cBhvr>
                                        <p:cTn id="54" dur="500"/>
                                        <p:tgtEl>
                                          <p:spTgt spid="47"/>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fade">
                                      <p:cBhvr>
                                        <p:cTn id="57" dur="500"/>
                                        <p:tgtEl>
                                          <p:spTgt spid="48"/>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51"/>
                                        </p:tgtEl>
                                        <p:attrNameLst>
                                          <p:attrName>style.visibility</p:attrName>
                                        </p:attrNameLst>
                                      </p:cBhvr>
                                      <p:to>
                                        <p:strVal val="visible"/>
                                      </p:to>
                                    </p:set>
                                    <p:animEffect transition="in" filter="fade">
                                      <p:cBhvr>
                                        <p:cTn id="60" dur="500"/>
                                        <p:tgtEl>
                                          <p:spTgt spid="5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59"/>
                                        </p:tgtEl>
                                        <p:attrNameLst>
                                          <p:attrName>style.visibility</p:attrName>
                                        </p:attrNameLst>
                                      </p:cBhvr>
                                      <p:to>
                                        <p:strVal val="visible"/>
                                      </p:to>
                                    </p:set>
                                    <p:animEffect transition="in" filter="fade">
                                      <p:cBhvr>
                                        <p:cTn id="63" dur="500"/>
                                        <p:tgtEl>
                                          <p:spTgt spid="5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60"/>
                                        </p:tgtEl>
                                        <p:attrNameLst>
                                          <p:attrName>style.visibility</p:attrName>
                                        </p:attrNameLst>
                                      </p:cBhvr>
                                      <p:to>
                                        <p:strVal val="visible"/>
                                      </p:to>
                                    </p:set>
                                    <p:animEffect transition="in" filter="fade">
                                      <p:cBhvr>
                                        <p:cTn id="66" dur="500"/>
                                        <p:tgtEl>
                                          <p:spTgt spid="60"/>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71"/>
                                        </p:tgtEl>
                                        <p:attrNameLst>
                                          <p:attrName>style.visibility</p:attrName>
                                        </p:attrNameLst>
                                      </p:cBhvr>
                                      <p:to>
                                        <p:strVal val="visible"/>
                                      </p:to>
                                    </p:set>
                                    <p:animEffect transition="in" filter="fade">
                                      <p:cBhvr>
                                        <p:cTn id="69"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4" grpId="0" animBg="1"/>
      <p:bldP spid="36" grpId="0"/>
      <p:bldP spid="39" grpId="0" animBg="1"/>
      <p:bldP spid="50" grpId="0"/>
      <p:bldP spid="55" grpId="0"/>
      <p:bldP spid="37" grpId="0"/>
      <p:bldP spid="43" grpId="0"/>
      <p:bldP spid="44" grpId="0" animBg="1"/>
      <p:bldP spid="45" grpId="0" animBg="1"/>
      <p:bldP spid="46" grpId="0" animBg="1"/>
      <p:bldP spid="47" grpId="0"/>
      <p:bldP spid="48" grpId="0" animBg="1"/>
      <p:bldP spid="51" grpId="0" animBg="1"/>
      <p:bldP spid="59" grpId="0" animBg="1"/>
      <p:bldP spid="60" grpId="0" animBg="1"/>
      <p:bldP spid="68" grpId="0" animBg="1"/>
      <p:bldP spid="69" grpId="0" animBg="1"/>
      <p:bldP spid="70"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6B462BD-86C2-1A3C-11E7-5FF7BFB3B3B2}"/>
              </a:ext>
            </a:extLst>
          </p:cNvPr>
          <p:cNvGraphicFramePr>
            <a:graphicFrameLocks noGrp="1"/>
          </p:cNvGraphicFramePr>
          <p:nvPr>
            <p:extLst>
              <p:ext uri="{D42A27DB-BD31-4B8C-83A1-F6EECF244321}">
                <p14:modId xmlns:p14="http://schemas.microsoft.com/office/powerpoint/2010/main" val="3703022814"/>
              </p:ext>
            </p:extLst>
          </p:nvPr>
        </p:nvGraphicFramePr>
        <p:xfrm>
          <a:off x="59635" y="54207"/>
          <a:ext cx="12072730" cy="6749586"/>
        </p:xfrm>
        <a:graphic>
          <a:graphicData uri="http://schemas.openxmlformats.org/drawingml/2006/table">
            <a:tbl>
              <a:tblPr firstRow="1" bandRow="1">
                <a:tableStyleId>{5C22544A-7EE6-4342-B048-85BDC9FD1C3A}</a:tableStyleId>
              </a:tblPr>
              <a:tblGrid>
                <a:gridCol w="1376621">
                  <a:extLst>
                    <a:ext uri="{9D8B030D-6E8A-4147-A177-3AD203B41FA5}">
                      <a16:colId xmlns:a16="http://schemas.microsoft.com/office/drawing/2014/main" val="3814722223"/>
                    </a:ext>
                  </a:extLst>
                </a:gridCol>
                <a:gridCol w="10696109">
                  <a:extLst>
                    <a:ext uri="{9D8B030D-6E8A-4147-A177-3AD203B41FA5}">
                      <a16:colId xmlns:a16="http://schemas.microsoft.com/office/drawing/2014/main" val="3035286747"/>
                    </a:ext>
                  </a:extLst>
                </a:gridCol>
              </a:tblGrid>
              <a:tr h="0">
                <a:tc>
                  <a:txBody>
                    <a:bodyPr/>
                    <a:lstStyle/>
                    <a:p>
                      <a:r>
                        <a:rPr lang="en-US" sz="1200" dirty="0">
                          <a:solidFill>
                            <a:schemeClr val="bg1"/>
                          </a:solidFill>
                        </a:rPr>
                        <a:t>Emerging Issues</a:t>
                      </a:r>
                    </a:p>
                  </a:txBody>
                  <a:tcPr>
                    <a:solidFill>
                      <a:srgbClr val="1E90B2"/>
                    </a:solidFill>
                  </a:tcPr>
                </a:tc>
                <a:tc>
                  <a:txBody>
                    <a:bodyPr/>
                    <a:lstStyle/>
                    <a:p>
                      <a:r>
                        <a:rPr lang="en-US" sz="1200" dirty="0">
                          <a:solidFill>
                            <a:schemeClr val="bg1"/>
                          </a:solidFill>
                        </a:rPr>
                        <a:t>Brief Description</a:t>
                      </a:r>
                    </a:p>
                  </a:txBody>
                  <a:tcPr>
                    <a:solidFill>
                      <a:srgbClr val="1E90B2"/>
                    </a:solidFill>
                  </a:tcPr>
                </a:tc>
                <a:extLst>
                  <a:ext uri="{0D108BD9-81ED-4DB2-BD59-A6C34878D82A}">
                    <a16:rowId xmlns:a16="http://schemas.microsoft.com/office/drawing/2014/main" val="3286087347"/>
                  </a:ext>
                </a:extLst>
              </a:tr>
              <a:tr h="542886">
                <a:tc>
                  <a:txBody>
                    <a:bodyPr/>
                    <a:lstStyle/>
                    <a:p>
                      <a:pPr marL="0" algn="l" defTabSz="914400" rtl="0" eaLnBrk="1" latinLnBrk="0" hangingPunct="1"/>
                      <a:r>
                        <a:rPr lang="en-US" sz="1100" b="1" kern="1200" dirty="0">
                          <a:solidFill>
                            <a:schemeClr val="dk1"/>
                          </a:solidFill>
                          <a:latin typeface="+mn-lt"/>
                          <a:ea typeface="+mn-ea"/>
                          <a:cs typeface="+mn-cs"/>
                        </a:rPr>
                        <a:t>1.Radical New Health Span Tools</a:t>
                      </a:r>
                    </a:p>
                  </a:txBody>
                  <a:tcPr>
                    <a:solidFill>
                      <a:schemeClr val="bg1"/>
                    </a:solidFill>
                  </a:tcPr>
                </a:tc>
                <a:tc>
                  <a:txBody>
                    <a:bodyPr/>
                    <a:lstStyle/>
                    <a:p>
                      <a:pPr marL="0" algn="l" defTabSz="914400" rtl="0" eaLnBrk="1" latinLnBrk="0" hangingPunct="1"/>
                      <a:r>
                        <a:rPr lang="en-US" sz="1100" b="0" kern="1200" dirty="0">
                          <a:solidFill>
                            <a:schemeClr val="dk1"/>
                          </a:solidFill>
                          <a:latin typeface="+mn-lt"/>
                          <a:ea typeface="+mn-ea"/>
                          <a:cs typeface="+mn-cs"/>
                        </a:rPr>
                        <a:t>We can anticipate radical tools to meet evolving health needs of our populations, including prognostic and precision medicine that improves and extends life, blanket vaccines that destroy cells that cause disease and disrupt the aging process itself, as well as brain health interventions that resolve PTSD, addiction, and other mental health issues. People, companies, and even countries are investing in increasing the “health span” which means the number of years a person can live in good health, which could ultimately change how people live and what they want and need.</a:t>
                      </a:r>
                    </a:p>
                  </a:txBody>
                  <a:tcPr>
                    <a:solidFill>
                      <a:schemeClr val="bg1"/>
                    </a:solidFill>
                  </a:tcPr>
                </a:tc>
                <a:extLst>
                  <a:ext uri="{0D108BD9-81ED-4DB2-BD59-A6C34878D82A}">
                    <a16:rowId xmlns:a16="http://schemas.microsoft.com/office/drawing/2014/main" val="2099424513"/>
                  </a:ext>
                </a:extLst>
              </a:tr>
              <a:tr h="716268">
                <a:tc>
                  <a:txBody>
                    <a:bodyPr/>
                    <a:lstStyle/>
                    <a:p>
                      <a:r>
                        <a:rPr lang="en-US" sz="1100" b="1" dirty="0"/>
                        <a:t>2. Home-First Paradigm</a:t>
                      </a:r>
                    </a:p>
                  </a:txBody>
                  <a:tcPr>
                    <a:solidFill>
                      <a:schemeClr val="tx2">
                        <a:lumMod val="20000"/>
                        <a:lumOff val="80000"/>
                      </a:schemeClr>
                    </a:solidFill>
                  </a:tcPr>
                </a:tc>
                <a:tc>
                  <a:txBody>
                    <a:bodyPr/>
                    <a:lstStyle/>
                    <a:p>
                      <a:pPr marL="0" algn="l" defTabSz="914400" rtl="0" eaLnBrk="1" latinLnBrk="0" hangingPunct="1"/>
                      <a:r>
                        <a:rPr lang="en-US" sz="1100" dirty="0">
                          <a:effectLst/>
                          <a:latin typeface="Calibri" panose="020F0502020204030204" pitchFamily="34" charset="0"/>
                          <a:ea typeface="Calibri" panose="020F0502020204030204" pitchFamily="34" charset="0"/>
                          <a:cs typeface="Times New Roman" panose="02020603050405020304" pitchFamily="18" charset="0"/>
                        </a:rPr>
                        <a:t>It is estimated that </a:t>
                      </a:r>
                      <a:r>
                        <a:rPr lang="en-US" sz="1100" b="0" i="0" dirty="0">
                          <a:solidFill>
                            <a:srgbClr val="333333"/>
                          </a:solidFill>
                          <a:effectLst/>
                          <a:latin typeface="McKinsey Sans"/>
                        </a:rPr>
                        <a:t>up to $265 billion worth of care services—representing up to 25 percent of the total cost of care for Medicare FFS and MA beneficiaries—could shift to the home by 2025 without a reduction in quality or access. </a:t>
                      </a:r>
                      <a:r>
                        <a:rPr lang="en-US" sz="1100" b="0" kern="1200" dirty="0">
                          <a:solidFill>
                            <a:schemeClr val="dk1"/>
                          </a:solidFill>
                          <a:latin typeface="+mn-lt"/>
                          <a:ea typeface="+mn-ea"/>
                          <a:cs typeface="+mn-cs"/>
                        </a:rPr>
                        <a:t>Under an emerging home-first paradigm, future health, community-based, and long-term care boundaries will blur and coordinating and monitoring comprehensive support will be the key to successfully meeting growing demand among older adults to receive all their care and support wherever they call home. Innovative providers who create continuum partnerships, harness technology and data, and master risk-bearing, value-based payment will claim this home-first, comprehensive space and thrive. </a:t>
                      </a:r>
                    </a:p>
                  </a:txBody>
                  <a:tcPr>
                    <a:solidFill>
                      <a:schemeClr val="tx2">
                        <a:lumMod val="20000"/>
                        <a:lumOff val="80000"/>
                      </a:schemeClr>
                    </a:solidFill>
                  </a:tcPr>
                </a:tc>
                <a:extLst>
                  <a:ext uri="{0D108BD9-81ED-4DB2-BD59-A6C34878D82A}">
                    <a16:rowId xmlns:a16="http://schemas.microsoft.com/office/drawing/2014/main" val="2928662837"/>
                  </a:ext>
                </a:extLst>
              </a:tr>
              <a:tr h="581379">
                <a:tc>
                  <a:txBody>
                    <a:bodyPr/>
                    <a:lstStyle/>
                    <a:p>
                      <a:r>
                        <a:rPr lang="en-US" sz="1100" b="1" dirty="0"/>
                        <a:t>3. Blurred Realities </a:t>
                      </a:r>
                    </a:p>
                  </a:txBody>
                  <a:tcPr>
                    <a:solidFill>
                      <a:schemeClr val="bg1"/>
                    </a:solidFill>
                  </a:tcPr>
                </a:tc>
                <a:tc>
                  <a:txBody>
                    <a:bodyPr/>
                    <a:lstStyle/>
                    <a:p>
                      <a:pPr marL="0" algn="l" defTabSz="914400" rtl="0" eaLnBrk="1" latinLnBrk="0" hangingPunct="1"/>
                      <a:r>
                        <a:rPr lang="en-US" sz="1100" b="0" kern="1200" dirty="0">
                          <a:solidFill>
                            <a:schemeClr val="dk1"/>
                          </a:solidFill>
                          <a:latin typeface="+mn-lt"/>
                          <a:ea typeface="+mn-ea"/>
                          <a:cs typeface="+mn-cs"/>
                        </a:rPr>
                        <a:t>“Real life” and connection for people will consist of things they do not even consider “real” today and smart phones and laptops will become as outdated as pagers and fax machines. We will likely increasingly adopt and expand telepresence where one can experience most aspects of life through augmented realities or full-immersion virtual environments. Using smart glasses or avatars for virtual education, social connection, exercise, and health care may become a new and dual reality from our current physical experiences and drive innovative markets that do not exist today.</a:t>
                      </a:r>
                    </a:p>
                  </a:txBody>
                  <a:tcPr>
                    <a:solidFill>
                      <a:schemeClr val="bg1"/>
                    </a:solidFill>
                  </a:tcPr>
                </a:tc>
                <a:extLst>
                  <a:ext uri="{0D108BD9-81ED-4DB2-BD59-A6C34878D82A}">
                    <a16:rowId xmlns:a16="http://schemas.microsoft.com/office/drawing/2014/main" val="2744701268"/>
                  </a:ext>
                </a:extLst>
              </a:tr>
              <a:tr h="601741">
                <a:tc>
                  <a:txBody>
                    <a:bodyPr/>
                    <a:lstStyle/>
                    <a:p>
                      <a:r>
                        <a:rPr lang="en-US" sz="1100" b="1" dirty="0"/>
                        <a:t>4. Human + Technological Collaboration</a:t>
                      </a:r>
                    </a:p>
                  </a:txBody>
                  <a:tcP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kern="1200" dirty="0">
                          <a:solidFill>
                            <a:schemeClr val="dk1"/>
                          </a:solidFill>
                          <a:latin typeface="+mn-lt"/>
                          <a:ea typeface="+mn-ea"/>
                          <a:cs typeface="+mn-cs"/>
                        </a:rPr>
                        <a:t>Industry 5.0 will turn our focus to</a:t>
                      </a:r>
                      <a:r>
                        <a:rPr lang="en-US" sz="1100" b="0" kern="1200" baseline="0" dirty="0">
                          <a:solidFill>
                            <a:schemeClr val="dk1"/>
                          </a:solidFill>
                          <a:latin typeface="+mn-lt"/>
                          <a:ea typeface="+mn-ea"/>
                          <a:cs typeface="+mn-cs"/>
                        </a:rPr>
                        <a:t> </a:t>
                      </a:r>
                      <a:r>
                        <a:rPr lang="en-US" sz="1100" b="0" kern="1200" dirty="0">
                          <a:solidFill>
                            <a:schemeClr val="dk1"/>
                          </a:solidFill>
                          <a:latin typeface="+mn-lt"/>
                          <a:ea typeface="+mn-ea"/>
                          <a:cs typeface="+mn-cs"/>
                        </a:rPr>
                        <a:t>effective collaboration between machine and humans. Technology is already in use in systems in behind the scenes work like recordkeeping, administrative functions, and food service. It will likely increase towards more human-interactive work. </a:t>
                      </a:r>
                      <a:r>
                        <a:rPr lang="en-US" sz="1100" b="1" kern="1200" dirty="0">
                          <a:solidFill>
                            <a:schemeClr val="dk1"/>
                          </a:solidFill>
                          <a:latin typeface="+mn-lt"/>
                          <a:ea typeface="+mn-ea"/>
                          <a:cs typeface="+mn-cs"/>
                        </a:rPr>
                        <a:t>Generative artificial intelligence, virtual reality, and digital co-workers </a:t>
                      </a:r>
                      <a:r>
                        <a:rPr lang="en-US" sz="1100" b="0" kern="1200" dirty="0">
                          <a:solidFill>
                            <a:schemeClr val="dk1"/>
                          </a:solidFill>
                          <a:latin typeface="+mn-lt"/>
                          <a:ea typeface="+mn-ea"/>
                          <a:cs typeface="+mn-cs"/>
                        </a:rPr>
                        <a:t>could radically change up to 95% of all work. This is critical we face a current and future demographic drought of human workers.</a:t>
                      </a:r>
                    </a:p>
                  </a:txBody>
                  <a:tcPr>
                    <a:solidFill>
                      <a:schemeClr val="tx2">
                        <a:lumMod val="20000"/>
                        <a:lumOff val="80000"/>
                      </a:schemeClr>
                    </a:solidFill>
                  </a:tcPr>
                </a:tc>
                <a:extLst>
                  <a:ext uri="{0D108BD9-81ED-4DB2-BD59-A6C34878D82A}">
                    <a16:rowId xmlns:a16="http://schemas.microsoft.com/office/drawing/2014/main" val="2304555027"/>
                  </a:ext>
                </a:extLst>
              </a:tr>
              <a:tr h="557259">
                <a:tc>
                  <a:txBody>
                    <a:bodyPr/>
                    <a:lstStyle/>
                    <a:p>
                      <a:r>
                        <a:rPr lang="en-US" sz="1100" b="1" dirty="0"/>
                        <a:t>5.  Equity Fork in the Road</a:t>
                      </a:r>
                    </a:p>
                  </a:txBody>
                  <a:tcPr>
                    <a:solidFill>
                      <a:schemeClr val="bg1"/>
                    </a:solidFill>
                  </a:tcPr>
                </a:tc>
                <a:tc>
                  <a:txBody>
                    <a:bodyPr/>
                    <a:lstStyle/>
                    <a:p>
                      <a:r>
                        <a:rPr lang="en-US" sz="1100" b="0" dirty="0"/>
                        <a:t>There are increasing signals we will see even more inequity in the U.S. due to the multitude of “isms,” wealth gaps, and lack of investments in population health</a:t>
                      </a:r>
                      <a:r>
                        <a:rPr lang="en-US" sz="1100" b="0" kern="1200" dirty="0">
                          <a:solidFill>
                            <a:schemeClr val="dk1"/>
                          </a:solidFill>
                          <a:latin typeface="+mn-lt"/>
                          <a:ea typeface="+mn-ea"/>
                          <a:cs typeface="+mn-cs"/>
                        </a:rPr>
                        <a:t>. To avoid those scenarios, we will need to intensify and sustain efforts that recognize and accommodate diversity; acknowledge, address, and repair systemic bias; require accountability in organizational policies and cultures, such as mandated ESG accountability. We have the tools to advance equity, but we must adopt and consistently enforce systemic equity standards to shift current trajectories.</a:t>
                      </a:r>
                    </a:p>
                  </a:txBody>
                  <a:tcPr>
                    <a:solidFill>
                      <a:schemeClr val="bg1"/>
                    </a:solidFill>
                  </a:tcPr>
                </a:tc>
                <a:extLst>
                  <a:ext uri="{0D108BD9-81ED-4DB2-BD59-A6C34878D82A}">
                    <a16:rowId xmlns:a16="http://schemas.microsoft.com/office/drawing/2014/main" val="4222393858"/>
                  </a:ext>
                </a:extLst>
              </a:tr>
              <a:tr h="698535">
                <a:tc>
                  <a:txBody>
                    <a:bodyPr/>
                    <a:lstStyle/>
                    <a:p>
                      <a:pPr marL="0" algn="l" defTabSz="914400" rtl="0" eaLnBrk="1" latinLnBrk="0" hangingPunct="1"/>
                      <a:r>
                        <a:rPr lang="en-US" sz="1100" b="1" kern="1200" dirty="0">
                          <a:solidFill>
                            <a:schemeClr val="dk1"/>
                          </a:solidFill>
                          <a:latin typeface="+mn-lt"/>
                          <a:ea typeface="+mn-ea"/>
                          <a:cs typeface="+mn-cs"/>
                        </a:rPr>
                        <a:t>6. Evolving Social Contracts</a:t>
                      </a:r>
                    </a:p>
                  </a:txBody>
                  <a:tcPr>
                    <a:solidFill>
                      <a:schemeClr val="tx2">
                        <a:lumMod val="20000"/>
                        <a:lumOff val="80000"/>
                      </a:schemeClr>
                    </a:solidFill>
                  </a:tcPr>
                </a:tc>
                <a:tc>
                  <a:txBody>
                    <a:bodyPr/>
                    <a:lstStyle/>
                    <a:p>
                      <a:pPr marL="0" algn="l" defTabSz="914400" rtl="0" eaLnBrk="1" latinLnBrk="0" hangingPunct="1"/>
                      <a:r>
                        <a:rPr lang="en-US" sz="1100" b="0" kern="1200" dirty="0">
                          <a:solidFill>
                            <a:schemeClr val="dk1"/>
                          </a:solidFill>
                          <a:latin typeface="+mn-lt"/>
                          <a:ea typeface="+mn-ea"/>
                          <a:cs typeface="+mn-cs"/>
                        </a:rPr>
                        <a:t>There is increasing experimentation and possible changes in the relationship people have with government and each other in the U.S., including the initial economic responses to COVID 19 for individuals and businesses, direct payments to families for child tax credits to reduce poverty, increasing levels of mutual aid that side steps humanitarian institutions, and pressure for economic success metrics that define prosperity beyond GDP, such as increased rates of employment, reduced carbon emissions, and shrinking wealth gaps. This could create openings to advocate for LTSS public financing, minimum sustainable family wages, subsidies for unpaid family caregivers, among others. We may also see new and more intergenerational models of aging as cultural values around aging continues diversifies.</a:t>
                      </a:r>
                    </a:p>
                  </a:txBody>
                  <a:tcPr>
                    <a:solidFill>
                      <a:schemeClr val="tx2">
                        <a:lumMod val="20000"/>
                        <a:lumOff val="80000"/>
                      </a:schemeClr>
                    </a:solidFill>
                  </a:tcPr>
                </a:tc>
                <a:extLst>
                  <a:ext uri="{0D108BD9-81ED-4DB2-BD59-A6C34878D82A}">
                    <a16:rowId xmlns:a16="http://schemas.microsoft.com/office/drawing/2014/main" val="1491400365"/>
                  </a:ext>
                </a:extLst>
              </a:tr>
              <a:tr h="552420">
                <a:tc>
                  <a:txBody>
                    <a:bodyPr/>
                    <a:lstStyle/>
                    <a:p>
                      <a:r>
                        <a:rPr lang="en-US" sz="1100" b="1" dirty="0"/>
                        <a:t>7. Privacy and Ownership of Self</a:t>
                      </a:r>
                    </a:p>
                  </a:txBody>
                  <a:tcPr>
                    <a:solidFill>
                      <a:schemeClr val="bg1"/>
                    </a:solidFill>
                  </a:tcPr>
                </a:tc>
                <a:tc>
                  <a:txBody>
                    <a:bodyPr/>
                    <a:lstStyle/>
                    <a:p>
                      <a:r>
                        <a:rPr lang="en-US" sz="1100" b="0" dirty="0"/>
                        <a:t>In the future, if both the built environment and devices attached to it are permanently and almost without exception connected to the internet, it may cause a practically complete loss of privacy. Additionally, because we can insert implants in the human body that can transmit information about their user to other devices we likely will need an infrastructure for firewall and virus protection and a robust regulatory framework to protect body-implanted electronics. Increased surveillance of employees in remote work is also a growing privacy issue and our employment privacy laws provide little protection and are highly outdated. There are enormous ethical and legal issues ahead to structure personal data ownership and privacy and defend against a surveillance society. </a:t>
                      </a:r>
                    </a:p>
                  </a:txBody>
                  <a:tcPr>
                    <a:solidFill>
                      <a:schemeClr val="bg1"/>
                    </a:solidFill>
                  </a:tcPr>
                </a:tc>
                <a:extLst>
                  <a:ext uri="{0D108BD9-81ED-4DB2-BD59-A6C34878D82A}">
                    <a16:rowId xmlns:a16="http://schemas.microsoft.com/office/drawing/2014/main" val="2094626080"/>
                  </a:ext>
                </a:extLst>
              </a:tr>
              <a:tr h="966245">
                <a:tc>
                  <a:txBody>
                    <a:bodyPr/>
                    <a:lstStyle/>
                    <a:p>
                      <a:r>
                        <a:rPr lang="en-US" sz="1100" b="1" dirty="0"/>
                        <a:t>8. Climate Pressure Cooker</a:t>
                      </a:r>
                    </a:p>
                  </a:txBody>
                  <a:tcPr>
                    <a:solidFill>
                      <a:schemeClr val="tx2">
                        <a:lumMod val="20000"/>
                        <a:lumOff val="80000"/>
                      </a:schemeClr>
                    </a:solidFill>
                  </a:tcPr>
                </a:tc>
                <a:tc>
                  <a:txBody>
                    <a:bodyPr/>
                    <a:lstStyle/>
                    <a:p>
                      <a:r>
                        <a:rPr lang="en-US" sz="1100" b="0" dirty="0"/>
                        <a:t>Extreme weather events caused by climate change, such as storms and floods may lead to significant economic and social disruption. This will likely lead to investments in climate resilient infrastructure and other solutions. Like all investments, we are likely to see regional climate divides in terms of where investments are made and who they benefit. One spin off opportunity from the investments is the shift to a more circular economy and new jobs. Climate change poses unique challenges for older adults as many will be at higher risk of death, hospitalization, and other negative physical and mental health issues compared to younger people. </a:t>
                      </a:r>
                    </a:p>
                  </a:txBody>
                  <a:tcPr>
                    <a:solidFill>
                      <a:schemeClr val="tx2">
                        <a:lumMod val="20000"/>
                        <a:lumOff val="80000"/>
                      </a:schemeClr>
                    </a:solidFill>
                  </a:tcPr>
                </a:tc>
                <a:extLst>
                  <a:ext uri="{0D108BD9-81ED-4DB2-BD59-A6C34878D82A}">
                    <a16:rowId xmlns:a16="http://schemas.microsoft.com/office/drawing/2014/main" val="1207902969"/>
                  </a:ext>
                </a:extLst>
              </a:tr>
            </a:tbl>
          </a:graphicData>
        </a:graphic>
      </p:graphicFrame>
    </p:spTree>
    <p:extLst>
      <p:ext uri="{BB962C8B-B14F-4D97-AF65-F5344CB8AC3E}">
        <p14:creationId xmlns:p14="http://schemas.microsoft.com/office/powerpoint/2010/main" val="3997632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29996-157A-11FC-E240-09FFF87E2733}"/>
              </a:ext>
            </a:extLst>
          </p:cNvPr>
          <p:cNvSpPr>
            <a:spLocks noGrp="1"/>
          </p:cNvSpPr>
          <p:nvPr>
            <p:ph type="title"/>
          </p:nvPr>
        </p:nvSpPr>
        <p:spPr/>
        <p:txBody>
          <a:bodyPr/>
          <a:lstStyle/>
          <a:p>
            <a:r>
              <a:rPr lang="en-US" sz="4400" b="1" dirty="0">
                <a:effectLst/>
                <a:latin typeface="Calibri" panose="020F0502020204030204" pitchFamily="34" charset="0"/>
                <a:ea typeface="Calibri" panose="020F0502020204030204" pitchFamily="34" charset="0"/>
                <a:cs typeface="Times New Roman" panose="02020603050405020304" pitchFamily="18" charset="0"/>
              </a:rPr>
              <a:t>Futures Wheel Instructions</a:t>
            </a:r>
            <a:br>
              <a:rPr lang="en-US" sz="4400" b="1" u="sng"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4" name="TextBox 3">
            <a:extLst>
              <a:ext uri="{FF2B5EF4-FFF2-40B4-BE49-F238E27FC236}">
                <a16:creationId xmlns:a16="http://schemas.microsoft.com/office/drawing/2014/main" id="{2B3B96F1-C124-58BC-0E4E-E529310F4711}"/>
              </a:ext>
            </a:extLst>
          </p:cNvPr>
          <p:cNvSpPr txBox="1"/>
          <p:nvPr/>
        </p:nvSpPr>
        <p:spPr>
          <a:xfrm>
            <a:off x="1076960" y="1690688"/>
            <a:ext cx="10276840" cy="4216539"/>
          </a:xfrm>
          <a:prstGeom prst="rect">
            <a:avLst/>
          </a:prstGeom>
          <a:noFill/>
        </p:spPr>
        <p:txBody>
          <a:bodyPr wrap="square">
            <a:spAutoFit/>
          </a:bodyPr>
          <a:lstStyle/>
          <a:p>
            <a:pPr marL="457200" indent="-457200">
              <a:spcAft>
                <a:spcPts val="1200"/>
              </a:spcAft>
              <a:buFont typeface="+mj-lt"/>
              <a:buAutoNum type="arabicPeriod"/>
            </a:pPr>
            <a:r>
              <a:rPr lang="en-US" sz="2800" dirty="0">
                <a:solidFill>
                  <a:schemeClr val="tx1"/>
                </a:solidFill>
              </a:rPr>
              <a:t>Select  an emerging issue and write the name of your issue in the </a:t>
            </a:r>
            <a:r>
              <a:rPr lang="en-US" sz="2800" b="1" dirty="0">
                <a:solidFill>
                  <a:schemeClr val="tx1"/>
                </a:solidFill>
              </a:rPr>
              <a:t>black circle</a:t>
            </a:r>
          </a:p>
          <a:p>
            <a:pPr marL="457200" indent="-457200" algn="l" fontAlgn="base">
              <a:spcAft>
                <a:spcPts val="1200"/>
              </a:spcAft>
              <a:buFont typeface="+mj-lt"/>
              <a:buAutoNum type="arabicPeriod"/>
            </a:pPr>
            <a:r>
              <a:rPr lang="en-US" sz="2800" b="0" i="0" dirty="0">
                <a:solidFill>
                  <a:srgbClr val="2C3841"/>
                </a:solidFill>
                <a:effectLst/>
                <a:latin typeface="inherit"/>
              </a:rPr>
              <a:t>Post </a:t>
            </a:r>
            <a:r>
              <a:rPr lang="en-US" sz="3200" b="1" i="0" dirty="0">
                <a:solidFill>
                  <a:srgbClr val="2C3841"/>
                </a:solidFill>
                <a:effectLst/>
                <a:latin typeface="inherit"/>
              </a:rPr>
              <a:t>3</a:t>
            </a:r>
            <a:r>
              <a:rPr lang="en-US" sz="2800" b="0" i="0" dirty="0">
                <a:solidFill>
                  <a:srgbClr val="2C3841"/>
                </a:solidFill>
                <a:effectLst/>
                <a:latin typeface="inherit"/>
              </a:rPr>
              <a:t> </a:t>
            </a:r>
            <a:r>
              <a:rPr lang="en-US" sz="2800" b="1" i="0" dirty="0">
                <a:solidFill>
                  <a:schemeClr val="tx1"/>
                </a:solidFill>
                <a:effectLst/>
                <a:latin typeface="inherit"/>
              </a:rPr>
              <a:t>direct implications </a:t>
            </a:r>
            <a:r>
              <a:rPr lang="en-US" sz="2800" b="0" i="0" dirty="0">
                <a:solidFill>
                  <a:srgbClr val="2C3841"/>
                </a:solidFill>
                <a:effectLst/>
                <a:latin typeface="inherit"/>
              </a:rPr>
              <a:t>of your selected issue in the </a:t>
            </a:r>
            <a:r>
              <a:rPr lang="en-US" sz="2800" b="1" i="0" dirty="0">
                <a:solidFill>
                  <a:srgbClr val="C00000"/>
                </a:solidFill>
                <a:effectLst/>
                <a:latin typeface="inherit"/>
              </a:rPr>
              <a:t>red circles.</a:t>
            </a:r>
          </a:p>
          <a:p>
            <a:pPr marL="457200" indent="-457200" algn="l" fontAlgn="base">
              <a:spcAft>
                <a:spcPts val="1200"/>
              </a:spcAft>
              <a:buFont typeface="+mj-lt"/>
              <a:buAutoNum type="arabicPeriod"/>
            </a:pPr>
            <a:r>
              <a:rPr lang="en-US" sz="2800" b="0" i="0" dirty="0">
                <a:solidFill>
                  <a:srgbClr val="2C3841"/>
                </a:solidFill>
                <a:effectLst/>
                <a:latin typeface="inherit"/>
              </a:rPr>
              <a:t>For each of those implications post </a:t>
            </a:r>
            <a:r>
              <a:rPr lang="en-US" sz="2800" b="1" i="0" dirty="0">
                <a:solidFill>
                  <a:srgbClr val="2C3841"/>
                </a:solidFill>
                <a:effectLst/>
                <a:latin typeface="inherit"/>
              </a:rPr>
              <a:t>two further implications </a:t>
            </a:r>
            <a:r>
              <a:rPr lang="en-US" sz="2800" b="0" i="0" dirty="0">
                <a:solidFill>
                  <a:srgbClr val="2C3841"/>
                </a:solidFill>
                <a:effectLst/>
                <a:latin typeface="inherit"/>
              </a:rPr>
              <a:t>in the </a:t>
            </a:r>
            <a:r>
              <a:rPr lang="en-US" sz="2800" b="1" i="0" dirty="0">
                <a:solidFill>
                  <a:srgbClr val="0070C0"/>
                </a:solidFill>
                <a:effectLst/>
                <a:latin typeface="inherit"/>
              </a:rPr>
              <a:t>blue circles.</a:t>
            </a:r>
          </a:p>
          <a:p>
            <a:pPr marL="457200" indent="-457200" algn="l" fontAlgn="base">
              <a:spcAft>
                <a:spcPts val="1200"/>
              </a:spcAft>
              <a:buFont typeface="+mj-lt"/>
              <a:buAutoNum type="arabicPeriod"/>
            </a:pPr>
            <a:r>
              <a:rPr lang="en-US" sz="2800" b="0" i="0" dirty="0">
                <a:solidFill>
                  <a:srgbClr val="2C3841"/>
                </a:solidFill>
                <a:effectLst/>
                <a:latin typeface="inherit"/>
              </a:rPr>
              <a:t>Post a further set of implications in the </a:t>
            </a:r>
            <a:r>
              <a:rPr lang="en-US" sz="2800" b="1" i="0" dirty="0">
                <a:solidFill>
                  <a:srgbClr val="00B050"/>
                </a:solidFill>
                <a:effectLst/>
                <a:latin typeface="inherit"/>
              </a:rPr>
              <a:t>green outermost circles.</a:t>
            </a:r>
          </a:p>
          <a:p>
            <a:pPr marL="457200" indent="-457200" algn="l" fontAlgn="base">
              <a:spcAft>
                <a:spcPts val="1200"/>
              </a:spcAft>
              <a:buFont typeface="+mj-lt"/>
              <a:buAutoNum type="arabicPeriod"/>
            </a:pPr>
            <a:r>
              <a:rPr lang="en-US" sz="2800" dirty="0">
                <a:solidFill>
                  <a:srgbClr val="2C3841"/>
                </a:solidFill>
                <a:effectLst/>
                <a:latin typeface="inherit"/>
                <a:ea typeface="Calibri" panose="020F0502020204030204" pitchFamily="34" charset="0"/>
                <a:cs typeface="Times New Roman" panose="02020603050405020304" pitchFamily="18" charset="0"/>
              </a:rPr>
              <a:t>Finish by creating </a:t>
            </a:r>
            <a:r>
              <a:rPr lang="en-US" sz="2800" b="1" dirty="0">
                <a:solidFill>
                  <a:srgbClr val="2C3841"/>
                </a:solidFill>
                <a:effectLst/>
                <a:latin typeface="inherit"/>
                <a:ea typeface="Calibri" panose="020F0502020204030204" pitchFamily="34" charset="0"/>
                <a:cs typeface="Times New Roman" panose="02020603050405020304" pitchFamily="18" charset="0"/>
              </a:rPr>
              <a:t>a future headline </a:t>
            </a:r>
            <a:r>
              <a:rPr lang="en-US" sz="2800" dirty="0">
                <a:solidFill>
                  <a:srgbClr val="2C3841"/>
                </a:solidFill>
                <a:effectLst/>
                <a:latin typeface="inherit"/>
                <a:ea typeface="Calibri" panose="020F0502020204030204" pitchFamily="34" charset="0"/>
                <a:cs typeface="Times New Roman" panose="02020603050405020304" pitchFamily="18" charset="0"/>
              </a:rPr>
              <a:t>you might see in the news if the implications you </a:t>
            </a:r>
            <a:r>
              <a:rPr lang="en-US" sz="2800" dirty="0">
                <a:solidFill>
                  <a:srgbClr val="2C3841"/>
                </a:solidFill>
                <a:latin typeface="inherit"/>
                <a:ea typeface="Calibri" panose="020F0502020204030204" pitchFamily="34" charset="0"/>
                <a:cs typeface="Times New Roman" panose="02020603050405020304" pitchFamily="18" charset="0"/>
              </a:rPr>
              <a:t>have articulated </a:t>
            </a:r>
            <a:r>
              <a:rPr lang="en-US" sz="2800" dirty="0">
                <a:solidFill>
                  <a:srgbClr val="2C3841"/>
                </a:solidFill>
                <a:effectLst/>
                <a:latin typeface="inherit"/>
                <a:ea typeface="Calibri" panose="020F0502020204030204" pitchFamily="34" charset="0"/>
                <a:cs typeface="Times New Roman" panose="02020603050405020304" pitchFamily="18" charset="0"/>
              </a:rPr>
              <a:t>come to fruition.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724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5|7.5|6.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LeadingAge_Governance Resources_Master_Main">
  <a:themeElements>
    <a:clrScheme name="LeadingAge">
      <a:dk1>
        <a:srgbClr val="000000"/>
      </a:dk1>
      <a:lt1>
        <a:srgbClr val="FFFFFF"/>
      </a:lt1>
      <a:dk2>
        <a:srgbClr val="56575B"/>
      </a:dk2>
      <a:lt2>
        <a:srgbClr val="693065"/>
      </a:lt2>
      <a:accent1>
        <a:srgbClr val="799A3C"/>
      </a:accent1>
      <a:accent2>
        <a:srgbClr val="EBAA22"/>
      </a:accent2>
      <a:accent3>
        <a:srgbClr val="007399"/>
      </a:accent3>
      <a:accent4>
        <a:srgbClr val="ACC37E"/>
      </a:accent4>
      <a:accent5>
        <a:srgbClr val="8C2233"/>
      </a:accent5>
      <a:accent6>
        <a:srgbClr val="D34827"/>
      </a:accent6>
      <a:hlink>
        <a:srgbClr val="007399"/>
      </a:hlink>
      <a:folHlink>
        <a:srgbClr val="69306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5A9270AE8445B4E86C79D1F97734BF9" ma:contentTypeVersion="23" ma:contentTypeDescription="Create a new document." ma:contentTypeScope="" ma:versionID="2e7e1559e02f18f562f1e3f7d659e7c8">
  <xsd:schema xmlns:xsd="http://www.w3.org/2001/XMLSchema" xmlns:xs="http://www.w3.org/2001/XMLSchema" xmlns:p="http://schemas.microsoft.com/office/2006/metadata/properties" xmlns:ns1="http://schemas.microsoft.com/sharepoint/v3" xmlns:ns2="294b6ca6-a3da-4dac-ba55-80e45615730a" xmlns:ns3="202355f6-090f-4d97-b329-ca591e5cd7a7" targetNamespace="http://schemas.microsoft.com/office/2006/metadata/properties" ma:root="true" ma:fieldsID="d2c49e439a91c46f6d37084d7363d7eb" ns1:_="" ns2:_="" ns3:_="">
    <xsd:import namespace="http://schemas.microsoft.com/sharepoint/v3"/>
    <xsd:import namespace="294b6ca6-a3da-4dac-ba55-80e45615730a"/>
    <xsd:import namespace="202355f6-090f-4d97-b329-ca591e5cd7a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TaxCatchAll" minOccurs="0"/>
                <xsd:element ref="ns2:lcf76f155ced4ddcb4097134ff3c332f" minOccurs="0"/>
                <xsd:element ref="ns2:outcome" minOccurs="0"/>
                <xsd:element ref="ns2:MediaServiceObjectDetectorVersions" minOccurs="0"/>
                <xsd:element ref="ns1:_ip_UnifiedCompliancePolicyProperties" minOccurs="0"/>
                <xsd:element ref="ns1:_ip_UnifiedCompliancePolicyUIAc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6" nillable="true" ma:displayName="Unified Compliance Policy Properties" ma:hidden="true" ma:internalName="_ip_UnifiedCompliancePolicyProperties">
      <xsd:simpleType>
        <xsd:restriction base="dms:Note"/>
      </xsd:simpleType>
    </xsd:element>
    <xsd:element name="_ip_UnifiedCompliancePolicyUIAction" ma:index="2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4b6ca6-a3da-4dac-ba55-80e4561573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f9746ba-156a-4ba1-8b97-10e5ed77a242" ma:termSetId="09814cd3-568e-fe90-9814-8d621ff8fb84" ma:anchorId="fba54fb3-c3e1-fe81-a776-ca4b69148c4d" ma:open="true" ma:isKeyword="false">
      <xsd:complexType>
        <xsd:sequence>
          <xsd:element ref="pc:Terms" minOccurs="0" maxOccurs="1"/>
        </xsd:sequence>
      </xsd:complexType>
    </xsd:element>
    <xsd:element name="outcome" ma:index="24" nillable="true" ma:displayName="outcome" ma:format="Dropdown" ma:internalName="outcome">
      <xsd:simpleType>
        <xsd:restriction base="dms:Text">
          <xsd:maxLength value="255"/>
        </xsd:restrictio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02355f6-090f-4d97-b329-ca591e5cd7a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339bb1b-8f4f-4413-b020-b98a175bd240}" ma:internalName="TaxCatchAll" ma:showField="CatchAllData" ma:web="202355f6-090f-4d97-b329-ca591e5cd7a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202355f6-090f-4d97-b329-ca591e5cd7a7" xsi:nil="true"/>
    <_ip_UnifiedCompliancePolicyProperties xmlns="http://schemas.microsoft.com/sharepoint/v3" xsi:nil="true"/>
    <lcf76f155ced4ddcb4097134ff3c332f xmlns="294b6ca6-a3da-4dac-ba55-80e45615730a">
      <Terms xmlns="http://schemas.microsoft.com/office/infopath/2007/PartnerControls"/>
    </lcf76f155ced4ddcb4097134ff3c332f>
    <outcome xmlns="294b6ca6-a3da-4dac-ba55-80e45615730a" xsi:nil="true"/>
  </documentManagement>
</p:properties>
</file>

<file path=customXml/itemProps1.xml><?xml version="1.0" encoding="utf-8"?>
<ds:datastoreItem xmlns:ds="http://schemas.openxmlformats.org/officeDocument/2006/customXml" ds:itemID="{B614EA56-A869-4787-B372-F7409EF93DF7}"/>
</file>

<file path=customXml/itemProps2.xml><?xml version="1.0" encoding="utf-8"?>
<ds:datastoreItem xmlns:ds="http://schemas.openxmlformats.org/officeDocument/2006/customXml" ds:itemID="{7411E844-9A7A-4ADF-A3BF-DDD826F2B352}"/>
</file>

<file path=customXml/itemProps3.xml><?xml version="1.0" encoding="utf-8"?>
<ds:datastoreItem xmlns:ds="http://schemas.openxmlformats.org/officeDocument/2006/customXml" ds:itemID="{AF32AF90-0F8E-422E-AB54-20CBF40F7F85}"/>
</file>

<file path=docProps/app.xml><?xml version="1.0" encoding="utf-8"?>
<Properties xmlns="http://schemas.openxmlformats.org/officeDocument/2006/extended-properties" xmlns:vt="http://schemas.openxmlformats.org/officeDocument/2006/docPropsVTypes">
  <TotalTime>5248</TotalTime>
  <Words>1099</Words>
  <Application>Microsoft Office PowerPoint</Application>
  <PresentationFormat>Widescreen</PresentationFormat>
  <Paragraphs>43</Paragraphs>
  <Slides>3</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vt:i4>
      </vt:variant>
    </vt:vector>
  </HeadingPairs>
  <TitlesOfParts>
    <vt:vector size="10" baseType="lpstr">
      <vt:lpstr>Arial</vt:lpstr>
      <vt:lpstr>Calibri</vt:lpstr>
      <vt:lpstr>Calibri Light</vt:lpstr>
      <vt:lpstr>inherit</vt:lpstr>
      <vt:lpstr>McKinsey Sans</vt:lpstr>
      <vt:lpstr>Office Theme</vt:lpstr>
      <vt:lpstr>1_LeadingAge_Governance Resources_Master_Main</vt:lpstr>
      <vt:lpstr>PowerPoint Presentation</vt:lpstr>
      <vt:lpstr>PowerPoint Presentation</vt:lpstr>
      <vt:lpstr>Futures Wheel Instructions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Olivia</dc:creator>
  <cp:lastModifiedBy>Olivia Mastry</cp:lastModifiedBy>
  <cp:revision>30</cp:revision>
  <cp:lastPrinted>2023-03-26T16:52:23Z</cp:lastPrinted>
  <dcterms:created xsi:type="dcterms:W3CDTF">2022-03-14T17:30:59Z</dcterms:created>
  <dcterms:modified xsi:type="dcterms:W3CDTF">2024-09-09T20:31:57Z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0x01010015A9270AE8445B4E86C79D1F97734BF9</vt:lpwstr>
  </property>
</Properties>
</file>