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heme/themeOverride3.xml" ContentType="application/vnd.openxmlformats-officedocument.themeOverride+xml"/>
  <Override PartName="/ppt/theme/themeOverride2.xml" ContentType="application/vnd.openxmlformats-officedocument.themeOverride+xml"/>
  <Override PartName="/ppt/theme/themeOverride4.xml" ContentType="application/vnd.openxmlformats-officedocument.themeOverride+xml"/>
  <Override PartName="/ppt/theme/themeOverride1.xml" ContentType="application/vnd.openxmlformats-officedocument.themeOverride+xml"/>
  <Override PartName="/ppt/authors.xml" ContentType="application/vnd.ms-powerpoi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84" r:id="rId4"/>
    <p:sldId id="273" r:id="rId5"/>
    <p:sldId id="285" r:id="rId6"/>
    <p:sldId id="282" r:id="rId7"/>
    <p:sldId id="263" r:id="rId8"/>
    <p:sldId id="294" r:id="rId9"/>
    <p:sldId id="269" r:id="rId10"/>
    <p:sldId id="258" r:id="rId11"/>
    <p:sldId id="260" r:id="rId12"/>
    <p:sldId id="292" r:id="rId13"/>
    <p:sldId id="286" r:id="rId14"/>
    <p:sldId id="259" r:id="rId15"/>
    <p:sldId id="287" r:id="rId16"/>
    <p:sldId id="262" r:id="rId17"/>
    <p:sldId id="272" r:id="rId18"/>
    <p:sldId id="271" r:id="rId19"/>
    <p:sldId id="293" r:id="rId20"/>
    <p:sldId id="288" r:id="rId21"/>
    <p:sldId id="290" r:id="rId22"/>
    <p:sldId id="291" r:id="rId23"/>
    <p:sldId id="264" r:id="rId24"/>
    <p:sldId id="265" r:id="rId25"/>
    <p:sldId id="266" r:id="rId26"/>
    <p:sldId id="267" r:id="rId27"/>
    <p:sldId id="295" r:id="rId28"/>
    <p:sldId id="26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BD5A68-D9C4-402C-C931-09FFEB6982B7}" name="David Marshall" initials="DM" userId="S::dmarshall@ldylaw.com::0ec78e5e-c273-4fa3-8485-7607014e701f"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660"/>
  </p:normalViewPr>
  <p:slideViewPr>
    <p:cSldViewPr snapToGrid="0">
      <p:cViewPr varScale="1">
        <p:scale>
          <a:sx n="86" d="100"/>
          <a:sy n="86" d="100"/>
        </p:scale>
        <p:origin x="5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2881F666-A989-4329-B6C2-30F87CE63C9A}"/>
              </a:ext>
            </a:extLst>
          </p:cNvPr>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grpSp>
        <p:nvGrpSpPr>
          <p:cNvPr id="5" name="Group 15">
            <a:extLst>
              <a:ext uri="{FF2B5EF4-FFF2-40B4-BE49-F238E27FC236}">
                <a16:creationId xmlns:a16="http://schemas.microsoft.com/office/drawing/2014/main" id="{2DBBFE03-48FC-44D7-BCFE-9C410C22224F}"/>
              </a:ext>
            </a:extLst>
          </p:cNvPr>
          <p:cNvGrpSpPr>
            <a:grpSpLocks/>
          </p:cNvGrpSpPr>
          <p:nvPr/>
        </p:nvGrpSpPr>
        <p:grpSpPr bwMode="auto">
          <a:xfrm>
            <a:off x="-4233" y="4953000"/>
            <a:ext cx="12196233" cy="1911350"/>
            <a:chOff x="-3765" y="4832896"/>
            <a:chExt cx="9147765" cy="2032192"/>
          </a:xfrm>
        </p:grpSpPr>
        <p:sp>
          <p:nvSpPr>
            <p:cNvPr id="6" name="Freeform 6">
              <a:extLst>
                <a:ext uri="{FF2B5EF4-FFF2-40B4-BE49-F238E27FC236}">
                  <a16:creationId xmlns:a16="http://schemas.microsoft.com/office/drawing/2014/main" id="{598019DF-C692-4E75-9F2D-4E07DDCDB49D}"/>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dirty="0">
                <a:latin typeface="+mn-lt"/>
              </a:endParaRPr>
            </a:p>
          </p:txBody>
        </p:sp>
        <p:sp>
          <p:nvSpPr>
            <p:cNvPr id="7" name="Freeform 7">
              <a:extLst>
                <a:ext uri="{FF2B5EF4-FFF2-40B4-BE49-F238E27FC236}">
                  <a16:creationId xmlns:a16="http://schemas.microsoft.com/office/drawing/2014/main" id="{3BD80E01-92A6-446E-935F-5E88596B20FA}"/>
                </a:ext>
              </a:extLst>
            </p:cNvPr>
            <p:cNvSpPr>
              <a:spLocks/>
            </p:cNvSpPr>
            <p:nvPr/>
          </p:nvSpPr>
          <p:spPr bwMode="auto">
            <a:xfrm>
              <a:off x="35443" y="5135526"/>
              <a:ext cx="9108557" cy="838200"/>
            </a:xfrm>
            <a:custGeom>
              <a:avLst/>
              <a:gdLst>
                <a:gd name="T0" fmla="*/ 0 w 5760"/>
                <a:gd name="T1" fmla="*/ 0 h 528"/>
                <a:gd name="T2" fmla="*/ 2147483646 w 5760"/>
                <a:gd name="T3" fmla="*/ 0 h 528"/>
                <a:gd name="T4" fmla="*/ 2147483646 w 5760"/>
                <a:gd name="T5" fmla="*/ 1330642500 h 528"/>
                <a:gd name="T6" fmla="*/ 12003212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sz="1800" dirty="0"/>
            </a:p>
          </p:txBody>
        </p:sp>
        <p:sp>
          <p:nvSpPr>
            <p:cNvPr id="8" name="Freeform 10">
              <a:extLst>
                <a:ext uri="{FF2B5EF4-FFF2-40B4-BE49-F238E27FC236}">
                  <a16:creationId xmlns:a16="http://schemas.microsoft.com/office/drawing/2014/main" id="{71D6F145-C0CA-485A-8FD7-40485202D94A}"/>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cxnSp>
          <p:nvCxnSpPr>
            <p:cNvPr id="10" name="Straight Connector 9">
              <a:extLst>
                <a:ext uri="{FF2B5EF4-FFF2-40B4-BE49-F238E27FC236}">
                  <a16:creationId xmlns:a16="http://schemas.microsoft.com/office/drawing/2014/main" id="{6D0F5AD5-4551-46F3-85DF-9A90DF66884E}"/>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dirty="0"/>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a:extLst>
              <a:ext uri="{FF2B5EF4-FFF2-40B4-BE49-F238E27FC236}">
                <a16:creationId xmlns:a16="http://schemas.microsoft.com/office/drawing/2014/main" id="{11F7EC24-86DD-4892-8F3E-98B6AFE838EE}"/>
              </a:ext>
            </a:extLst>
          </p:cNvPr>
          <p:cNvSpPr>
            <a:spLocks noGrp="1"/>
          </p:cNvSpPr>
          <p:nvPr>
            <p:ph type="dt" sz="half" idx="10"/>
          </p:nvPr>
        </p:nvSpPr>
        <p:spPr/>
        <p:txBody>
          <a:bodyPr/>
          <a:lstStyle>
            <a:lvl1pPr>
              <a:defRPr dirty="0">
                <a:solidFill>
                  <a:srgbClr val="FFFFFF"/>
                </a:solidFill>
              </a:defRPr>
            </a:lvl1pPr>
            <a:extLst/>
          </a:lstStyle>
          <a:p>
            <a:fld id="{D1869CF0-8781-446E-888C-592752AA4D05}" type="datetime1">
              <a:rPr lang="en-US" smtClean="0"/>
              <a:t>9/17/2024</a:t>
            </a:fld>
            <a:endParaRPr lang="en-US" dirty="0"/>
          </a:p>
        </p:txBody>
      </p:sp>
      <p:sp>
        <p:nvSpPr>
          <p:cNvPr id="12" name="Footer Placeholder 18">
            <a:extLst>
              <a:ext uri="{FF2B5EF4-FFF2-40B4-BE49-F238E27FC236}">
                <a16:creationId xmlns:a16="http://schemas.microsoft.com/office/drawing/2014/main" id="{293B57E3-0CCC-4667-9CAA-4A117B4179F0}"/>
              </a:ext>
            </a:extLst>
          </p:cNvPr>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13" name="Slide Number Placeholder 26">
            <a:extLst>
              <a:ext uri="{FF2B5EF4-FFF2-40B4-BE49-F238E27FC236}">
                <a16:creationId xmlns:a16="http://schemas.microsoft.com/office/drawing/2014/main" id="{9E4575EE-8776-4C3B-B069-B8F27DC546F6}"/>
              </a:ext>
            </a:extLst>
          </p:cNvPr>
          <p:cNvSpPr>
            <a:spLocks noGrp="1"/>
          </p:cNvSpPr>
          <p:nvPr>
            <p:ph type="sldNum" sz="quarter" idx="12"/>
          </p:nvPr>
        </p:nvSpPr>
        <p:spPr/>
        <p:txBody>
          <a:bodyPr/>
          <a:lstStyle>
            <a:lvl1pPr>
              <a:defRPr>
                <a:solidFill>
                  <a:srgbClr val="FFFFFF"/>
                </a:solidFill>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3640789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DF4F60B2-5A17-48B7-89E0-9969C3411F7A}"/>
              </a:ext>
            </a:extLst>
          </p:cNvPr>
          <p:cNvSpPr>
            <a:spLocks noGrp="1"/>
          </p:cNvSpPr>
          <p:nvPr>
            <p:ph type="dt" sz="half" idx="10"/>
          </p:nvPr>
        </p:nvSpPr>
        <p:spPr/>
        <p:txBody>
          <a:bodyPr/>
          <a:lstStyle>
            <a:lvl1pPr>
              <a:defRPr/>
            </a:lvl1pPr>
          </a:lstStyle>
          <a:p>
            <a:fld id="{0E0411C3-FEEC-4D17-B381-AA215DCE5786}" type="datetime1">
              <a:rPr lang="en-US" smtClean="0"/>
              <a:t>9/17/2024</a:t>
            </a:fld>
            <a:endParaRPr lang="en-US" dirty="0"/>
          </a:p>
        </p:txBody>
      </p:sp>
      <p:sp>
        <p:nvSpPr>
          <p:cNvPr id="5" name="Footer Placeholder 21">
            <a:extLst>
              <a:ext uri="{FF2B5EF4-FFF2-40B4-BE49-F238E27FC236}">
                <a16:creationId xmlns:a16="http://schemas.microsoft.com/office/drawing/2014/main" id="{25BAE646-512B-4EE2-9AC3-268A49339690}"/>
              </a:ext>
            </a:extLst>
          </p:cNvPr>
          <p:cNvSpPr>
            <a:spLocks noGrp="1"/>
          </p:cNvSpPr>
          <p:nvPr>
            <p:ph type="ftr" sz="quarter" idx="11"/>
          </p:nvPr>
        </p:nvSpPr>
        <p:spPr/>
        <p:txBody>
          <a:bodyPr/>
          <a:lstStyle>
            <a:lvl1pPr>
              <a:defRPr/>
            </a:lvl1pPr>
          </a:lstStyle>
          <a:p>
            <a:endParaRPr lang="en-US" dirty="0"/>
          </a:p>
        </p:txBody>
      </p:sp>
      <p:sp>
        <p:nvSpPr>
          <p:cNvPr id="6" name="Slide Number Placeholder 17">
            <a:extLst>
              <a:ext uri="{FF2B5EF4-FFF2-40B4-BE49-F238E27FC236}">
                <a16:creationId xmlns:a16="http://schemas.microsoft.com/office/drawing/2014/main" id="{D93DD6EA-1651-48F1-BD8F-60E5DD343546}"/>
              </a:ext>
            </a:extLst>
          </p:cNvPr>
          <p:cNvSpPr>
            <a:spLocks noGrp="1"/>
          </p:cNvSpPr>
          <p:nvPr>
            <p:ph type="sldNum" sz="quarter" idx="12"/>
          </p:nvPr>
        </p:nvSpPr>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1048911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FD4B5BC3-A177-401E-AC8C-C8FC8F3A9EE0}"/>
              </a:ext>
            </a:extLst>
          </p:cNvPr>
          <p:cNvSpPr>
            <a:spLocks noGrp="1"/>
          </p:cNvSpPr>
          <p:nvPr>
            <p:ph type="dt" sz="half" idx="10"/>
          </p:nvPr>
        </p:nvSpPr>
        <p:spPr/>
        <p:txBody>
          <a:bodyPr/>
          <a:lstStyle>
            <a:lvl1pPr>
              <a:defRPr/>
            </a:lvl1pPr>
          </a:lstStyle>
          <a:p>
            <a:fld id="{54B13BF6-4D10-469B-AE69-5AA0E52A4624}" type="datetime1">
              <a:rPr lang="en-US" smtClean="0"/>
              <a:t>9/17/2024</a:t>
            </a:fld>
            <a:endParaRPr lang="en-US" dirty="0"/>
          </a:p>
        </p:txBody>
      </p:sp>
      <p:sp>
        <p:nvSpPr>
          <p:cNvPr id="5" name="Footer Placeholder 21">
            <a:extLst>
              <a:ext uri="{FF2B5EF4-FFF2-40B4-BE49-F238E27FC236}">
                <a16:creationId xmlns:a16="http://schemas.microsoft.com/office/drawing/2014/main" id="{D00CBBF0-FC5D-4421-9512-51E04EB9B404}"/>
              </a:ext>
            </a:extLst>
          </p:cNvPr>
          <p:cNvSpPr>
            <a:spLocks noGrp="1"/>
          </p:cNvSpPr>
          <p:nvPr>
            <p:ph type="ftr" sz="quarter" idx="11"/>
          </p:nvPr>
        </p:nvSpPr>
        <p:spPr/>
        <p:txBody>
          <a:bodyPr/>
          <a:lstStyle>
            <a:lvl1pPr>
              <a:defRPr/>
            </a:lvl1pPr>
          </a:lstStyle>
          <a:p>
            <a:endParaRPr lang="en-US" dirty="0"/>
          </a:p>
        </p:txBody>
      </p:sp>
      <p:sp>
        <p:nvSpPr>
          <p:cNvPr id="6" name="Slide Number Placeholder 17">
            <a:extLst>
              <a:ext uri="{FF2B5EF4-FFF2-40B4-BE49-F238E27FC236}">
                <a16:creationId xmlns:a16="http://schemas.microsoft.com/office/drawing/2014/main" id="{500C38AE-34E1-48CD-AE78-9072780C9F64}"/>
              </a:ext>
            </a:extLst>
          </p:cNvPr>
          <p:cNvSpPr>
            <a:spLocks noGrp="1"/>
          </p:cNvSpPr>
          <p:nvPr>
            <p:ph type="sldNum" sz="quarter" idx="12"/>
          </p:nvPr>
        </p:nvSpPr>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170197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rtlCol="0">
            <a:normAutofit/>
          </a:bodyPr>
          <a:lstStyle>
            <a:lvl1pPr algn="ctr">
              <a:defRPr sz="4000"/>
            </a:lvl1pPr>
          </a:lstStyle>
          <a:p>
            <a:r>
              <a:rPr lang="en-US" dirty="0"/>
              <a:t>Click to edit Master title style</a:t>
            </a:r>
          </a:p>
        </p:txBody>
      </p:sp>
      <p:sp>
        <p:nvSpPr>
          <p:cNvPr id="4" name="Date Placeholder 3">
            <a:extLst>
              <a:ext uri="{FF2B5EF4-FFF2-40B4-BE49-F238E27FC236}">
                <a16:creationId xmlns:a16="http://schemas.microsoft.com/office/drawing/2014/main" id="{35F5B297-03FF-4176-8331-08E081857228}"/>
              </a:ext>
            </a:extLst>
          </p:cNvPr>
          <p:cNvSpPr>
            <a:spLocks noGrp="1"/>
          </p:cNvSpPr>
          <p:nvPr>
            <p:ph type="dt" sz="half" idx="10"/>
          </p:nvPr>
        </p:nvSpPr>
        <p:spPr>
          <a:xfrm>
            <a:off x="5892801" y="6492876"/>
            <a:ext cx="2561167" cy="365125"/>
          </a:xfrm>
        </p:spPr>
        <p:txBody>
          <a:bodyPr/>
          <a:lstStyle>
            <a:lvl1pPr>
              <a:defRPr dirty="0"/>
            </a:lvl1pPr>
          </a:lstStyle>
          <a:p>
            <a:fld id="{03F1D9C4-429F-4399-A82C-10C364E0B6EB}" type="datetime1">
              <a:rPr lang="en-US" smtClean="0"/>
              <a:t>9/17/2024</a:t>
            </a:fld>
            <a:endParaRPr lang="en-US" dirty="0"/>
          </a:p>
        </p:txBody>
      </p:sp>
      <p:sp>
        <p:nvSpPr>
          <p:cNvPr id="5" name="Footer Placeholder 4">
            <a:extLst>
              <a:ext uri="{FF2B5EF4-FFF2-40B4-BE49-F238E27FC236}">
                <a16:creationId xmlns:a16="http://schemas.microsoft.com/office/drawing/2014/main" id="{0D0C51C9-4AF7-4DAF-8CED-6D4C8F402DB4}"/>
              </a:ext>
            </a:extLst>
          </p:cNvPr>
          <p:cNvSpPr>
            <a:spLocks noGrp="1"/>
          </p:cNvSpPr>
          <p:nvPr>
            <p:ph type="ftr" sz="quarter" idx="11"/>
          </p:nvPr>
        </p:nvSpPr>
        <p:spPr>
          <a:xfrm>
            <a:off x="812800" y="6400801"/>
            <a:ext cx="1102784" cy="365125"/>
          </a:xfrm>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B80570C3-66F5-49F5-9426-9E10486B6CAA}"/>
              </a:ext>
            </a:extLst>
          </p:cNvPr>
          <p:cNvSpPr>
            <a:spLocks noGrp="1"/>
          </p:cNvSpPr>
          <p:nvPr>
            <p:ph type="sldNum" sz="quarter" idx="12"/>
          </p:nvPr>
        </p:nvSpPr>
        <p:spPr>
          <a:xfrm>
            <a:off x="11176001" y="6400801"/>
            <a:ext cx="486833" cy="365125"/>
          </a:xfrm>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241018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6">
            <a:extLst>
              <a:ext uri="{FF2B5EF4-FFF2-40B4-BE49-F238E27FC236}">
                <a16:creationId xmlns:a16="http://schemas.microsoft.com/office/drawing/2014/main" id="{A4BED69E-8EB4-4F91-9616-004B7FE1E390}"/>
              </a:ext>
            </a:extLst>
          </p:cNvPr>
          <p:cNvSpPr/>
          <p:nvPr/>
        </p:nvSpPr>
        <p:spPr>
          <a:xfrm>
            <a:off x="4849284" y="3005138"/>
            <a:ext cx="24341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endParaRPr lang="en-US" sz="1800" dirty="0"/>
          </a:p>
        </p:txBody>
      </p:sp>
      <p:sp>
        <p:nvSpPr>
          <p:cNvPr id="5" name="Chevron 7">
            <a:extLst>
              <a:ext uri="{FF2B5EF4-FFF2-40B4-BE49-F238E27FC236}">
                <a16:creationId xmlns:a16="http://schemas.microsoft.com/office/drawing/2014/main" id="{C152E70F-160E-4AF8-B0F6-166A12DBC707}"/>
              </a:ext>
            </a:extLst>
          </p:cNvPr>
          <p:cNvSpPr/>
          <p:nvPr/>
        </p:nvSpPr>
        <p:spPr>
          <a:xfrm>
            <a:off x="4599518" y="3005138"/>
            <a:ext cx="24553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3BF950DE-84D5-4F75-A6E1-F468E05D9A4B}"/>
              </a:ext>
            </a:extLst>
          </p:cNvPr>
          <p:cNvSpPr>
            <a:spLocks noGrp="1"/>
          </p:cNvSpPr>
          <p:nvPr>
            <p:ph type="dt" sz="half" idx="10"/>
          </p:nvPr>
        </p:nvSpPr>
        <p:spPr/>
        <p:txBody>
          <a:bodyPr/>
          <a:lstStyle>
            <a:lvl1pPr>
              <a:defRPr dirty="0"/>
            </a:lvl1pPr>
          </a:lstStyle>
          <a:p>
            <a:fld id="{2D82EF8C-C2C1-4553-9B9D-0CBF8FC7D6D9}" type="datetime1">
              <a:rPr lang="en-US" smtClean="0"/>
              <a:t>9/17/2024</a:t>
            </a:fld>
            <a:endParaRPr lang="en-US" dirty="0"/>
          </a:p>
        </p:txBody>
      </p:sp>
      <p:sp>
        <p:nvSpPr>
          <p:cNvPr id="7" name="Footer Placeholder 4">
            <a:extLst>
              <a:ext uri="{FF2B5EF4-FFF2-40B4-BE49-F238E27FC236}">
                <a16:creationId xmlns:a16="http://schemas.microsoft.com/office/drawing/2014/main" id="{0B0E947A-123B-4116-837A-0764A1D78D3E}"/>
              </a:ext>
            </a:extLst>
          </p:cNvPr>
          <p:cNvSpPr>
            <a:spLocks noGrp="1"/>
          </p:cNvSpPr>
          <p:nvPr>
            <p:ph type="ftr" sz="quarter" idx="11"/>
          </p:nvPr>
        </p:nvSpPr>
        <p:spPr/>
        <p:txBody>
          <a:bodyPr/>
          <a:lstStyle>
            <a:lvl1pPr>
              <a:defRPr/>
            </a:lvl1pPr>
          </a:lstStyle>
          <a:p>
            <a:endParaRPr lang="en-US" dirty="0"/>
          </a:p>
        </p:txBody>
      </p:sp>
      <p:sp>
        <p:nvSpPr>
          <p:cNvPr id="8" name="Slide Number Placeholder 5">
            <a:extLst>
              <a:ext uri="{FF2B5EF4-FFF2-40B4-BE49-F238E27FC236}">
                <a16:creationId xmlns:a16="http://schemas.microsoft.com/office/drawing/2014/main" id="{261EDED8-7345-46B9-B264-2E233AFBF444}"/>
              </a:ext>
            </a:extLst>
          </p:cNvPr>
          <p:cNvSpPr>
            <a:spLocks noGrp="1"/>
          </p:cNvSpPr>
          <p:nvPr>
            <p:ph type="sldNum" sz="quarter" idx="12"/>
          </p:nvPr>
        </p:nvSpPr>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72236021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a:extLst>
              <a:ext uri="{FF2B5EF4-FFF2-40B4-BE49-F238E27FC236}">
                <a16:creationId xmlns:a16="http://schemas.microsoft.com/office/drawing/2014/main" id="{723EF02D-EF4C-413F-9A46-D89C235B1B62}"/>
              </a:ext>
            </a:extLst>
          </p:cNvPr>
          <p:cNvSpPr>
            <a:spLocks noGrp="1"/>
          </p:cNvSpPr>
          <p:nvPr>
            <p:ph type="dt" sz="half" idx="10"/>
          </p:nvPr>
        </p:nvSpPr>
        <p:spPr/>
        <p:txBody>
          <a:bodyPr/>
          <a:lstStyle>
            <a:lvl1pPr>
              <a:defRPr dirty="0"/>
            </a:lvl1pPr>
          </a:lstStyle>
          <a:p>
            <a:fld id="{07C6B99C-EC0F-459F-9E0D-6B1A048F715C}" type="datetime1">
              <a:rPr lang="en-US" smtClean="0"/>
              <a:t>9/17/2024</a:t>
            </a:fld>
            <a:endParaRPr lang="en-US" dirty="0"/>
          </a:p>
        </p:txBody>
      </p:sp>
      <p:sp>
        <p:nvSpPr>
          <p:cNvPr id="6" name="Footer Placeholder 5">
            <a:extLst>
              <a:ext uri="{FF2B5EF4-FFF2-40B4-BE49-F238E27FC236}">
                <a16:creationId xmlns:a16="http://schemas.microsoft.com/office/drawing/2014/main" id="{F5139633-7319-4949-99E6-DC47A716AF81}"/>
              </a:ext>
            </a:extLst>
          </p:cNvPr>
          <p:cNvSpPr>
            <a:spLocks noGrp="1"/>
          </p:cNvSpPr>
          <p:nvPr>
            <p:ph type="ftr" sz="quarter" idx="11"/>
          </p:nvPr>
        </p:nvSpPr>
        <p:spPr/>
        <p:txBody>
          <a:bodyPr/>
          <a:lstStyle>
            <a:lvl1pPr>
              <a:defRPr/>
            </a:lvl1pPr>
          </a:lstStyle>
          <a:p>
            <a:endParaRPr lang="en-US" dirty="0"/>
          </a:p>
        </p:txBody>
      </p:sp>
      <p:sp>
        <p:nvSpPr>
          <p:cNvPr id="7" name="Slide Number Placeholder 6">
            <a:extLst>
              <a:ext uri="{FF2B5EF4-FFF2-40B4-BE49-F238E27FC236}">
                <a16:creationId xmlns:a16="http://schemas.microsoft.com/office/drawing/2014/main" id="{43C45ED1-E8AC-499B-8C71-1C7F8A375984}"/>
              </a:ext>
            </a:extLst>
          </p:cNvPr>
          <p:cNvSpPr>
            <a:spLocks noGrp="1"/>
          </p:cNvSpPr>
          <p:nvPr>
            <p:ph type="sldNum" sz="quarter" idx="12"/>
          </p:nvPr>
        </p:nvSpPr>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85112029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C449B5-0875-4DB6-B01C-F7078483132E}"/>
              </a:ext>
            </a:extLst>
          </p:cNvPr>
          <p:cNvSpPr>
            <a:spLocks noGrp="1"/>
          </p:cNvSpPr>
          <p:nvPr>
            <p:ph type="dt" sz="half" idx="10"/>
          </p:nvPr>
        </p:nvSpPr>
        <p:spPr/>
        <p:txBody>
          <a:bodyPr/>
          <a:lstStyle>
            <a:lvl1pPr>
              <a:defRPr dirty="0"/>
            </a:lvl1pPr>
          </a:lstStyle>
          <a:p>
            <a:fld id="{5347024B-A9F8-4C0C-9F77-CDC6F994928E}" type="datetime1">
              <a:rPr lang="en-US" smtClean="0"/>
              <a:t>9/17/2024</a:t>
            </a:fld>
            <a:endParaRPr lang="en-US" dirty="0"/>
          </a:p>
        </p:txBody>
      </p:sp>
      <p:sp>
        <p:nvSpPr>
          <p:cNvPr id="8" name="Footer Placeholder 7">
            <a:extLst>
              <a:ext uri="{FF2B5EF4-FFF2-40B4-BE49-F238E27FC236}">
                <a16:creationId xmlns:a16="http://schemas.microsoft.com/office/drawing/2014/main" id="{273B8098-F18A-402F-BF38-2B8E80D5DAE4}"/>
              </a:ext>
            </a:extLst>
          </p:cNvPr>
          <p:cNvSpPr>
            <a:spLocks noGrp="1"/>
          </p:cNvSpPr>
          <p:nvPr>
            <p:ph type="ftr" sz="quarter" idx="11"/>
          </p:nvPr>
        </p:nvSpPr>
        <p:spPr/>
        <p:txBody>
          <a:bodyPr/>
          <a:lstStyle>
            <a:lvl1pPr>
              <a:defRPr/>
            </a:lvl1pPr>
          </a:lstStyle>
          <a:p>
            <a:endParaRPr lang="en-US" dirty="0"/>
          </a:p>
        </p:txBody>
      </p:sp>
      <p:sp>
        <p:nvSpPr>
          <p:cNvPr id="9" name="Slide Number Placeholder 8">
            <a:extLst>
              <a:ext uri="{FF2B5EF4-FFF2-40B4-BE49-F238E27FC236}">
                <a16:creationId xmlns:a16="http://schemas.microsoft.com/office/drawing/2014/main" id="{A2F2FED2-3307-4728-B9E9-0FCF95D8D9AC}"/>
              </a:ext>
            </a:extLst>
          </p:cNvPr>
          <p:cNvSpPr>
            <a:spLocks noGrp="1"/>
          </p:cNvSpPr>
          <p:nvPr>
            <p:ph type="sldNum" sz="quarter" idx="12"/>
          </p:nvPr>
        </p:nvSpPr>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223325646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a:extLst>
              <a:ext uri="{FF2B5EF4-FFF2-40B4-BE49-F238E27FC236}">
                <a16:creationId xmlns:a16="http://schemas.microsoft.com/office/drawing/2014/main" id="{EB2A1E3F-C2BF-4689-B401-D6B95545296B}"/>
              </a:ext>
            </a:extLst>
          </p:cNvPr>
          <p:cNvSpPr>
            <a:spLocks noGrp="1"/>
          </p:cNvSpPr>
          <p:nvPr>
            <p:ph type="dt" sz="half" idx="10"/>
          </p:nvPr>
        </p:nvSpPr>
        <p:spPr/>
        <p:txBody>
          <a:bodyPr/>
          <a:lstStyle>
            <a:lvl1pPr>
              <a:defRPr dirty="0"/>
            </a:lvl1pPr>
          </a:lstStyle>
          <a:p>
            <a:fld id="{40ED2EA9-2655-4C4C-AC1C-96F6F01A5588}" type="datetime1">
              <a:rPr lang="en-US" smtClean="0"/>
              <a:t>9/17/2024</a:t>
            </a:fld>
            <a:endParaRPr lang="en-US" dirty="0"/>
          </a:p>
        </p:txBody>
      </p:sp>
      <p:sp>
        <p:nvSpPr>
          <p:cNvPr id="4" name="Footer Placeholder 3">
            <a:extLst>
              <a:ext uri="{FF2B5EF4-FFF2-40B4-BE49-F238E27FC236}">
                <a16:creationId xmlns:a16="http://schemas.microsoft.com/office/drawing/2014/main" id="{85725DC0-3EDA-4719-A919-137699D4F34F}"/>
              </a:ext>
            </a:extLst>
          </p:cNvPr>
          <p:cNvSpPr>
            <a:spLocks noGrp="1"/>
          </p:cNvSpPr>
          <p:nvPr>
            <p:ph type="ftr" sz="quarter" idx="11"/>
          </p:nvPr>
        </p:nvSpPr>
        <p:spPr/>
        <p:txBody>
          <a:bodyPr/>
          <a:lstStyle>
            <a:lvl1pPr>
              <a:defRPr/>
            </a:lvl1pPr>
          </a:lstStyle>
          <a:p>
            <a:endParaRPr lang="en-US" dirty="0"/>
          </a:p>
        </p:txBody>
      </p:sp>
      <p:sp>
        <p:nvSpPr>
          <p:cNvPr id="5" name="Slide Number Placeholder 4">
            <a:extLst>
              <a:ext uri="{FF2B5EF4-FFF2-40B4-BE49-F238E27FC236}">
                <a16:creationId xmlns:a16="http://schemas.microsoft.com/office/drawing/2014/main" id="{1462FEEE-765A-4C90-B4CD-F85434287DB4}"/>
              </a:ext>
            </a:extLst>
          </p:cNvPr>
          <p:cNvSpPr>
            <a:spLocks noGrp="1"/>
          </p:cNvSpPr>
          <p:nvPr>
            <p:ph type="sldNum" sz="quarter" idx="12"/>
          </p:nvPr>
        </p:nvSpPr>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37302928"/>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8D243DE9-9F43-444B-BE4F-BD4A820F7343}"/>
              </a:ext>
            </a:extLst>
          </p:cNvPr>
          <p:cNvSpPr>
            <a:spLocks noGrp="1"/>
          </p:cNvSpPr>
          <p:nvPr>
            <p:ph type="dt" sz="half" idx="10"/>
          </p:nvPr>
        </p:nvSpPr>
        <p:spPr/>
        <p:txBody>
          <a:bodyPr/>
          <a:lstStyle>
            <a:lvl1pPr>
              <a:defRPr/>
            </a:lvl1pPr>
          </a:lstStyle>
          <a:p>
            <a:fld id="{863FC0AB-F7B6-4421-9869-9178A5EB170C}" type="datetime1">
              <a:rPr lang="en-US" smtClean="0"/>
              <a:t>9/17/2024</a:t>
            </a:fld>
            <a:endParaRPr lang="en-US" dirty="0"/>
          </a:p>
        </p:txBody>
      </p:sp>
      <p:sp>
        <p:nvSpPr>
          <p:cNvPr id="3" name="Footer Placeholder 21">
            <a:extLst>
              <a:ext uri="{FF2B5EF4-FFF2-40B4-BE49-F238E27FC236}">
                <a16:creationId xmlns:a16="http://schemas.microsoft.com/office/drawing/2014/main" id="{41EDFDD8-FABA-49A2-8245-5D5DB418EF17}"/>
              </a:ext>
            </a:extLst>
          </p:cNvPr>
          <p:cNvSpPr>
            <a:spLocks noGrp="1"/>
          </p:cNvSpPr>
          <p:nvPr>
            <p:ph type="ftr" sz="quarter" idx="11"/>
          </p:nvPr>
        </p:nvSpPr>
        <p:spPr/>
        <p:txBody>
          <a:bodyPr/>
          <a:lstStyle>
            <a:lvl1pPr>
              <a:defRPr/>
            </a:lvl1pPr>
          </a:lstStyle>
          <a:p>
            <a:endParaRPr lang="en-US" dirty="0"/>
          </a:p>
        </p:txBody>
      </p:sp>
      <p:sp>
        <p:nvSpPr>
          <p:cNvPr id="4" name="Slide Number Placeholder 17">
            <a:extLst>
              <a:ext uri="{FF2B5EF4-FFF2-40B4-BE49-F238E27FC236}">
                <a16:creationId xmlns:a16="http://schemas.microsoft.com/office/drawing/2014/main" id="{BEF90D3B-CEA4-4B20-9683-0C7AC13DC6D7}"/>
              </a:ext>
            </a:extLst>
          </p:cNvPr>
          <p:cNvSpPr>
            <a:spLocks noGrp="1"/>
          </p:cNvSpPr>
          <p:nvPr>
            <p:ph type="sldNum" sz="quarter" idx="12"/>
          </p:nvPr>
        </p:nvSpPr>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383888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61EC1C-D713-457E-9F5C-DF2EDABE95CF}"/>
              </a:ext>
            </a:extLst>
          </p:cNvPr>
          <p:cNvSpPr>
            <a:spLocks noGrp="1"/>
          </p:cNvSpPr>
          <p:nvPr>
            <p:ph type="dt" sz="half" idx="10"/>
          </p:nvPr>
        </p:nvSpPr>
        <p:spPr>
          <a:xfrm>
            <a:off x="8970433" y="6408739"/>
            <a:ext cx="2559051" cy="365125"/>
          </a:xfrm>
        </p:spPr>
        <p:txBody>
          <a:bodyPr/>
          <a:lstStyle>
            <a:lvl1pPr>
              <a:defRPr dirty="0"/>
            </a:lvl1pPr>
          </a:lstStyle>
          <a:p>
            <a:fld id="{6A379DF1-6A71-4B11-BE8A-1A80834F0CCE}" type="datetime1">
              <a:rPr lang="en-US" smtClean="0"/>
              <a:t>9/17/2024</a:t>
            </a:fld>
            <a:endParaRPr lang="en-US" dirty="0"/>
          </a:p>
        </p:txBody>
      </p:sp>
      <p:sp>
        <p:nvSpPr>
          <p:cNvPr id="6" name="Footer Placeholder 5">
            <a:extLst>
              <a:ext uri="{FF2B5EF4-FFF2-40B4-BE49-F238E27FC236}">
                <a16:creationId xmlns:a16="http://schemas.microsoft.com/office/drawing/2014/main" id="{91EE0E4D-3903-49F0-936C-FBB754E04D50}"/>
              </a:ext>
            </a:extLst>
          </p:cNvPr>
          <p:cNvSpPr>
            <a:spLocks noGrp="1"/>
          </p:cNvSpPr>
          <p:nvPr>
            <p:ph type="ftr" sz="quarter" idx="11"/>
          </p:nvPr>
        </p:nvSpPr>
        <p:spPr/>
        <p:txBody>
          <a:bodyPr/>
          <a:lstStyle>
            <a:lvl1pPr>
              <a:defRPr/>
            </a:lvl1pPr>
          </a:lstStyle>
          <a:p>
            <a:endParaRPr lang="en-US" dirty="0"/>
          </a:p>
        </p:txBody>
      </p:sp>
      <p:sp>
        <p:nvSpPr>
          <p:cNvPr id="7" name="Slide Number Placeholder 6">
            <a:extLst>
              <a:ext uri="{FF2B5EF4-FFF2-40B4-BE49-F238E27FC236}">
                <a16:creationId xmlns:a16="http://schemas.microsoft.com/office/drawing/2014/main" id="{FA825599-8ACA-4928-BB65-701BD09B20EE}"/>
              </a:ext>
            </a:extLst>
          </p:cNvPr>
          <p:cNvSpPr>
            <a:spLocks noGrp="1"/>
          </p:cNvSpPr>
          <p:nvPr>
            <p:ph type="sldNum" sz="quarter" idx="12"/>
          </p:nvPr>
        </p:nvSpPr>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145966798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7">
            <a:extLst>
              <a:ext uri="{FF2B5EF4-FFF2-40B4-BE49-F238E27FC236}">
                <a16:creationId xmlns:a16="http://schemas.microsoft.com/office/drawing/2014/main" id="{2A11C88F-421F-40DE-8EAA-F5E387EE4493}"/>
              </a:ext>
            </a:extLst>
          </p:cNvPr>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dirty="0">
              <a:latin typeface="+mn-lt"/>
            </a:endParaRPr>
          </a:p>
        </p:txBody>
      </p:sp>
      <p:sp>
        <p:nvSpPr>
          <p:cNvPr id="6" name="Freeform 8">
            <a:extLst>
              <a:ext uri="{FF2B5EF4-FFF2-40B4-BE49-F238E27FC236}">
                <a16:creationId xmlns:a16="http://schemas.microsoft.com/office/drawing/2014/main" id="{5849F34F-71A9-4BED-A3BC-E5C2C45347C7}"/>
              </a:ext>
            </a:extLst>
          </p:cNvPr>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1330642500 h 588"/>
              <a:gd name="T6" fmla="*/ 2091905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sz="1800" dirty="0"/>
          </a:p>
        </p:txBody>
      </p:sp>
      <p:sp>
        <p:nvSpPr>
          <p:cNvPr id="7" name="Right Triangle 6">
            <a:extLst>
              <a:ext uri="{FF2B5EF4-FFF2-40B4-BE49-F238E27FC236}">
                <a16:creationId xmlns:a16="http://schemas.microsoft.com/office/drawing/2014/main" id="{C6F263CF-E404-48D4-BFA4-B0424D0E7ECC}"/>
              </a:ext>
            </a:extLst>
          </p:cNvPr>
          <p:cNvSpPr>
            <a:spLocks/>
          </p:cNvSpPr>
          <p:nvPr/>
        </p:nvSpPr>
        <p:spPr bwMode="auto">
          <a:xfrm>
            <a:off x="-8056" y="5791253"/>
            <a:ext cx="4536419"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cxnSp>
        <p:nvCxnSpPr>
          <p:cNvPr id="8" name="Straight Connector 7">
            <a:extLst>
              <a:ext uri="{FF2B5EF4-FFF2-40B4-BE49-F238E27FC236}">
                <a16:creationId xmlns:a16="http://schemas.microsoft.com/office/drawing/2014/main" id="{59BD404B-F3E0-473B-B30E-3FADF94BCFC9}"/>
              </a:ext>
            </a:extLst>
          </p:cNvPr>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a:extLst>
              <a:ext uri="{FF2B5EF4-FFF2-40B4-BE49-F238E27FC236}">
                <a16:creationId xmlns:a16="http://schemas.microsoft.com/office/drawing/2014/main" id="{1CC0FB47-0CD6-43F0-A00A-D2A5F063EE83}"/>
              </a:ext>
            </a:extLst>
          </p:cNvPr>
          <p:cNvSpPr/>
          <p:nvPr/>
        </p:nvSpPr>
        <p:spPr>
          <a:xfrm>
            <a:off x="11552768"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endParaRPr lang="en-US" sz="1800" dirty="0"/>
          </a:p>
        </p:txBody>
      </p:sp>
      <p:sp>
        <p:nvSpPr>
          <p:cNvPr id="10" name="Chevron 12">
            <a:extLst>
              <a:ext uri="{FF2B5EF4-FFF2-40B4-BE49-F238E27FC236}">
                <a16:creationId xmlns:a16="http://schemas.microsoft.com/office/drawing/2014/main" id="{663B2FF8-0F94-4F9F-8733-5F4AAEC89DDE}"/>
              </a:ext>
            </a:extLst>
          </p:cNvPr>
          <p:cNvSpPr/>
          <p:nvPr/>
        </p:nvSpPr>
        <p:spPr>
          <a:xfrm>
            <a:off x="11303001"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endParaRPr lang="en-US" sz="1800" dirty="0"/>
          </a:p>
        </p:txBody>
      </p:sp>
      <p:sp>
        <p:nvSpPr>
          <p:cNvPr id="4" name="Text Placeholder 3"/>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a:t>Click icon to add picture</a:t>
            </a:r>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5E8676AA-0447-42F4-ACC7-F4A14009C7F3}"/>
              </a:ext>
            </a:extLst>
          </p:cNvPr>
          <p:cNvSpPr>
            <a:spLocks noGrp="1"/>
          </p:cNvSpPr>
          <p:nvPr>
            <p:ph type="dt" sz="half" idx="10"/>
          </p:nvPr>
        </p:nvSpPr>
        <p:spPr/>
        <p:txBody>
          <a:bodyPr/>
          <a:lstStyle>
            <a:lvl1pPr>
              <a:defRPr dirty="0">
                <a:solidFill>
                  <a:schemeClr val="tx1"/>
                </a:solidFill>
              </a:defRPr>
            </a:lvl1pPr>
            <a:extLst/>
          </a:lstStyle>
          <a:p>
            <a:fld id="{520387E3-B6C6-4608-AC5C-2FC9DE14D461}" type="datetime1">
              <a:rPr lang="en-US" smtClean="0"/>
              <a:t>9/17/2024</a:t>
            </a:fld>
            <a:endParaRPr lang="en-US" dirty="0"/>
          </a:p>
        </p:txBody>
      </p:sp>
      <p:sp>
        <p:nvSpPr>
          <p:cNvPr id="12" name="Footer Placeholder 5">
            <a:extLst>
              <a:ext uri="{FF2B5EF4-FFF2-40B4-BE49-F238E27FC236}">
                <a16:creationId xmlns:a16="http://schemas.microsoft.com/office/drawing/2014/main" id="{E15F6741-0EE1-412F-9EEA-4400E768B180}"/>
              </a:ext>
            </a:extLst>
          </p:cNvPr>
          <p:cNvSpPr>
            <a:spLocks noGrp="1"/>
          </p:cNvSpPr>
          <p:nvPr>
            <p:ph type="ftr" sz="quarter" idx="11"/>
          </p:nvPr>
        </p:nvSpPr>
        <p:spPr>
          <a:xfrm>
            <a:off x="620185" y="6413501"/>
            <a:ext cx="1407583" cy="365125"/>
          </a:xfrm>
        </p:spPr>
        <p:txBody>
          <a:bodyPr/>
          <a:lstStyle>
            <a:lvl1pPr>
              <a:defRPr>
                <a:solidFill>
                  <a:schemeClr val="tx1"/>
                </a:solidFill>
              </a:defRPr>
            </a:lvl1pPr>
            <a:extLst/>
          </a:lstStyle>
          <a:p>
            <a:endParaRPr lang="en-US" dirty="0"/>
          </a:p>
        </p:txBody>
      </p:sp>
      <p:sp>
        <p:nvSpPr>
          <p:cNvPr id="13" name="Slide Number Placeholder 6">
            <a:extLst>
              <a:ext uri="{FF2B5EF4-FFF2-40B4-BE49-F238E27FC236}">
                <a16:creationId xmlns:a16="http://schemas.microsoft.com/office/drawing/2014/main" id="{CA76C5BD-5D89-4D54-9F6A-DBE18C7633F5}"/>
              </a:ext>
            </a:extLst>
          </p:cNvPr>
          <p:cNvSpPr>
            <a:spLocks noGrp="1"/>
          </p:cNvSpPr>
          <p:nvPr>
            <p:ph type="sldNum" sz="quarter" idx="12"/>
          </p:nvPr>
        </p:nvSpPr>
        <p:spPr/>
        <p:txBody>
          <a:bodyPr/>
          <a:lstStyle>
            <a:lvl1pPr>
              <a:defRPr/>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310294919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DD98FFD5-833C-4E5C-ACA7-8D46897B7ADF}"/>
              </a:ext>
            </a:extLst>
          </p:cNvPr>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dirty="0">
              <a:latin typeface="+mn-lt"/>
            </a:endParaRPr>
          </a:p>
        </p:txBody>
      </p:sp>
      <p:sp>
        <p:nvSpPr>
          <p:cNvPr id="1027" name="Freeform 11">
            <a:extLst>
              <a:ext uri="{FF2B5EF4-FFF2-40B4-BE49-F238E27FC236}">
                <a16:creationId xmlns:a16="http://schemas.microsoft.com/office/drawing/2014/main" id="{0E7CF062-4C94-4BCA-9FA7-FF16273763B2}"/>
              </a:ext>
            </a:extLst>
          </p:cNvPr>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1330642500 h 588"/>
              <a:gd name="T6" fmla="*/ 2091905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sz="1800" dirty="0"/>
          </a:p>
        </p:txBody>
      </p:sp>
      <p:sp>
        <p:nvSpPr>
          <p:cNvPr id="14" name="Right Triangle 13">
            <a:extLst>
              <a:ext uri="{FF2B5EF4-FFF2-40B4-BE49-F238E27FC236}">
                <a16:creationId xmlns:a16="http://schemas.microsoft.com/office/drawing/2014/main" id="{6EECA0C2-32BF-4AEB-898D-BE1D21940848}"/>
              </a:ext>
            </a:extLst>
          </p:cNvPr>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cxnSp>
        <p:nvCxnSpPr>
          <p:cNvPr id="15" name="Straight Connector 14">
            <a:extLst>
              <a:ext uri="{FF2B5EF4-FFF2-40B4-BE49-F238E27FC236}">
                <a16:creationId xmlns:a16="http://schemas.microsoft.com/office/drawing/2014/main" id="{9D24901D-4931-4406-A70C-FD8F7DF2A518}"/>
              </a:ext>
            </a:extLst>
          </p:cNvPr>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88D904F4-057E-466F-BFC0-84C59C13710F}"/>
              </a:ext>
            </a:extLst>
          </p:cNvPr>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lang="en-US" dirty="0"/>
              <a:t>Click to edit Master title style</a:t>
            </a:r>
          </a:p>
        </p:txBody>
      </p:sp>
      <p:sp>
        <p:nvSpPr>
          <p:cNvPr id="1033" name="Text Placeholder 29">
            <a:extLst>
              <a:ext uri="{FF2B5EF4-FFF2-40B4-BE49-F238E27FC236}">
                <a16:creationId xmlns:a16="http://schemas.microsoft.com/office/drawing/2014/main" id="{C5AD7ED8-7C3D-4BB2-AF61-01870C7018E6}"/>
              </a:ext>
            </a:extLst>
          </p:cNvPr>
          <p:cNvSpPr>
            <a:spLocks noGrp="1" noChangeArrowheads="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 name="Date Placeholder 9">
            <a:extLst>
              <a:ext uri="{FF2B5EF4-FFF2-40B4-BE49-F238E27FC236}">
                <a16:creationId xmlns:a16="http://schemas.microsoft.com/office/drawing/2014/main" id="{A0623333-7584-4400-801D-0D26C09ABF8A}"/>
              </a:ext>
            </a:extLst>
          </p:cNvPr>
          <p:cNvSpPr>
            <a:spLocks noGrp="1"/>
          </p:cNvSpPr>
          <p:nvPr>
            <p:ph type="dt" sz="half" idx="2"/>
          </p:nvPr>
        </p:nvSpPr>
        <p:spPr>
          <a:xfrm>
            <a:off x="3860801" y="6146801"/>
            <a:ext cx="2561167" cy="366713"/>
          </a:xfrm>
          <a:prstGeom prst="rect">
            <a:avLst/>
          </a:prstGeom>
        </p:spPr>
        <p:txBody>
          <a:bodyPr vert="horz" anchor="b"/>
          <a:lstStyle>
            <a:lvl1pPr algn="l" eaLnBrk="1" fontAlgn="auto" latinLnBrk="0" hangingPunct="1">
              <a:spcBef>
                <a:spcPts val="0"/>
              </a:spcBef>
              <a:spcAft>
                <a:spcPts val="0"/>
              </a:spcAft>
              <a:defRPr kumimoji="0" sz="1000" dirty="0">
                <a:solidFill>
                  <a:schemeClr val="tx1"/>
                </a:solidFill>
                <a:latin typeface="+mn-lt"/>
              </a:defRPr>
            </a:lvl1pPr>
            <a:extLst/>
          </a:lstStyle>
          <a:p>
            <a:fld id="{D9D2C2FC-1339-4326-80E3-26F8760CBCE5}" type="datetime1">
              <a:rPr lang="en-US" smtClean="0"/>
              <a:t>9/17/2024</a:t>
            </a:fld>
            <a:endParaRPr lang="en-US" dirty="0"/>
          </a:p>
        </p:txBody>
      </p:sp>
      <p:sp>
        <p:nvSpPr>
          <p:cNvPr id="22" name="Footer Placeholder 21">
            <a:extLst>
              <a:ext uri="{FF2B5EF4-FFF2-40B4-BE49-F238E27FC236}">
                <a16:creationId xmlns:a16="http://schemas.microsoft.com/office/drawing/2014/main" id="{AC041F69-50C7-4EDB-918A-E69B424A1501}"/>
              </a:ext>
            </a:extLst>
          </p:cNvPr>
          <p:cNvSpPr>
            <a:spLocks noGrp="1"/>
          </p:cNvSpPr>
          <p:nvPr>
            <p:ph type="ftr" sz="quarter" idx="3"/>
          </p:nvPr>
        </p:nvSpPr>
        <p:spPr>
          <a:xfrm>
            <a:off x="914400" y="6405564"/>
            <a:ext cx="104986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endParaRPr lang="en-US" dirty="0"/>
          </a:p>
        </p:txBody>
      </p:sp>
      <p:sp>
        <p:nvSpPr>
          <p:cNvPr id="18" name="Slide Number Placeholder 17">
            <a:extLst>
              <a:ext uri="{FF2B5EF4-FFF2-40B4-BE49-F238E27FC236}">
                <a16:creationId xmlns:a16="http://schemas.microsoft.com/office/drawing/2014/main" id="{76BBF359-F34F-4E6B-B84C-F6AED425AED2}"/>
              </a:ext>
            </a:extLst>
          </p:cNvPr>
          <p:cNvSpPr>
            <a:spLocks noGrp="1"/>
          </p:cNvSpPr>
          <p:nvPr>
            <p:ph type="sldNum" sz="quarter" idx="4"/>
          </p:nvPr>
        </p:nvSpPr>
        <p:spPr>
          <a:xfrm>
            <a:off x="10972801" y="6405564"/>
            <a:ext cx="486833"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fld id="{700331D1-B046-4F93-9D70-3A21691EE6C1}" type="slidenum">
              <a:rPr lang="en-US" smtClean="0"/>
              <a:t>‹#›</a:t>
            </a:fld>
            <a:endParaRPr lang="en-US" dirty="0"/>
          </a:p>
        </p:txBody>
      </p:sp>
    </p:spTree>
    <p:extLst>
      <p:ext uri="{BB962C8B-B14F-4D97-AF65-F5344CB8AC3E}">
        <p14:creationId xmlns:p14="http://schemas.microsoft.com/office/powerpoint/2010/main" val="2743027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fontAlgn="base" hangingPunct="1">
        <a:spcBef>
          <a:spcPct val="0"/>
        </a:spcBef>
        <a:spcAft>
          <a:spcPct val="0"/>
        </a:spcAft>
        <a:defRPr sz="3800" b="1" kern="1200">
          <a:solidFill>
            <a:schemeClr val="tx2"/>
          </a:solidFill>
          <a:effectLst/>
          <a:latin typeface="Lucida Sans" panose="020B0602030504020204" pitchFamily="34" charset="0"/>
          <a:ea typeface="+mj-ea"/>
          <a:cs typeface="+mj-cs"/>
        </a:defRPr>
      </a:lvl1pPr>
      <a:lvl2pPr algn="l" rtl="0" eaLnBrk="1" fontAlgn="base" hangingPunct="1">
        <a:spcBef>
          <a:spcPct val="0"/>
        </a:spcBef>
        <a:spcAft>
          <a:spcPct val="0"/>
        </a:spcAft>
        <a:defRPr sz="4100" b="1">
          <a:solidFill>
            <a:schemeClr val="tx2"/>
          </a:solidFill>
          <a:latin typeface="Lucida Sans Unicode" panose="020B0602030504020204" pitchFamily="34" charset="0"/>
        </a:defRPr>
      </a:lvl2pPr>
      <a:lvl3pPr algn="l" rtl="0" eaLnBrk="1" fontAlgn="base" hangingPunct="1">
        <a:spcBef>
          <a:spcPct val="0"/>
        </a:spcBef>
        <a:spcAft>
          <a:spcPct val="0"/>
        </a:spcAft>
        <a:defRPr sz="4100" b="1">
          <a:solidFill>
            <a:schemeClr val="tx2"/>
          </a:solidFill>
          <a:latin typeface="Lucida Sans Unicode" panose="020B0602030504020204" pitchFamily="34" charset="0"/>
        </a:defRPr>
      </a:lvl3pPr>
      <a:lvl4pPr algn="l" rtl="0" eaLnBrk="1" fontAlgn="base" hangingPunct="1">
        <a:spcBef>
          <a:spcPct val="0"/>
        </a:spcBef>
        <a:spcAft>
          <a:spcPct val="0"/>
        </a:spcAft>
        <a:defRPr sz="4100" b="1">
          <a:solidFill>
            <a:schemeClr val="tx2"/>
          </a:solidFill>
          <a:latin typeface="Lucida Sans Unicode" panose="020B0602030504020204" pitchFamily="34" charset="0"/>
        </a:defRPr>
      </a:lvl4pPr>
      <a:lvl5pPr algn="l" rtl="0" eaLnBrk="1" fontAlgn="base" hangingPunct="1">
        <a:spcBef>
          <a:spcPct val="0"/>
        </a:spcBef>
        <a:spcAft>
          <a:spcPct val="0"/>
        </a:spcAft>
        <a:defRPr sz="4100" b="1">
          <a:solidFill>
            <a:schemeClr val="tx2"/>
          </a:solidFill>
          <a:latin typeface="Lucida Sans Unicode" panose="020B0602030504020204" pitchFamily="34" charset="0"/>
        </a:defRPr>
      </a:lvl5pPr>
      <a:lvl6pPr marL="457200" algn="l" rtl="0" eaLnBrk="1" fontAlgn="base" hangingPunct="1">
        <a:spcBef>
          <a:spcPct val="0"/>
        </a:spcBef>
        <a:spcAft>
          <a:spcPct val="0"/>
        </a:spcAft>
        <a:defRPr sz="4100" b="1">
          <a:solidFill>
            <a:schemeClr val="tx2"/>
          </a:solidFill>
          <a:latin typeface="Lucida Sans Unicode" panose="020B0602030504020204" pitchFamily="34" charset="0"/>
        </a:defRPr>
      </a:lvl6pPr>
      <a:lvl7pPr marL="914400" algn="l" rtl="0" eaLnBrk="1" fontAlgn="base" hangingPunct="1">
        <a:spcBef>
          <a:spcPct val="0"/>
        </a:spcBef>
        <a:spcAft>
          <a:spcPct val="0"/>
        </a:spcAft>
        <a:defRPr sz="4100" b="1">
          <a:solidFill>
            <a:schemeClr val="tx2"/>
          </a:solidFill>
          <a:latin typeface="Lucida Sans Unicode" panose="020B0602030504020204" pitchFamily="34" charset="0"/>
        </a:defRPr>
      </a:lvl7pPr>
      <a:lvl8pPr marL="1371600" algn="l" rtl="0" eaLnBrk="1" fontAlgn="base" hangingPunct="1">
        <a:spcBef>
          <a:spcPct val="0"/>
        </a:spcBef>
        <a:spcAft>
          <a:spcPct val="0"/>
        </a:spcAft>
        <a:defRPr sz="4100" b="1">
          <a:solidFill>
            <a:schemeClr val="tx2"/>
          </a:solidFill>
          <a:latin typeface="Lucida Sans Unicode" panose="020B0602030504020204" pitchFamily="34" charset="0"/>
        </a:defRPr>
      </a:lvl8pPr>
      <a:lvl9pPr marL="1828800" algn="l" rtl="0" eaLnBrk="1" fontAlgn="base" hangingPunct="1">
        <a:spcBef>
          <a:spcPct val="0"/>
        </a:spcBef>
        <a:spcAft>
          <a:spcPct val="0"/>
        </a:spcAft>
        <a:defRPr sz="4100" b="1">
          <a:solidFill>
            <a:schemeClr val="tx2"/>
          </a:solidFill>
          <a:latin typeface="Lucida Sans Unicode" panose="020B0602030504020204"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anose="05040102010807070707"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735013" indent="-342900" algn="l" rtl="0" eaLnBrk="1" fontAlgn="base" hangingPunct="1">
        <a:spcBef>
          <a:spcPts val="325"/>
        </a:spcBef>
        <a:spcAft>
          <a:spcPct val="0"/>
        </a:spcAft>
        <a:buClr>
          <a:schemeClr val="tx1"/>
        </a:buClr>
        <a:buFont typeface="Arial" panose="020B0604020202020204" pitchFamily="34" charset="0"/>
        <a:buChar char="•"/>
        <a:defRPr sz="2300" kern="1200">
          <a:solidFill>
            <a:schemeClr val="tx1"/>
          </a:solidFill>
          <a:latin typeface="Arial" panose="020B0604020202020204" pitchFamily="34" charset="0"/>
          <a:ea typeface="+mn-ea"/>
          <a:cs typeface="Arial" panose="020B0604020202020204" pitchFamily="34" charset="0"/>
        </a:defRPr>
      </a:lvl2pPr>
      <a:lvl3pPr marL="858838" indent="-228600" algn="l" rtl="0" eaLnBrk="1" fontAlgn="base" hangingPunct="1">
        <a:spcBef>
          <a:spcPts val="350"/>
        </a:spcBef>
        <a:spcAft>
          <a:spcPct val="0"/>
        </a:spcAft>
        <a:buClr>
          <a:schemeClr val="accent1"/>
        </a:buClr>
        <a:buSzPct val="100000"/>
        <a:buFont typeface="Wingdings 2" panose="05020102010507070707" pitchFamily="18" charset="2"/>
        <a:buChar char=""/>
        <a:defRPr sz="2100" kern="1200">
          <a:solidFill>
            <a:schemeClr val="tx1"/>
          </a:solidFill>
          <a:latin typeface="Arial" panose="020B0604020202020204" pitchFamily="34" charset="0"/>
          <a:ea typeface="+mn-ea"/>
          <a:cs typeface="Arial" panose="020B0604020202020204" pitchFamily="34" charset="0"/>
        </a:defRPr>
      </a:lvl3pPr>
      <a:lvl4pPr marL="1143000" indent="-228600" algn="l" rtl="0" eaLnBrk="1" fontAlgn="base" hangingPunct="1">
        <a:spcBef>
          <a:spcPts val="350"/>
        </a:spcBef>
        <a:spcAft>
          <a:spcPct val="0"/>
        </a:spcAft>
        <a:buClr>
          <a:schemeClr val="accent2"/>
        </a:buClr>
        <a:buFont typeface="Wingdings 2" panose="05020102010507070707" pitchFamily="18" charset="2"/>
        <a:buChar char=""/>
        <a:defRPr sz="1900" kern="1200">
          <a:solidFill>
            <a:schemeClr val="tx1"/>
          </a:solidFill>
          <a:latin typeface="Arial" panose="020B0604020202020204" pitchFamily="34" charset="0"/>
          <a:ea typeface="+mn-ea"/>
          <a:cs typeface="Arial" panose="020B0604020202020204" pitchFamily="34" charset="0"/>
        </a:defRPr>
      </a:lvl4pPr>
      <a:lvl5pPr marL="1371600" indent="-228600" algn="l" rtl="0" eaLnBrk="1" fontAlgn="base" hangingPunct="1">
        <a:spcBef>
          <a:spcPts val="350"/>
        </a:spcBef>
        <a:spcAft>
          <a:spcPct val="0"/>
        </a:spcAft>
        <a:buClr>
          <a:schemeClr val="tx1"/>
        </a:buClr>
        <a:buFont typeface="Wingdings 2" panose="05020102010507070707" pitchFamily="18" charset="2"/>
        <a:buChar char=""/>
        <a:defRPr kern="1200">
          <a:solidFill>
            <a:schemeClr val="tx1"/>
          </a:solidFill>
          <a:latin typeface="Arial" panose="020B0604020202020204" pitchFamily="34" charset="0"/>
          <a:ea typeface="+mn-ea"/>
          <a:cs typeface="Arial" panose="020B0604020202020204"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patch.pa.gov/home" TargetMode="External"/><Relationship Id="rId2" Type="http://schemas.openxmlformats.org/officeDocument/2006/relationships/hyperlink" Target="https://www.identogo.com/services/live-scan-fingerprinting?filter=state-fingerprintin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dmarshall@ldylaw.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BDADE-DD8C-47B1-B983-D2C3127ADB97}"/>
              </a:ext>
            </a:extLst>
          </p:cNvPr>
          <p:cNvSpPr>
            <a:spLocks noGrp="1"/>
          </p:cNvSpPr>
          <p:nvPr>
            <p:ph type="ctrTitle"/>
          </p:nvPr>
        </p:nvSpPr>
        <p:spPr>
          <a:xfrm>
            <a:off x="914400" y="1416632"/>
            <a:ext cx="10363200" cy="1829761"/>
          </a:xfrm>
        </p:spPr>
        <p:txBody>
          <a:bodyPr>
            <a:normAutofit/>
          </a:bodyPr>
          <a:lstStyle/>
          <a:p>
            <a:pPr algn="ctr"/>
            <a:r>
              <a:rPr lang="en-US" dirty="0"/>
              <a:t>Transparency Issues For</a:t>
            </a:r>
            <a:br>
              <a:rPr lang="en-US" dirty="0"/>
            </a:br>
            <a:r>
              <a:rPr lang="en-US" dirty="0"/>
              <a:t>Long Term Care Providers</a:t>
            </a:r>
          </a:p>
        </p:txBody>
      </p:sp>
      <p:sp>
        <p:nvSpPr>
          <p:cNvPr id="3" name="Subtitle 2">
            <a:extLst>
              <a:ext uri="{FF2B5EF4-FFF2-40B4-BE49-F238E27FC236}">
                <a16:creationId xmlns:a16="http://schemas.microsoft.com/office/drawing/2014/main" id="{9D71CCB6-7E6D-44C8-BE13-BC3E3D9CA017}"/>
              </a:ext>
            </a:extLst>
          </p:cNvPr>
          <p:cNvSpPr>
            <a:spLocks noGrp="1"/>
          </p:cNvSpPr>
          <p:nvPr>
            <p:ph type="subTitle" idx="1"/>
          </p:nvPr>
        </p:nvSpPr>
        <p:spPr>
          <a:xfrm>
            <a:off x="914400" y="3897935"/>
            <a:ext cx="10363200" cy="1199704"/>
          </a:xfrm>
        </p:spPr>
        <p:txBody>
          <a:bodyPr/>
          <a:lstStyle/>
          <a:p>
            <a:pPr algn="l">
              <a:spcBef>
                <a:spcPts val="0"/>
              </a:spcBef>
            </a:pPr>
            <a:r>
              <a:rPr lang="en-US" b="1" dirty="0"/>
              <a:t>FSA Compliance Conference			David C. Marshall, Esq.</a:t>
            </a:r>
          </a:p>
          <a:p>
            <a:pPr algn="l">
              <a:spcBef>
                <a:spcPts val="0"/>
              </a:spcBef>
            </a:pPr>
            <a:r>
              <a:rPr lang="en-US" b="1" dirty="0"/>
              <a:t>September 24, 2024</a:t>
            </a:r>
          </a:p>
        </p:txBody>
      </p:sp>
    </p:spTree>
    <p:extLst>
      <p:ext uri="{BB962C8B-B14F-4D97-AF65-F5344CB8AC3E}">
        <p14:creationId xmlns:p14="http://schemas.microsoft.com/office/powerpoint/2010/main" val="1705542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3151DE-EA90-4BE7-83C3-BD113661B5CD}"/>
              </a:ext>
            </a:extLst>
          </p:cNvPr>
          <p:cNvSpPr>
            <a:spLocks noGrp="1"/>
          </p:cNvSpPr>
          <p:nvPr>
            <p:ph idx="1"/>
          </p:nvPr>
        </p:nvSpPr>
        <p:spPr/>
        <p:txBody>
          <a:bodyPr>
            <a:normAutofit lnSpcReduction="10000"/>
          </a:bodyPr>
          <a:lstStyle/>
          <a:p>
            <a:r>
              <a:rPr lang="en-US" dirty="0"/>
              <a:t>Individual Reporting:</a:t>
            </a:r>
          </a:p>
          <a:p>
            <a:pPr lvl="1"/>
            <a:r>
              <a:rPr lang="en-US" dirty="0"/>
              <a:t>Board Members and Officers of the Licensee Entity</a:t>
            </a:r>
          </a:p>
          <a:p>
            <a:pPr lvl="2"/>
            <a:r>
              <a:rPr lang="en-US" dirty="0"/>
              <a:t>Include the name, title, and period of service for each member.</a:t>
            </a:r>
          </a:p>
          <a:p>
            <a:pPr lvl="2"/>
            <a:r>
              <a:rPr lang="en-US" dirty="0"/>
              <a:t>Board Members of parent entity would not currently need to be disclosed (unless there is no Board for the licensee entity, and the parent board serves in that capacity)</a:t>
            </a:r>
          </a:p>
          <a:p>
            <a:pPr lvl="1"/>
            <a:r>
              <a:rPr lang="en-US" dirty="0"/>
              <a:t>Operations/Management Personnel</a:t>
            </a:r>
          </a:p>
          <a:p>
            <a:pPr lvl="2"/>
            <a:r>
              <a:rPr lang="en-US" dirty="0"/>
              <a:t>Administrator</a:t>
            </a:r>
          </a:p>
          <a:p>
            <a:pPr lvl="2"/>
            <a:r>
              <a:rPr lang="en-US" dirty="0"/>
              <a:t>Director of Nursing</a:t>
            </a:r>
          </a:p>
          <a:p>
            <a:pPr lvl="2"/>
            <a:r>
              <a:rPr lang="en-US" dirty="0"/>
              <a:t>Medical Director</a:t>
            </a:r>
          </a:p>
          <a:p>
            <a:pPr lvl="2"/>
            <a:r>
              <a:rPr lang="en-US" dirty="0"/>
              <a:t>Regional Directors (if appropriate)</a:t>
            </a:r>
          </a:p>
          <a:p>
            <a:pPr lvl="1"/>
            <a:r>
              <a:rPr lang="en-US" dirty="0"/>
              <a:t>For-profit providers must disclose all individual owners holding either a direct or indirect interest in the licensee of 5% or greater</a:t>
            </a:r>
          </a:p>
        </p:txBody>
      </p:sp>
      <p:sp>
        <p:nvSpPr>
          <p:cNvPr id="2" name="Title 1">
            <a:extLst>
              <a:ext uri="{FF2B5EF4-FFF2-40B4-BE49-F238E27FC236}">
                <a16:creationId xmlns:a16="http://schemas.microsoft.com/office/drawing/2014/main" id="{91B3582F-EAC5-4C39-9853-299839C8050E}"/>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572903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895514-A723-4685-876F-1CE12958A1C2}"/>
              </a:ext>
            </a:extLst>
          </p:cNvPr>
          <p:cNvSpPr>
            <a:spLocks noGrp="1"/>
          </p:cNvSpPr>
          <p:nvPr>
            <p:ph idx="1"/>
          </p:nvPr>
        </p:nvSpPr>
        <p:spPr/>
        <p:txBody>
          <a:bodyPr/>
          <a:lstStyle/>
          <a:p>
            <a:r>
              <a:rPr lang="en-US" dirty="0"/>
              <a:t>What must be disclosed for individuals:</a:t>
            </a:r>
          </a:p>
          <a:p>
            <a:pPr lvl="1"/>
            <a:r>
              <a:rPr lang="en-US" dirty="0"/>
              <a:t>Legal Name </a:t>
            </a:r>
          </a:p>
          <a:p>
            <a:pPr lvl="1"/>
            <a:r>
              <a:rPr lang="en-US" dirty="0"/>
              <a:t>Mailing Address</a:t>
            </a:r>
          </a:p>
          <a:p>
            <a:pPr lvl="1"/>
            <a:r>
              <a:rPr lang="en-US" dirty="0"/>
              <a:t>Email Address</a:t>
            </a:r>
          </a:p>
          <a:p>
            <a:pPr lvl="1"/>
            <a:r>
              <a:rPr lang="en-US" dirty="0"/>
              <a:t>Phone Number</a:t>
            </a:r>
          </a:p>
          <a:p>
            <a:pPr lvl="1"/>
            <a:r>
              <a:rPr lang="en-US" dirty="0"/>
              <a:t>Date of Birth</a:t>
            </a:r>
          </a:p>
          <a:p>
            <a:pPr lvl="1"/>
            <a:r>
              <a:rPr lang="en-US" dirty="0"/>
              <a:t>Place of Birth</a:t>
            </a:r>
          </a:p>
          <a:p>
            <a:pPr lvl="1"/>
            <a:r>
              <a:rPr lang="en-US" dirty="0"/>
              <a:t>NPI/Medicare number (if held)</a:t>
            </a:r>
          </a:p>
          <a:p>
            <a:pPr lvl="1"/>
            <a:r>
              <a:rPr lang="en-US" dirty="0"/>
              <a:t>Social Security Number</a:t>
            </a:r>
          </a:p>
          <a:p>
            <a:pPr lvl="1"/>
            <a:r>
              <a:rPr lang="en-US" dirty="0"/>
              <a:t>Disclosure of adverse legal history and documentation confirming resolution of any adverse legal actions/convictions, if applicable</a:t>
            </a:r>
          </a:p>
        </p:txBody>
      </p:sp>
      <p:sp>
        <p:nvSpPr>
          <p:cNvPr id="2" name="Title 1">
            <a:extLst>
              <a:ext uri="{FF2B5EF4-FFF2-40B4-BE49-F238E27FC236}">
                <a16:creationId xmlns:a16="http://schemas.microsoft.com/office/drawing/2014/main" id="{51DBC4CA-BFCE-4158-B9F4-2C969B8EBA59}"/>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3617962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32C5A4-EE5C-4AA8-399A-AAB0579A1F03}"/>
              </a:ext>
            </a:extLst>
          </p:cNvPr>
          <p:cNvSpPr>
            <a:spLocks noGrp="1"/>
          </p:cNvSpPr>
          <p:nvPr>
            <p:ph idx="1"/>
          </p:nvPr>
        </p:nvSpPr>
        <p:spPr/>
        <p:txBody>
          <a:bodyPr/>
          <a:lstStyle/>
          <a:p>
            <a:r>
              <a:rPr lang="en-US" dirty="0"/>
              <a:t>In the CHOW context, State and Federal governments are aggressively requiring a vast array of information to “vet” applicants who want to operate licensed and certified facilities:</a:t>
            </a:r>
          </a:p>
          <a:p>
            <a:pPr lvl="1"/>
            <a:r>
              <a:rPr lang="en-US" dirty="0"/>
              <a:t>Individual owner/operator qualifications</a:t>
            </a:r>
          </a:p>
          <a:p>
            <a:pPr lvl="1"/>
            <a:r>
              <a:rPr lang="en-US" dirty="0"/>
              <a:t>Experience in operating other nursing facilities, focusing especially on clinical/quality outcomes (measured through survey/compliance experience)</a:t>
            </a:r>
          </a:p>
          <a:p>
            <a:pPr lvl="1"/>
            <a:r>
              <a:rPr lang="en-US" dirty="0"/>
              <a:t>Financial ability of applicant to operate the facilities to be acquired (measured through pro formas) as well as the financial solvency of the proposed application (measured through audited financials and the financial experience of other operations)</a:t>
            </a:r>
          </a:p>
          <a:p>
            <a:pPr lvl="1"/>
            <a:r>
              <a:rPr lang="en-US" dirty="0"/>
              <a:t>Clearly no “rubber stamp” approvals for nursing home sales any longer </a:t>
            </a:r>
          </a:p>
        </p:txBody>
      </p:sp>
      <p:sp>
        <p:nvSpPr>
          <p:cNvPr id="2" name="Title 1">
            <a:extLst>
              <a:ext uri="{FF2B5EF4-FFF2-40B4-BE49-F238E27FC236}">
                <a16:creationId xmlns:a16="http://schemas.microsoft.com/office/drawing/2014/main" id="{C38592F9-F7E9-D0B0-BFD2-76CA31B838DD}"/>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370034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669ECF-E443-72AE-467D-7509B27EF360}"/>
              </a:ext>
            </a:extLst>
          </p:cNvPr>
          <p:cNvSpPr>
            <a:spLocks noGrp="1"/>
          </p:cNvSpPr>
          <p:nvPr>
            <p:ph idx="1"/>
          </p:nvPr>
        </p:nvSpPr>
        <p:spPr/>
        <p:txBody>
          <a:bodyPr/>
          <a:lstStyle/>
          <a:p>
            <a:r>
              <a:rPr lang="en-US" dirty="0"/>
              <a:t>For example, in Pennsylvania, in a CHOW situation, the applicant Licensee Entity as well as its ownership will be required to disclose:</a:t>
            </a:r>
          </a:p>
          <a:p>
            <a:pPr lvl="1"/>
            <a:r>
              <a:rPr lang="en-US" dirty="0"/>
              <a:t>A listing of all health care facilities owned, operated or managed within the last 3 years (inside or outside of Pennsylvania);</a:t>
            </a:r>
          </a:p>
          <a:p>
            <a:pPr lvl="1"/>
            <a:r>
              <a:rPr lang="en-US" dirty="0"/>
              <a:t>The compliance history of such facilities for the last 3 years (e.g. disclosure of any CMPs, DPNAs or other sanctions imposed on the facilities by both federal and state authorities)</a:t>
            </a:r>
          </a:p>
          <a:p>
            <a:pPr lvl="1"/>
            <a:r>
              <a:rPr lang="en-US" dirty="0"/>
              <a:t>Whether any of its owners are related as spouses, parents, children, or siblings </a:t>
            </a:r>
          </a:p>
          <a:p>
            <a:pPr lvl="1"/>
            <a:r>
              <a:rPr lang="en-US" dirty="0"/>
              <a:t>Whether any of those entities/facilities have been in bankruptcy, or have had any civil or criminal verdicts or settlements adjudicated/implemented.</a:t>
            </a:r>
          </a:p>
          <a:p>
            <a:endParaRPr lang="en-US" dirty="0"/>
          </a:p>
        </p:txBody>
      </p:sp>
      <p:sp>
        <p:nvSpPr>
          <p:cNvPr id="2" name="Title 1">
            <a:extLst>
              <a:ext uri="{FF2B5EF4-FFF2-40B4-BE49-F238E27FC236}">
                <a16:creationId xmlns:a16="http://schemas.microsoft.com/office/drawing/2014/main" id="{27356EB0-8B1D-4E40-D7D5-CD7BC53F3166}"/>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1068500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A2B0C5-B9E4-45E9-8A9D-3962332368B5}"/>
              </a:ext>
            </a:extLst>
          </p:cNvPr>
          <p:cNvSpPr>
            <a:spLocks noGrp="1"/>
          </p:cNvSpPr>
          <p:nvPr>
            <p:ph idx="1"/>
          </p:nvPr>
        </p:nvSpPr>
        <p:spPr/>
        <p:txBody>
          <a:bodyPr/>
          <a:lstStyle/>
          <a:p>
            <a:r>
              <a:rPr lang="en-US" dirty="0"/>
              <a:t>Where and How Reported:</a:t>
            </a:r>
          </a:p>
          <a:p>
            <a:pPr lvl="1"/>
            <a:r>
              <a:rPr lang="en-US" dirty="0"/>
              <a:t>For Medicare:  CMS Form 855A</a:t>
            </a:r>
          </a:p>
          <a:p>
            <a:pPr lvl="2"/>
            <a:r>
              <a:rPr lang="en-US" dirty="0"/>
              <a:t>Section 5 (Entities) and Section 6 (Individuals)</a:t>
            </a:r>
          </a:p>
          <a:p>
            <a:pPr lvl="1"/>
            <a:r>
              <a:rPr lang="en-US" dirty="0"/>
              <a:t>For Medicaid:  Medicaid Enrollment/Disclosure Forms</a:t>
            </a:r>
          </a:p>
          <a:p>
            <a:pPr lvl="2"/>
            <a:r>
              <a:rPr lang="en-US" dirty="0"/>
              <a:t>In PA, for example, changes in ownership or control require written notification to DHS, as well as submission of the “Disclosure of Ownership” pages of the Medicaid enrollment application</a:t>
            </a:r>
          </a:p>
          <a:p>
            <a:pPr lvl="1"/>
            <a:r>
              <a:rPr lang="en-US" dirty="0"/>
              <a:t>For State Licensure:  DOH Licensure Application and Notification Letters</a:t>
            </a:r>
          </a:p>
          <a:p>
            <a:pPr lvl="2"/>
            <a:r>
              <a:rPr lang="en-US" dirty="0"/>
              <a:t>In PA, for example, DOH Licensure Application now submitted through web portal for CHOWs, renewals and initial licensure applications</a:t>
            </a:r>
          </a:p>
          <a:p>
            <a:pPr lvl="2"/>
            <a:r>
              <a:rPr lang="en-US" dirty="0"/>
              <a:t>In Pa, for example, Changes in 5% or more of ownership interests, changes in management entity, changes in Administrator/Board Members require notification, by letter, to DOH</a:t>
            </a:r>
          </a:p>
          <a:p>
            <a:pPr lvl="1"/>
            <a:endParaRPr lang="en-US" dirty="0"/>
          </a:p>
          <a:p>
            <a:pPr lvl="1"/>
            <a:endParaRPr lang="en-US" dirty="0"/>
          </a:p>
          <a:p>
            <a:pPr lvl="1"/>
            <a:endParaRPr lang="en-US" dirty="0"/>
          </a:p>
        </p:txBody>
      </p:sp>
      <p:sp>
        <p:nvSpPr>
          <p:cNvPr id="2" name="Title 1">
            <a:extLst>
              <a:ext uri="{FF2B5EF4-FFF2-40B4-BE49-F238E27FC236}">
                <a16:creationId xmlns:a16="http://schemas.microsoft.com/office/drawing/2014/main" id="{A5C9C13A-3D53-4BAD-A074-97B9F31EE2B8}"/>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3055032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83CE8B-9B65-A379-34CD-5AF57DE3811D}"/>
              </a:ext>
            </a:extLst>
          </p:cNvPr>
          <p:cNvSpPr>
            <a:spLocks noGrp="1"/>
          </p:cNvSpPr>
          <p:nvPr>
            <p:ph idx="1"/>
          </p:nvPr>
        </p:nvSpPr>
        <p:spPr/>
        <p:txBody>
          <a:bodyPr>
            <a:normAutofit fontScale="85000" lnSpcReduction="20000"/>
          </a:bodyPr>
          <a:lstStyle/>
          <a:p>
            <a:pPr lvl="0"/>
            <a:r>
              <a:rPr lang="en-US" noProof="0" dirty="0"/>
              <a:t>When Reported</a:t>
            </a:r>
            <a:r>
              <a:rPr lang="nn-NO" noProof="0" dirty="0"/>
              <a:t>:</a:t>
            </a:r>
            <a:endParaRPr lang="en-US" noProof="0" dirty="0"/>
          </a:p>
          <a:p>
            <a:pPr lvl="1"/>
            <a:r>
              <a:rPr lang="en-US" noProof="0" dirty="0"/>
              <a:t>CHOW – check State notification rules and processing time; In PA, for example:</a:t>
            </a:r>
          </a:p>
          <a:p>
            <a:pPr lvl="2"/>
            <a:r>
              <a:rPr lang="en-US" dirty="0"/>
              <a:t>Notice of the proposed CHOW must be submitted no later than 30 days prior to planned closing of the sale</a:t>
            </a:r>
          </a:p>
          <a:p>
            <a:pPr lvl="2"/>
            <a:r>
              <a:rPr lang="en-US" noProof="0" dirty="0"/>
              <a:t>However, it takes DOH between 45-60 days to review a CHOW application, so notice should be provided prior to the submission of the CHOW application</a:t>
            </a:r>
          </a:p>
          <a:p>
            <a:pPr lvl="1"/>
            <a:r>
              <a:rPr lang="en-US" noProof="0" dirty="0"/>
              <a:t>Licensure Renewal, Changes of Information, and General Obligations (including change of personnel)</a:t>
            </a:r>
          </a:p>
          <a:p>
            <a:pPr lvl="2"/>
            <a:r>
              <a:rPr lang="en-US" dirty="0"/>
              <a:t>In PA, per 28 Pa.Code 201.13c, the renewal application must be provided at least 21 days prior to the expiration of the current license</a:t>
            </a:r>
          </a:p>
          <a:p>
            <a:pPr lvl="2"/>
            <a:r>
              <a:rPr lang="en-US" noProof="0" dirty="0"/>
              <a:t>In PA, per 28 Pa.Code 201.18(c), must report any changes to any information submitted via a Licensure Renewal or CHOW application within 30 days</a:t>
            </a:r>
          </a:p>
          <a:p>
            <a:pPr lvl="2"/>
            <a:r>
              <a:rPr lang="en-US" noProof="0" dirty="0"/>
              <a:t>Report changes to facility Administrator ASAP</a:t>
            </a:r>
          </a:p>
          <a:p>
            <a:pPr lvl="1"/>
            <a:r>
              <a:rPr lang="en-US" noProof="0" dirty="0"/>
              <a:t>Medicare or Medicaid</a:t>
            </a:r>
          </a:p>
          <a:p>
            <a:pPr lvl="2"/>
            <a:r>
              <a:rPr lang="en-US" dirty="0"/>
              <a:t>Revalidations every 5 years, or as otherwise required by the governmental agency</a:t>
            </a:r>
          </a:p>
          <a:p>
            <a:pPr lvl="2"/>
            <a:r>
              <a:rPr lang="en-US" noProof="0" dirty="0"/>
              <a:t>Changes in ownership that don’t result in a CHOW should be reported within 30 days</a:t>
            </a:r>
          </a:p>
          <a:p>
            <a:pPr lvl="2"/>
            <a:r>
              <a:rPr lang="en-US" dirty="0"/>
              <a:t>Changes in personnel (e.g. Board Members) must be reported within 90 days</a:t>
            </a:r>
            <a:endParaRPr lang="en-US" noProof="0" dirty="0"/>
          </a:p>
          <a:p>
            <a:endParaRPr lang="en-US" dirty="0"/>
          </a:p>
        </p:txBody>
      </p:sp>
      <p:sp>
        <p:nvSpPr>
          <p:cNvPr id="2" name="Title 1">
            <a:extLst>
              <a:ext uri="{FF2B5EF4-FFF2-40B4-BE49-F238E27FC236}">
                <a16:creationId xmlns:a16="http://schemas.microsoft.com/office/drawing/2014/main" id="{92FBC680-3271-5320-36F7-663D690898FF}"/>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2019714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0C4669-4B61-46E7-B7EF-9A8D6691F077}"/>
              </a:ext>
            </a:extLst>
          </p:cNvPr>
          <p:cNvSpPr>
            <a:spLocks noGrp="1"/>
          </p:cNvSpPr>
          <p:nvPr>
            <p:ph idx="1"/>
          </p:nvPr>
        </p:nvSpPr>
        <p:spPr/>
        <p:txBody>
          <a:bodyPr>
            <a:normAutofit fontScale="92500" lnSpcReduction="20000"/>
          </a:bodyPr>
          <a:lstStyle/>
          <a:p>
            <a:r>
              <a:rPr lang="en-US" dirty="0"/>
              <a:t>Must reflect current ownership/control structure of Facility:</a:t>
            </a:r>
          </a:p>
          <a:p>
            <a:pPr lvl="1"/>
            <a:r>
              <a:rPr lang="en-US" dirty="0"/>
              <a:t>Provide updates within the Renewal Application as appropriate.</a:t>
            </a:r>
          </a:p>
          <a:p>
            <a:pPr lvl="1"/>
            <a:r>
              <a:rPr lang="en-US" dirty="0"/>
              <a:t>For example, update Board Member listing; report changes to Administrator or DON as required.</a:t>
            </a:r>
          </a:p>
          <a:p>
            <a:pPr lvl="1"/>
            <a:r>
              <a:rPr lang="en-US" dirty="0"/>
              <a:t>Licensure, Medicare and Medicaid reporting on ownership structure must all match!</a:t>
            </a:r>
          </a:p>
          <a:p>
            <a:r>
              <a:rPr lang="en-US" dirty="0"/>
              <a:t>Audited Financial Requirement (Annual and at CHOW) requires:</a:t>
            </a:r>
          </a:p>
          <a:p>
            <a:pPr lvl="1"/>
            <a:r>
              <a:rPr lang="en-US" dirty="0"/>
              <a:t>Audited financial statements prepared in accordance with generally accepted accounting principles (GAAP). If GAAP requires consolidated financial statements, then consolidated statements shall be provided.</a:t>
            </a:r>
          </a:p>
          <a:p>
            <a:pPr lvl="1"/>
            <a:r>
              <a:rPr lang="en-US" dirty="0"/>
              <a:t>A visual representation of the current ownership structure, which must include parent companies, shareholders, individuals and any related parties.</a:t>
            </a:r>
          </a:p>
          <a:p>
            <a:pPr lvl="1"/>
            <a:r>
              <a:rPr lang="en-US" dirty="0"/>
              <a:t>A supplemental schedule of annual gross revenues, prepared in accordance with GAAP. The supplemental schedule shall be broken out by payor type.</a:t>
            </a:r>
          </a:p>
          <a:p>
            <a:pPr lvl="1"/>
            <a:r>
              <a:rPr lang="en-US" dirty="0"/>
              <a:t>Submit the most recently-completed audited financial to DOH as part of a renewal or CHOW</a:t>
            </a:r>
          </a:p>
        </p:txBody>
      </p:sp>
      <p:sp>
        <p:nvSpPr>
          <p:cNvPr id="2" name="Title 1">
            <a:extLst>
              <a:ext uri="{FF2B5EF4-FFF2-40B4-BE49-F238E27FC236}">
                <a16:creationId xmlns:a16="http://schemas.microsoft.com/office/drawing/2014/main" id="{14AC1DDA-32FE-419D-8914-1AB10EF78C82}"/>
              </a:ext>
            </a:extLst>
          </p:cNvPr>
          <p:cNvSpPr>
            <a:spLocks noGrp="1"/>
          </p:cNvSpPr>
          <p:nvPr>
            <p:ph type="title"/>
          </p:nvPr>
        </p:nvSpPr>
        <p:spPr/>
        <p:txBody>
          <a:bodyPr>
            <a:normAutofit fontScale="90000"/>
          </a:bodyPr>
          <a:lstStyle/>
          <a:p>
            <a:r>
              <a:rPr lang="en-US" dirty="0"/>
              <a:t>Example:  Pennsylvania Licensure</a:t>
            </a:r>
            <a:br>
              <a:rPr lang="en-US" dirty="0"/>
            </a:br>
            <a:r>
              <a:rPr lang="en-US" dirty="0"/>
              <a:t>Renewal Disclosures</a:t>
            </a:r>
          </a:p>
        </p:txBody>
      </p:sp>
    </p:spTree>
    <p:extLst>
      <p:ext uri="{BB962C8B-B14F-4D97-AF65-F5344CB8AC3E}">
        <p14:creationId xmlns:p14="http://schemas.microsoft.com/office/powerpoint/2010/main" val="2920902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6EE25F-4B55-45FF-AA69-B5D6A6F48D27}"/>
              </a:ext>
            </a:extLst>
          </p:cNvPr>
          <p:cNvSpPr>
            <a:spLocks noGrp="1"/>
          </p:cNvSpPr>
          <p:nvPr>
            <p:ph idx="1"/>
          </p:nvPr>
        </p:nvSpPr>
        <p:spPr>
          <a:xfrm>
            <a:off x="609600" y="1481138"/>
            <a:ext cx="10972800" cy="4786312"/>
          </a:xfrm>
        </p:spPr>
        <p:txBody>
          <a:bodyPr>
            <a:normAutofit fontScale="92500" lnSpcReduction="20000"/>
          </a:bodyPr>
          <a:lstStyle/>
          <a:p>
            <a:r>
              <a:rPr lang="en-US" dirty="0"/>
              <a:t>Medicare Fingerprinting Requirements – 42 CFR § 424.518(d) </a:t>
            </a:r>
          </a:p>
          <a:p>
            <a:pPr lvl="1"/>
            <a:r>
              <a:rPr lang="en-US" dirty="0"/>
              <a:t>In accordance with the Affordable Care Act and its implementing regulations, CMS must conduct a fingerprint-based background check on all individuals with a 5 percent or greater ownership interest in a provider or supplier that falls under the high-risk category for purposes of enrollment screening, which includes SNFs.</a:t>
            </a:r>
          </a:p>
          <a:p>
            <a:pPr lvl="1"/>
            <a:r>
              <a:rPr lang="en-US" dirty="0"/>
              <a:t>CMS has contracted with Accurate Biometrics to be the fingerprint-based background check contractor. SNFs may not use another entity/organization.</a:t>
            </a:r>
          </a:p>
          <a:p>
            <a:pPr lvl="1"/>
            <a:r>
              <a:rPr lang="en-US" dirty="0"/>
              <a:t>Accurate Biometrics’ customer service center can be reached at 1-866-361-9944.</a:t>
            </a:r>
          </a:p>
          <a:p>
            <a:pPr lvl="1"/>
            <a:r>
              <a:rPr lang="en-US" dirty="0"/>
              <a:t>The MAC will send a letter if fingerprints are required. A provider should not begin this process until such letter is received. The letter will reflect the name of the person to be fingerprinting, along with a fingerprint tracking number.  Most importantly, Novitas has advised that the letters will be emailed to the email address reported in the correspondence section or practice location section of the 855A.  If an email address is not reported in either section, the letter will be mailed to the facility.</a:t>
            </a:r>
          </a:p>
          <a:p>
            <a:pPr lvl="1"/>
            <a:r>
              <a:rPr lang="en-US" dirty="0"/>
              <a:t>Penalties apply for failing to submit fingerprints under 42 CFR § 424.518.</a:t>
            </a:r>
          </a:p>
          <a:p>
            <a:pPr lvl="2"/>
            <a:r>
              <a:rPr lang="en-US" dirty="0"/>
              <a:t>Provider or supplier billing privileges may be denied or revoked.</a:t>
            </a:r>
          </a:p>
        </p:txBody>
      </p:sp>
      <p:sp>
        <p:nvSpPr>
          <p:cNvPr id="2" name="Title 1">
            <a:extLst>
              <a:ext uri="{FF2B5EF4-FFF2-40B4-BE49-F238E27FC236}">
                <a16:creationId xmlns:a16="http://schemas.microsoft.com/office/drawing/2014/main" id="{8ED8E770-D414-40A1-BFD4-76C783C9FEFA}"/>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88563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85544B-998E-44F7-8A43-95E9D2150C50}"/>
              </a:ext>
            </a:extLst>
          </p:cNvPr>
          <p:cNvSpPr>
            <a:spLocks noGrp="1"/>
          </p:cNvSpPr>
          <p:nvPr>
            <p:ph idx="1"/>
          </p:nvPr>
        </p:nvSpPr>
        <p:spPr/>
        <p:txBody>
          <a:bodyPr>
            <a:normAutofit fontScale="85000" lnSpcReduction="20000"/>
          </a:bodyPr>
          <a:lstStyle/>
          <a:p>
            <a:r>
              <a:rPr lang="en-US" dirty="0"/>
              <a:t>Federal Criminal Background Check Requirements – 42 CFR § 455.106</a:t>
            </a:r>
          </a:p>
          <a:p>
            <a:pPr lvl="1"/>
            <a:r>
              <a:rPr lang="en-US" dirty="0"/>
              <a:t>Disclosure Requirement: Providers must disclose to the Medicaid agency the identity of any person with ownership or control interest, or those who are agents or managing employees, who have been convicted of a criminal offense related to Medicare, Medicaid, or the title XX services program.</a:t>
            </a:r>
          </a:p>
          <a:p>
            <a:pPr lvl="1"/>
            <a:r>
              <a:rPr lang="en-US" dirty="0"/>
              <a:t>Notification to Inspector General: The Medicaid agency must inform the Inspector General of any such disclosures within 20 working days and also notify the Inspector General of any actions taken regarding the provider’s participation.</a:t>
            </a:r>
          </a:p>
          <a:p>
            <a:pPr lvl="1"/>
            <a:r>
              <a:rPr lang="en-US" dirty="0"/>
              <a:t>Denial Based on Convictions: The Medicaid agency can refuse to enter into or renew an agreement with a provider if any key person has been convicted of a relevant criminal offense.</a:t>
            </a:r>
          </a:p>
          <a:p>
            <a:pPr lvl="1"/>
            <a:r>
              <a:rPr lang="en-US" dirty="0"/>
              <a:t>Denial Based on Inaccurate Disclosure: The agency may also refuse to enter into or terminate a provider agreement if the provider fails to fully and accurately disclose required information.</a:t>
            </a:r>
          </a:p>
          <a:p>
            <a:pPr lvl="1"/>
            <a:r>
              <a:rPr lang="en-US" dirty="0"/>
              <a:t>Timeliness of Notification: The Medicaid agency is required to notify the Inspector General promptly of both the disclosure and any subsequent actions regarding the provider's application. </a:t>
            </a:r>
          </a:p>
        </p:txBody>
      </p:sp>
      <p:sp>
        <p:nvSpPr>
          <p:cNvPr id="2" name="Title 1">
            <a:extLst>
              <a:ext uri="{FF2B5EF4-FFF2-40B4-BE49-F238E27FC236}">
                <a16:creationId xmlns:a16="http://schemas.microsoft.com/office/drawing/2014/main" id="{0DF4CAF1-BE80-4AF1-86E0-9ED441D096BB}"/>
              </a:ext>
            </a:extLst>
          </p:cNvPr>
          <p:cNvSpPr>
            <a:spLocks noGrp="1"/>
          </p:cNvSpPr>
          <p:nvPr>
            <p:ph type="title"/>
          </p:nvPr>
        </p:nvSpPr>
        <p:spPr/>
        <p:txBody>
          <a:bodyPr>
            <a:normAutofit fontScale="90000"/>
          </a:bodyPr>
          <a:lstStyle/>
          <a:p>
            <a:r>
              <a:rPr lang="en-US" dirty="0"/>
              <a:t>Disclosures to Medicaid Agencies for</a:t>
            </a:r>
            <a:br>
              <a:rPr lang="en-US" dirty="0"/>
            </a:br>
            <a:r>
              <a:rPr lang="en-US" dirty="0"/>
              <a:t>Nursing Facility Providers </a:t>
            </a:r>
          </a:p>
        </p:txBody>
      </p:sp>
    </p:spTree>
    <p:extLst>
      <p:ext uri="{BB962C8B-B14F-4D97-AF65-F5344CB8AC3E}">
        <p14:creationId xmlns:p14="http://schemas.microsoft.com/office/powerpoint/2010/main" val="3417863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AEA3A2-D65B-D43C-88C0-9444AE75F6E2}"/>
              </a:ext>
            </a:extLst>
          </p:cNvPr>
          <p:cNvSpPr>
            <a:spLocks noGrp="1"/>
          </p:cNvSpPr>
          <p:nvPr>
            <p:ph idx="1"/>
          </p:nvPr>
        </p:nvSpPr>
        <p:spPr/>
        <p:txBody>
          <a:bodyPr/>
          <a:lstStyle/>
          <a:p>
            <a:r>
              <a:rPr lang="en-US" dirty="0"/>
              <a:t>CCRCs, PCH/Assisted Living, Home Health, Hospice all have separate licensing/disclosure requirements consistent with State Law, so be sure to check</a:t>
            </a:r>
          </a:p>
          <a:p>
            <a:pPr lvl="1"/>
            <a:r>
              <a:rPr lang="en-US" dirty="0"/>
              <a:t>CCRC will require much disclosure on the financial viability of the provider, its debts, and its Entrance/Monthly Fees and Refund Plans</a:t>
            </a:r>
          </a:p>
          <a:p>
            <a:pPr lvl="1"/>
            <a:r>
              <a:rPr lang="en-US" dirty="0"/>
              <a:t>PCH/ALR depends on the state (for example, PA is fairly “lax” with respect to ownership reporting, at the moment)</a:t>
            </a:r>
          </a:p>
          <a:p>
            <a:r>
              <a:rPr lang="en-US" dirty="0"/>
              <a:t>The Medicare requirements discussed above are also applicable to Home Health and Hospice providers (for the most part)</a:t>
            </a:r>
          </a:p>
          <a:p>
            <a:pPr lvl="1"/>
            <a:r>
              <a:rPr lang="en-US" dirty="0"/>
              <a:t>Home Health providers are heavily vetted at the State/CMS levels</a:t>
            </a:r>
          </a:p>
          <a:p>
            <a:pPr lvl="1"/>
            <a:r>
              <a:rPr lang="en-US" dirty="0"/>
              <a:t>Other, non-Medicare provider types vary based on the state</a:t>
            </a:r>
          </a:p>
          <a:p>
            <a:pPr lvl="1"/>
            <a:endParaRPr lang="en-US" dirty="0"/>
          </a:p>
        </p:txBody>
      </p:sp>
      <p:sp>
        <p:nvSpPr>
          <p:cNvPr id="3" name="Title 2">
            <a:extLst>
              <a:ext uri="{FF2B5EF4-FFF2-40B4-BE49-F238E27FC236}">
                <a16:creationId xmlns:a16="http://schemas.microsoft.com/office/drawing/2014/main" id="{0B72D2C8-1756-19DA-CB77-C7CD44469948}"/>
              </a:ext>
            </a:extLst>
          </p:cNvPr>
          <p:cNvSpPr>
            <a:spLocks noGrp="1"/>
          </p:cNvSpPr>
          <p:nvPr>
            <p:ph type="title"/>
          </p:nvPr>
        </p:nvSpPr>
        <p:spPr/>
        <p:txBody>
          <a:bodyPr>
            <a:normAutofit fontScale="90000"/>
          </a:bodyPr>
          <a:lstStyle/>
          <a:p>
            <a:r>
              <a:rPr lang="en-US" dirty="0"/>
              <a:t>Disclosures to Other State Agencies for Other Provider Types</a:t>
            </a:r>
          </a:p>
        </p:txBody>
      </p:sp>
      <p:sp>
        <p:nvSpPr>
          <p:cNvPr id="4" name="Slide Number Placeholder 3">
            <a:extLst>
              <a:ext uri="{FF2B5EF4-FFF2-40B4-BE49-F238E27FC236}">
                <a16:creationId xmlns:a16="http://schemas.microsoft.com/office/drawing/2014/main" id="{E863CD14-86DF-4912-3BCD-6863DD3A0142}"/>
              </a:ext>
            </a:extLst>
          </p:cNvPr>
          <p:cNvSpPr>
            <a:spLocks noGrp="1"/>
          </p:cNvSpPr>
          <p:nvPr>
            <p:ph type="sldNum" sz="quarter" idx="12"/>
          </p:nvPr>
        </p:nvSpPr>
        <p:spPr/>
        <p:txBody>
          <a:bodyPr/>
          <a:lstStyle/>
          <a:p>
            <a:fld id="{700331D1-B046-4F93-9D70-3A21691EE6C1}" type="slidenum">
              <a:rPr lang="en-US" smtClean="0"/>
              <a:t>19</a:t>
            </a:fld>
            <a:endParaRPr lang="en-US" dirty="0"/>
          </a:p>
        </p:txBody>
      </p:sp>
    </p:spTree>
    <p:extLst>
      <p:ext uri="{BB962C8B-B14F-4D97-AF65-F5344CB8AC3E}">
        <p14:creationId xmlns:p14="http://schemas.microsoft.com/office/powerpoint/2010/main" val="193850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1F3FBB-0685-25AD-9121-6F7AD10BA6B5}"/>
              </a:ext>
            </a:extLst>
          </p:cNvPr>
          <p:cNvSpPr>
            <a:spLocks noGrp="1"/>
          </p:cNvSpPr>
          <p:nvPr>
            <p:ph idx="1"/>
          </p:nvPr>
        </p:nvSpPr>
        <p:spPr/>
        <p:txBody>
          <a:bodyPr/>
          <a:lstStyle/>
          <a:p>
            <a:r>
              <a:rPr lang="en-US" dirty="0"/>
              <a:t>Since the COVID Pandemic, there has been a significant push at both the federal and state government levels for increasing “transparency” in the post-acute provider industry</a:t>
            </a:r>
          </a:p>
          <a:p>
            <a:r>
              <a:rPr lang="en-US" dirty="0"/>
              <a:t>It is quite clear from government, that they are concerned that:</a:t>
            </a:r>
          </a:p>
          <a:p>
            <a:pPr lvl="1"/>
            <a:r>
              <a:rPr lang="en-US" dirty="0"/>
              <a:t>Private equity ownership of health care providers is/can be problematic</a:t>
            </a:r>
          </a:p>
          <a:p>
            <a:pPr lvl="1"/>
            <a:r>
              <a:rPr lang="en-US" dirty="0"/>
              <a:t>Ownership structures of providers are/can be unclear, making it difficult to hold individuals/entities accountable for operations or “track monies received and how they are used” by providers</a:t>
            </a:r>
          </a:p>
          <a:p>
            <a:pPr lvl="1"/>
            <a:r>
              <a:rPr lang="en-US" dirty="0"/>
              <a:t>The current regulatory disclosure requirements may not be sufficient to effectively “vet” individuals and entities to confirm that they are appropriate for the responsibilities associated with health care operations, especially in CHOW situations</a:t>
            </a:r>
          </a:p>
        </p:txBody>
      </p:sp>
      <p:sp>
        <p:nvSpPr>
          <p:cNvPr id="2" name="Title 1">
            <a:extLst>
              <a:ext uri="{FF2B5EF4-FFF2-40B4-BE49-F238E27FC236}">
                <a16:creationId xmlns:a16="http://schemas.microsoft.com/office/drawing/2014/main" id="{BCE27C1F-43EF-E140-2DA0-23072F68C489}"/>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19635885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38BF7E-570B-65E5-55B0-23465FA359A9}"/>
              </a:ext>
            </a:extLst>
          </p:cNvPr>
          <p:cNvSpPr>
            <a:spLocks noGrp="1"/>
          </p:cNvSpPr>
          <p:nvPr>
            <p:ph idx="1"/>
          </p:nvPr>
        </p:nvSpPr>
        <p:spPr/>
        <p:txBody>
          <a:bodyPr/>
          <a:lstStyle/>
          <a:p>
            <a:r>
              <a:rPr lang="en-US" dirty="0"/>
              <a:t>Criminal Background Check Requirements</a:t>
            </a:r>
          </a:p>
          <a:p>
            <a:pPr lvl="1"/>
            <a:r>
              <a:rPr lang="en-US" dirty="0"/>
              <a:t>The Older Adults Protective Services Act (OAPSA) requires all applicants/employees who are not, or have not been, a resident of the Commonwealth of Pennsylvania for the last two years, to obtain criminal history record information reports from both the Pennsylvania State Police (“PSP Clearance”) and the Federal Bureau of Investigation (“FBI Clearance”). </a:t>
            </a:r>
          </a:p>
          <a:p>
            <a:pPr lvl="1"/>
            <a:r>
              <a:rPr lang="en-US" dirty="0"/>
              <a:t> As part of the ALR and PCH licensure process, this includes the Administrator and all individuals who hold 5% or more direct/indirect ownership and/or control in the proposed licensee.  The FBI Clearance requires fingerprinting which must be done through IdentiGo, and the PSP Clearance must be done through PATCH, as explained below. </a:t>
            </a:r>
          </a:p>
          <a:p>
            <a:endParaRPr lang="en-US" dirty="0"/>
          </a:p>
          <a:p>
            <a:endParaRPr lang="en-US" dirty="0"/>
          </a:p>
          <a:p>
            <a:endParaRPr lang="en-US" dirty="0"/>
          </a:p>
        </p:txBody>
      </p:sp>
      <p:sp>
        <p:nvSpPr>
          <p:cNvPr id="2" name="Title 1">
            <a:extLst>
              <a:ext uri="{FF2B5EF4-FFF2-40B4-BE49-F238E27FC236}">
                <a16:creationId xmlns:a16="http://schemas.microsoft.com/office/drawing/2014/main" id="{C29C0499-63C8-D623-BE68-B3B0B53B7B81}"/>
              </a:ext>
            </a:extLst>
          </p:cNvPr>
          <p:cNvSpPr>
            <a:spLocks noGrp="1"/>
          </p:cNvSpPr>
          <p:nvPr>
            <p:ph type="title"/>
          </p:nvPr>
        </p:nvSpPr>
        <p:spPr/>
        <p:txBody>
          <a:bodyPr>
            <a:normAutofit fontScale="90000"/>
          </a:bodyPr>
          <a:lstStyle/>
          <a:p>
            <a:r>
              <a:rPr lang="en-US" dirty="0"/>
              <a:t>PA Example:  Disclosures to DHS</a:t>
            </a:r>
            <a:br>
              <a:rPr lang="en-US" dirty="0"/>
            </a:br>
            <a:r>
              <a:rPr lang="en-US" dirty="0"/>
              <a:t>for PCH and ALR</a:t>
            </a:r>
          </a:p>
        </p:txBody>
      </p:sp>
    </p:spTree>
    <p:extLst>
      <p:ext uri="{BB962C8B-B14F-4D97-AF65-F5344CB8AC3E}">
        <p14:creationId xmlns:p14="http://schemas.microsoft.com/office/powerpoint/2010/main" val="690323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6B524B-458A-9F79-6828-F0144A6FDCDB}"/>
              </a:ext>
            </a:extLst>
          </p:cNvPr>
          <p:cNvSpPr>
            <a:spLocks noGrp="1"/>
          </p:cNvSpPr>
          <p:nvPr>
            <p:ph idx="1"/>
          </p:nvPr>
        </p:nvSpPr>
        <p:spPr/>
        <p:txBody>
          <a:bodyPr>
            <a:normAutofit lnSpcReduction="10000"/>
          </a:bodyPr>
          <a:lstStyle/>
          <a:p>
            <a:r>
              <a:rPr lang="en-US" dirty="0"/>
              <a:t>IdentiGo is Pennsylvania's vendor for digital fingerprinting.  No other vendor may be used.  You must first pre-register online, using the below link:</a:t>
            </a:r>
          </a:p>
          <a:p>
            <a:pPr lvl="1"/>
            <a:r>
              <a:rPr lang="en-US" dirty="0">
                <a:hlinkClick r:id="rId2"/>
              </a:rPr>
              <a:t>https://www.identogo.com/services/live-scan-fingerprinting?filter=state-fingerprinting</a:t>
            </a:r>
            <a:endParaRPr lang="en-US" dirty="0"/>
          </a:p>
          <a:p>
            <a:r>
              <a:rPr lang="en-US" dirty="0"/>
              <a:t>All applicants/employees who reside in Pennsylvania must obtain only a PSP Clearance, not FBI Clearance. All applicants/employees who are not or have not been a resident of the Commonwealth of Pennsylvania for the last two years must obtain a PSP Clearance, in addition to the FBI Clearance.  </a:t>
            </a:r>
          </a:p>
          <a:p>
            <a:r>
              <a:rPr lang="en-US" dirty="0"/>
              <a:t>A PSP Clearance is requested through PATCH at below link:</a:t>
            </a:r>
          </a:p>
          <a:p>
            <a:pPr lvl="1"/>
            <a:r>
              <a:rPr lang="en-US" dirty="0">
                <a:hlinkClick r:id="rId3"/>
              </a:rPr>
              <a:t>https://epatch.pa.gov/home</a:t>
            </a:r>
            <a:endParaRPr lang="en-US" dirty="0"/>
          </a:p>
          <a:p>
            <a:endParaRPr lang="en-US" dirty="0"/>
          </a:p>
        </p:txBody>
      </p:sp>
      <p:sp>
        <p:nvSpPr>
          <p:cNvPr id="2" name="Title 1">
            <a:extLst>
              <a:ext uri="{FF2B5EF4-FFF2-40B4-BE49-F238E27FC236}">
                <a16:creationId xmlns:a16="http://schemas.microsoft.com/office/drawing/2014/main" id="{AADCB196-8BB2-6E4C-0097-A532E575E294}"/>
              </a:ext>
            </a:extLst>
          </p:cNvPr>
          <p:cNvSpPr>
            <a:spLocks noGrp="1"/>
          </p:cNvSpPr>
          <p:nvPr>
            <p:ph type="title"/>
          </p:nvPr>
        </p:nvSpPr>
        <p:spPr/>
        <p:txBody>
          <a:bodyPr>
            <a:normAutofit fontScale="90000"/>
          </a:bodyPr>
          <a:lstStyle/>
          <a:p>
            <a:r>
              <a:rPr lang="en-US" dirty="0"/>
              <a:t>Disclosures to DHS</a:t>
            </a:r>
            <a:br>
              <a:rPr lang="en-US" dirty="0"/>
            </a:br>
            <a:r>
              <a:rPr lang="en-US" dirty="0"/>
              <a:t>for PCH and ALR</a:t>
            </a:r>
          </a:p>
        </p:txBody>
      </p:sp>
    </p:spTree>
    <p:extLst>
      <p:ext uri="{BB962C8B-B14F-4D97-AF65-F5344CB8AC3E}">
        <p14:creationId xmlns:p14="http://schemas.microsoft.com/office/powerpoint/2010/main" val="984566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0625EF-2B21-1DB2-1718-C943D4D36272}"/>
              </a:ext>
            </a:extLst>
          </p:cNvPr>
          <p:cNvSpPr>
            <a:spLocks noGrp="1"/>
          </p:cNvSpPr>
          <p:nvPr>
            <p:ph idx="1"/>
          </p:nvPr>
        </p:nvSpPr>
        <p:spPr/>
        <p:txBody>
          <a:bodyPr/>
          <a:lstStyle/>
          <a:p>
            <a:r>
              <a:rPr lang="en-US" dirty="0"/>
              <a:t>If some individuals will never enter the facility, they are not required to obtain a criminal history record of any kind, and instead, DHS will accept a signed statement that attests that the named individuals have not obtained a background check because they will not be entering the home.   </a:t>
            </a:r>
          </a:p>
          <a:p>
            <a:r>
              <a:rPr lang="en-US" dirty="0"/>
              <a:t>However, technically, Board Members who will enter the building are subject to the criminal background check requirements.</a:t>
            </a:r>
          </a:p>
          <a:p>
            <a:endParaRPr lang="en-US" dirty="0"/>
          </a:p>
        </p:txBody>
      </p:sp>
      <p:sp>
        <p:nvSpPr>
          <p:cNvPr id="2" name="Title 1">
            <a:extLst>
              <a:ext uri="{FF2B5EF4-FFF2-40B4-BE49-F238E27FC236}">
                <a16:creationId xmlns:a16="http://schemas.microsoft.com/office/drawing/2014/main" id="{148EB96C-BEC6-2BEA-A822-F7CE1D88D543}"/>
              </a:ext>
            </a:extLst>
          </p:cNvPr>
          <p:cNvSpPr>
            <a:spLocks noGrp="1"/>
          </p:cNvSpPr>
          <p:nvPr>
            <p:ph type="title"/>
          </p:nvPr>
        </p:nvSpPr>
        <p:spPr/>
        <p:txBody>
          <a:bodyPr>
            <a:normAutofit fontScale="90000"/>
          </a:bodyPr>
          <a:lstStyle/>
          <a:p>
            <a:r>
              <a:rPr lang="en-US" dirty="0"/>
              <a:t>Disclosures to DHS</a:t>
            </a:r>
            <a:br>
              <a:rPr lang="en-US" dirty="0"/>
            </a:br>
            <a:r>
              <a:rPr lang="en-US" dirty="0"/>
              <a:t>for PCH and ALR</a:t>
            </a:r>
          </a:p>
        </p:txBody>
      </p:sp>
    </p:spTree>
    <p:extLst>
      <p:ext uri="{BB962C8B-B14F-4D97-AF65-F5344CB8AC3E}">
        <p14:creationId xmlns:p14="http://schemas.microsoft.com/office/powerpoint/2010/main" val="1792330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1EA4A-F356-4709-A1EE-66B40B9D5D41}"/>
              </a:ext>
            </a:extLst>
          </p:cNvPr>
          <p:cNvSpPr>
            <a:spLocks noGrp="1"/>
          </p:cNvSpPr>
          <p:nvPr>
            <p:ph idx="1"/>
          </p:nvPr>
        </p:nvSpPr>
        <p:spPr/>
        <p:txBody>
          <a:bodyPr>
            <a:normAutofit fontScale="92500" lnSpcReduction="10000"/>
          </a:bodyPr>
          <a:lstStyle/>
          <a:p>
            <a:pPr lvl="0"/>
            <a:r>
              <a:rPr lang="en-US" noProof="0" dirty="0"/>
              <a:t>Overview:</a:t>
            </a:r>
          </a:p>
          <a:p>
            <a:pPr lvl="1"/>
            <a:r>
              <a:rPr lang="en-US" noProof="0" dirty="0"/>
              <a:t>Enacted on January 1, 2021; effective as of January 1, 2024.</a:t>
            </a:r>
          </a:p>
          <a:p>
            <a:pPr lvl="1"/>
            <a:r>
              <a:rPr lang="en-US" noProof="0" dirty="0"/>
              <a:t>Goal: To strengthen reporting and transparency of business ownership in the U.S.</a:t>
            </a:r>
          </a:p>
          <a:p>
            <a:pPr lvl="1"/>
            <a:r>
              <a:rPr lang="en-US" noProof="0" dirty="0"/>
              <a:t>Purpose: To reduce money laundering, tax fraud, and similar crimes.</a:t>
            </a:r>
          </a:p>
          <a:p>
            <a:pPr lvl="1"/>
            <a:r>
              <a:rPr lang="en-US" noProof="0" dirty="0"/>
              <a:t>Requires certain entities to report ownership and control information to the U.S. Treasury Department’s Financial Crimes Enforcement Network (“FinCEN”)</a:t>
            </a:r>
          </a:p>
          <a:p>
            <a:pPr lvl="0"/>
            <a:r>
              <a:rPr lang="en-US" noProof="0" dirty="0"/>
              <a:t>CTA Exemptions for Nonprofits</a:t>
            </a:r>
          </a:p>
          <a:p>
            <a:pPr lvl="1"/>
            <a:r>
              <a:rPr lang="en-US" noProof="0" dirty="0"/>
              <a:t>Exemption for entities described in IRC §501(c) and exempt under IRC §501(a).</a:t>
            </a:r>
          </a:p>
          <a:p>
            <a:pPr lvl="1"/>
            <a:r>
              <a:rPr lang="en-US" noProof="0" dirty="0"/>
              <a:t>Includes IRC §527 political organizations and IRC §4947(a) charitable trusts.</a:t>
            </a:r>
          </a:p>
          <a:p>
            <a:pPr lvl="1"/>
            <a:r>
              <a:rPr lang="en-US" noProof="0" dirty="0"/>
              <a:t>Wholly-owned subsidiaries of, or entities exclusively supporting, the above nonprofits also exempt.</a:t>
            </a:r>
          </a:p>
          <a:p>
            <a:pPr lvl="1"/>
            <a:r>
              <a:rPr lang="en-US" noProof="0" dirty="0"/>
              <a:t>Nonprofits losing tax-exempt status must file a CTA report within 180 days of revocation.</a:t>
            </a:r>
          </a:p>
        </p:txBody>
      </p:sp>
      <p:sp>
        <p:nvSpPr>
          <p:cNvPr id="2" name="Title 1">
            <a:extLst>
              <a:ext uri="{FF2B5EF4-FFF2-40B4-BE49-F238E27FC236}">
                <a16:creationId xmlns:a16="http://schemas.microsoft.com/office/drawing/2014/main" id="{5FB5B761-C8E1-464D-BD70-88A7B500164D}"/>
              </a:ext>
            </a:extLst>
          </p:cNvPr>
          <p:cNvSpPr>
            <a:spLocks noGrp="1"/>
          </p:cNvSpPr>
          <p:nvPr>
            <p:ph type="title"/>
          </p:nvPr>
        </p:nvSpPr>
        <p:spPr/>
        <p:txBody>
          <a:bodyPr/>
          <a:lstStyle/>
          <a:p>
            <a:r>
              <a:rPr lang="en-US" dirty="0"/>
              <a:t>Corporate Transparency Act</a:t>
            </a:r>
          </a:p>
        </p:txBody>
      </p:sp>
    </p:spTree>
    <p:extLst>
      <p:ext uri="{BB962C8B-B14F-4D97-AF65-F5344CB8AC3E}">
        <p14:creationId xmlns:p14="http://schemas.microsoft.com/office/powerpoint/2010/main" val="500502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0307BE-9E24-4F03-8DC6-960F5045E596}"/>
              </a:ext>
            </a:extLst>
          </p:cNvPr>
          <p:cNvSpPr>
            <a:spLocks noGrp="1"/>
          </p:cNvSpPr>
          <p:nvPr>
            <p:ph idx="1"/>
          </p:nvPr>
        </p:nvSpPr>
        <p:spPr/>
        <p:txBody>
          <a:bodyPr/>
          <a:lstStyle/>
          <a:p>
            <a:pPr lvl="0"/>
            <a:r>
              <a:rPr lang="en-US" noProof="0" dirty="0"/>
              <a:t>Subsidiary Exemption</a:t>
            </a:r>
          </a:p>
          <a:p>
            <a:pPr lvl="1"/>
            <a:r>
              <a:rPr lang="en-US" noProof="0" dirty="0"/>
              <a:t>Applies to Both For-Profit and Nonprofit Subsidiaries of a 501(c)(3)</a:t>
            </a:r>
          </a:p>
          <a:p>
            <a:pPr lvl="1"/>
            <a:r>
              <a:rPr lang="en-US" noProof="0" dirty="0"/>
              <a:t>If a CTA-exempt charity spins off wholly owned or controlled for-profit subsidiary, the subsidiary (as a disregarded entity) is not subject to CTA reporting requirements.</a:t>
            </a:r>
          </a:p>
          <a:p>
            <a:pPr lvl="1"/>
            <a:r>
              <a:rPr lang="en-US" dirty="0"/>
              <a:t>To qualify for exemption, the subsidiary must be fully, 100% owned or controlled by CTA-exempt entity.</a:t>
            </a:r>
          </a:p>
          <a:p>
            <a:pPr lvl="2"/>
            <a:r>
              <a:rPr lang="en-US" dirty="0"/>
              <a:t>For example, a joint venture entity owned by both a nonprofit and a for-profit would be subject to CTA reporting requirements.</a:t>
            </a:r>
          </a:p>
          <a:p>
            <a:pPr lvl="1"/>
            <a:r>
              <a:rPr lang="en-US" noProof="0" dirty="0"/>
              <a:t>Reporting may be required if subsidiary is not a disregarded entity (i.e. files its own 1023 and taxed itself at the subsidiary level) until/unless subsidiary itself is independently CTA-exempt.</a:t>
            </a:r>
          </a:p>
        </p:txBody>
      </p:sp>
      <p:sp>
        <p:nvSpPr>
          <p:cNvPr id="2" name="Title 1">
            <a:extLst>
              <a:ext uri="{FF2B5EF4-FFF2-40B4-BE49-F238E27FC236}">
                <a16:creationId xmlns:a16="http://schemas.microsoft.com/office/drawing/2014/main" id="{5B7DC25D-A600-4C80-AD94-E9161476B89A}"/>
              </a:ext>
            </a:extLst>
          </p:cNvPr>
          <p:cNvSpPr>
            <a:spLocks noGrp="1"/>
          </p:cNvSpPr>
          <p:nvPr>
            <p:ph type="title"/>
          </p:nvPr>
        </p:nvSpPr>
        <p:spPr/>
        <p:txBody>
          <a:bodyPr/>
          <a:lstStyle/>
          <a:p>
            <a:r>
              <a:rPr lang="en-US" dirty="0"/>
              <a:t>Corporate Transparency Act</a:t>
            </a:r>
          </a:p>
        </p:txBody>
      </p:sp>
    </p:spTree>
    <p:extLst>
      <p:ext uri="{BB962C8B-B14F-4D97-AF65-F5344CB8AC3E}">
        <p14:creationId xmlns:p14="http://schemas.microsoft.com/office/powerpoint/2010/main" val="2104736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08C1B2-6EDD-4264-91ED-70062A45DFE7}"/>
              </a:ext>
            </a:extLst>
          </p:cNvPr>
          <p:cNvSpPr>
            <a:spLocks noGrp="1"/>
          </p:cNvSpPr>
          <p:nvPr>
            <p:ph idx="1"/>
          </p:nvPr>
        </p:nvSpPr>
        <p:spPr/>
        <p:txBody>
          <a:bodyPr>
            <a:normAutofit lnSpcReduction="10000"/>
          </a:bodyPr>
          <a:lstStyle/>
          <a:p>
            <a:pPr lvl="0"/>
            <a:r>
              <a:rPr lang="en-US" noProof="0" dirty="0"/>
              <a:t>Compliance Deadlines for Nonprofit Entities</a:t>
            </a:r>
          </a:p>
          <a:p>
            <a:pPr lvl="1"/>
            <a:r>
              <a:rPr lang="en-US" noProof="0" dirty="0"/>
              <a:t>Entities created before January 1, 2024 have one year to file with FinCEN.</a:t>
            </a:r>
          </a:p>
          <a:p>
            <a:pPr lvl="2"/>
            <a:r>
              <a:rPr lang="en-US" noProof="0" dirty="0"/>
              <a:t>To avoid a reporting obligation, you would need to receive your IRS Determination Letter by the end of 2024.</a:t>
            </a:r>
          </a:p>
          <a:p>
            <a:pPr lvl="1"/>
            <a:r>
              <a:rPr lang="en-US" noProof="0" dirty="0"/>
              <a:t>Nonprofits created after January 1, 2024 and before January 1, 2025, must file initial CTA report within 90 calendar days of formation.</a:t>
            </a:r>
          </a:p>
          <a:p>
            <a:pPr lvl="2"/>
            <a:r>
              <a:rPr lang="en-US" noProof="0" dirty="0"/>
              <a:t>Compliance mandatory until obtain tax-exempt status.</a:t>
            </a:r>
          </a:p>
          <a:p>
            <a:pPr lvl="2"/>
            <a:r>
              <a:rPr lang="en-US" noProof="0" dirty="0"/>
              <a:t>Given the delays in the IRS processing of 1023 applications, it is likely that a newly-created nonprofit will have to file an initial report with FinCEN.</a:t>
            </a:r>
          </a:p>
          <a:p>
            <a:pPr lvl="2"/>
            <a:r>
              <a:rPr lang="en-US" noProof="0" dirty="0"/>
              <a:t>Once the 1023 is approved, and IRC §501(c)(3) status is granted, no further reporting for the entity would be required.</a:t>
            </a:r>
          </a:p>
          <a:p>
            <a:pPr lvl="1"/>
            <a:r>
              <a:rPr lang="en-US" noProof="0" dirty="0"/>
              <a:t>All entities formed on or after January 1, 2025 will have 30 days to file with FinCEN.</a:t>
            </a:r>
            <a:endParaRPr lang="en-US" dirty="0"/>
          </a:p>
        </p:txBody>
      </p:sp>
      <p:sp>
        <p:nvSpPr>
          <p:cNvPr id="2" name="Title 1">
            <a:extLst>
              <a:ext uri="{FF2B5EF4-FFF2-40B4-BE49-F238E27FC236}">
                <a16:creationId xmlns:a16="http://schemas.microsoft.com/office/drawing/2014/main" id="{0D321DF4-23D4-4738-8FAB-285A2BECFEB7}"/>
              </a:ext>
            </a:extLst>
          </p:cNvPr>
          <p:cNvSpPr>
            <a:spLocks noGrp="1"/>
          </p:cNvSpPr>
          <p:nvPr>
            <p:ph type="title"/>
          </p:nvPr>
        </p:nvSpPr>
        <p:spPr/>
        <p:txBody>
          <a:bodyPr/>
          <a:lstStyle/>
          <a:p>
            <a:r>
              <a:rPr lang="en-US" dirty="0"/>
              <a:t>Corporate Transparency Act</a:t>
            </a:r>
          </a:p>
        </p:txBody>
      </p:sp>
    </p:spTree>
    <p:extLst>
      <p:ext uri="{BB962C8B-B14F-4D97-AF65-F5344CB8AC3E}">
        <p14:creationId xmlns:p14="http://schemas.microsoft.com/office/powerpoint/2010/main" val="3472565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0B649F-33B8-4073-AF12-CF5FF2D0EF86}"/>
              </a:ext>
            </a:extLst>
          </p:cNvPr>
          <p:cNvSpPr>
            <a:spLocks noGrp="1"/>
          </p:cNvSpPr>
          <p:nvPr>
            <p:ph idx="1"/>
          </p:nvPr>
        </p:nvSpPr>
        <p:spPr/>
        <p:txBody>
          <a:bodyPr/>
          <a:lstStyle/>
          <a:p>
            <a:r>
              <a:rPr lang="en-US" dirty="0"/>
              <a:t>The new transparency/disclosure requirements are not likely to go away; providers should expect to be in “constant” disclosure mode</a:t>
            </a:r>
          </a:p>
          <a:p>
            <a:r>
              <a:rPr lang="en-US" dirty="0"/>
              <a:t>Recommendations</a:t>
            </a:r>
          </a:p>
          <a:p>
            <a:pPr lvl="1"/>
            <a:r>
              <a:rPr lang="en-US" dirty="0"/>
              <a:t>Assign personnel tasked with understanding the regulatory requirements and handling the required updates, so that there is consistency in knowledge and reporting</a:t>
            </a:r>
          </a:p>
          <a:p>
            <a:pPr lvl="1"/>
            <a:r>
              <a:rPr lang="en-US" dirty="0"/>
              <a:t>Calendar licensure renewal application and Medicare/Medicaid revalidation deadlines</a:t>
            </a:r>
          </a:p>
          <a:p>
            <a:pPr lvl="1"/>
            <a:r>
              <a:rPr lang="en-US" dirty="0"/>
              <a:t>Confirm that updates are done across licensure, Medicare and Medicaid and are all consistent</a:t>
            </a:r>
          </a:p>
        </p:txBody>
      </p:sp>
      <p:sp>
        <p:nvSpPr>
          <p:cNvPr id="2" name="Title 1">
            <a:extLst>
              <a:ext uri="{FF2B5EF4-FFF2-40B4-BE49-F238E27FC236}">
                <a16:creationId xmlns:a16="http://schemas.microsoft.com/office/drawing/2014/main" id="{0D2D9902-777F-4999-86EA-76141D6E848F}"/>
              </a:ext>
            </a:extLst>
          </p:cNvPr>
          <p:cNvSpPr>
            <a:spLocks noGrp="1"/>
          </p:cNvSpPr>
          <p:nvPr>
            <p:ph type="title"/>
          </p:nvPr>
        </p:nvSpPr>
        <p:spPr/>
        <p:txBody>
          <a:bodyPr/>
          <a:lstStyle/>
          <a:p>
            <a:r>
              <a:rPr lang="en-US" dirty="0"/>
              <a:t>Conclusions and Recommendations</a:t>
            </a:r>
          </a:p>
        </p:txBody>
      </p:sp>
    </p:spTree>
    <p:extLst>
      <p:ext uri="{BB962C8B-B14F-4D97-AF65-F5344CB8AC3E}">
        <p14:creationId xmlns:p14="http://schemas.microsoft.com/office/powerpoint/2010/main" val="4022614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CC2AA0-A339-2397-37B0-322CFC69BA5A}"/>
              </a:ext>
            </a:extLst>
          </p:cNvPr>
          <p:cNvSpPr>
            <a:spLocks noGrp="1"/>
          </p:cNvSpPr>
          <p:nvPr>
            <p:ph idx="1"/>
          </p:nvPr>
        </p:nvSpPr>
        <p:spPr/>
        <p:txBody>
          <a:bodyPr/>
          <a:lstStyle/>
          <a:p>
            <a:r>
              <a:rPr lang="en-US" dirty="0"/>
              <a:t>Recommendations</a:t>
            </a:r>
          </a:p>
          <a:p>
            <a:pPr lvl="1"/>
            <a:r>
              <a:rPr lang="en-US" dirty="0"/>
              <a:t>Educate Board Members, Vendors, Banks/Lenders and individuals who will have to be reported on the requirements, so they understand why you are asking for this information</a:t>
            </a:r>
          </a:p>
          <a:p>
            <a:pPr lvl="1"/>
            <a:r>
              <a:rPr lang="en-US" dirty="0"/>
              <a:t>Prepare a clear ownership/control Org Chart (for operational and property ownership), and maintain a “database” of Board Members and Operational Personnel that can be easily accessed and updated</a:t>
            </a:r>
          </a:p>
          <a:p>
            <a:pPr lvl="1"/>
            <a:r>
              <a:rPr lang="en-US"/>
              <a:t>Insert </a:t>
            </a:r>
            <a:r>
              <a:rPr lang="en-US" dirty="0"/>
              <a:t>provisions in Leases, Vendor Agreements that require the contracting party to timely provide the facility with information needed for these updates</a:t>
            </a:r>
          </a:p>
        </p:txBody>
      </p:sp>
      <p:sp>
        <p:nvSpPr>
          <p:cNvPr id="3" name="Title 2">
            <a:extLst>
              <a:ext uri="{FF2B5EF4-FFF2-40B4-BE49-F238E27FC236}">
                <a16:creationId xmlns:a16="http://schemas.microsoft.com/office/drawing/2014/main" id="{8F69071C-D06F-DCFE-4636-E44E0EB08A85}"/>
              </a:ext>
            </a:extLst>
          </p:cNvPr>
          <p:cNvSpPr>
            <a:spLocks noGrp="1"/>
          </p:cNvSpPr>
          <p:nvPr>
            <p:ph type="title"/>
          </p:nvPr>
        </p:nvSpPr>
        <p:spPr/>
        <p:txBody>
          <a:bodyPr/>
          <a:lstStyle/>
          <a:p>
            <a:r>
              <a:rPr lang="en-US" dirty="0"/>
              <a:t>Conclusions and Recommendations</a:t>
            </a:r>
          </a:p>
        </p:txBody>
      </p:sp>
      <p:sp>
        <p:nvSpPr>
          <p:cNvPr id="4" name="Slide Number Placeholder 3">
            <a:extLst>
              <a:ext uri="{FF2B5EF4-FFF2-40B4-BE49-F238E27FC236}">
                <a16:creationId xmlns:a16="http://schemas.microsoft.com/office/drawing/2014/main" id="{E883F369-01C0-BF15-C105-BB47C9F933D2}"/>
              </a:ext>
            </a:extLst>
          </p:cNvPr>
          <p:cNvSpPr>
            <a:spLocks noGrp="1"/>
          </p:cNvSpPr>
          <p:nvPr>
            <p:ph type="sldNum" sz="quarter" idx="12"/>
          </p:nvPr>
        </p:nvSpPr>
        <p:spPr/>
        <p:txBody>
          <a:bodyPr/>
          <a:lstStyle/>
          <a:p>
            <a:fld id="{700331D1-B046-4F93-9D70-3A21691EE6C1}" type="slidenum">
              <a:rPr lang="en-US" smtClean="0"/>
              <a:t>27</a:t>
            </a:fld>
            <a:endParaRPr lang="en-US" dirty="0"/>
          </a:p>
        </p:txBody>
      </p:sp>
    </p:spTree>
    <p:extLst>
      <p:ext uri="{BB962C8B-B14F-4D97-AF65-F5344CB8AC3E}">
        <p14:creationId xmlns:p14="http://schemas.microsoft.com/office/powerpoint/2010/main" val="3464016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83E024-C641-4915-AC95-182CF560320E}"/>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spcBef>
                <a:spcPts val="0"/>
              </a:spcBef>
              <a:spcAft>
                <a:spcPts val="600"/>
              </a:spcAft>
              <a:buNone/>
            </a:pPr>
            <a:r>
              <a:rPr lang="en-US" sz="3600" dirty="0"/>
              <a:t>David C. Marshall, Esq.</a:t>
            </a:r>
          </a:p>
          <a:p>
            <a:pPr marL="0" indent="0" algn="ctr">
              <a:buNone/>
            </a:pPr>
            <a:r>
              <a:rPr lang="en-US" dirty="0"/>
              <a:t>Latsha Davis &amp; Marshall, P.C.</a:t>
            </a:r>
          </a:p>
          <a:p>
            <a:pPr marL="0" indent="0" algn="ctr">
              <a:buNone/>
            </a:pPr>
            <a:r>
              <a:rPr lang="en-US" dirty="0"/>
              <a:t>Phone:  717-620-2424</a:t>
            </a:r>
          </a:p>
          <a:p>
            <a:pPr marL="0" indent="0" algn="ctr">
              <a:buNone/>
            </a:pPr>
            <a:r>
              <a:rPr lang="en-US" dirty="0"/>
              <a:t>Email:  </a:t>
            </a:r>
            <a:r>
              <a:rPr lang="en-US" dirty="0">
                <a:hlinkClick r:id="rId2"/>
              </a:rPr>
              <a:t>dmarshall@ldylaw.com</a:t>
            </a:r>
            <a:endParaRPr lang="en-US" dirty="0"/>
          </a:p>
        </p:txBody>
      </p:sp>
      <p:sp>
        <p:nvSpPr>
          <p:cNvPr id="2" name="Title 1">
            <a:extLst>
              <a:ext uri="{FF2B5EF4-FFF2-40B4-BE49-F238E27FC236}">
                <a16:creationId xmlns:a16="http://schemas.microsoft.com/office/drawing/2014/main" id="{CE17281C-E600-463C-A193-B35ACC5694F5}"/>
              </a:ext>
            </a:extLst>
          </p:cNvPr>
          <p:cNvSpPr>
            <a:spLocks noGrp="1"/>
          </p:cNvSpPr>
          <p:nvPr>
            <p:ph type="title"/>
          </p:nvPr>
        </p:nvSpPr>
        <p:spPr/>
        <p:txBody>
          <a:bodyPr/>
          <a:lstStyle/>
          <a:p>
            <a:pPr algn="ctr"/>
            <a:r>
              <a:rPr lang="en-US" dirty="0"/>
              <a:t>Contact Information</a:t>
            </a:r>
          </a:p>
        </p:txBody>
      </p:sp>
    </p:spTree>
    <p:extLst>
      <p:ext uri="{BB962C8B-B14F-4D97-AF65-F5344CB8AC3E}">
        <p14:creationId xmlns:p14="http://schemas.microsoft.com/office/powerpoint/2010/main" val="233423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0E0E5D-A791-784E-3D20-F34C1F277825}"/>
              </a:ext>
            </a:extLst>
          </p:cNvPr>
          <p:cNvSpPr>
            <a:spLocks noGrp="1"/>
          </p:cNvSpPr>
          <p:nvPr>
            <p:ph idx="1"/>
          </p:nvPr>
        </p:nvSpPr>
        <p:spPr/>
        <p:txBody>
          <a:bodyPr/>
          <a:lstStyle/>
          <a:p>
            <a:r>
              <a:rPr lang="en-US" dirty="0"/>
              <a:t>In response, both federal and state governments have issued revised regulations, requiring significant “new” reporting obligations and disclosures, designed to address these concerns</a:t>
            </a:r>
          </a:p>
          <a:p>
            <a:r>
              <a:rPr lang="en-US" dirty="0"/>
              <a:t>While the “reasons” driving these increased transparency measures may stem from governmental positions with respect to for-profit operators, the requirements discussed here are applicable to all providers, regardless of the type of ownership</a:t>
            </a:r>
          </a:p>
          <a:p>
            <a:r>
              <a:rPr lang="en-US" dirty="0"/>
              <a:t>We will address certain “state issues” as well (as examples), but it is always important to understand state-specific rules and regulations</a:t>
            </a:r>
          </a:p>
        </p:txBody>
      </p:sp>
      <p:sp>
        <p:nvSpPr>
          <p:cNvPr id="2" name="Title 1">
            <a:extLst>
              <a:ext uri="{FF2B5EF4-FFF2-40B4-BE49-F238E27FC236}">
                <a16:creationId xmlns:a16="http://schemas.microsoft.com/office/drawing/2014/main" id="{C7A89BF5-A2BA-F3A1-3020-57E88269DD9E}"/>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3243919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C901FF-CC59-49ED-A0DE-38132CB53A3A}"/>
              </a:ext>
            </a:extLst>
          </p:cNvPr>
          <p:cNvSpPr>
            <a:spLocks noGrp="1"/>
          </p:cNvSpPr>
          <p:nvPr>
            <p:ph idx="1"/>
          </p:nvPr>
        </p:nvSpPr>
        <p:spPr/>
        <p:txBody>
          <a:bodyPr/>
          <a:lstStyle/>
          <a:p>
            <a:r>
              <a:rPr lang="en-US" dirty="0"/>
              <a:t>Sources of Federal Regulatory Law:</a:t>
            </a:r>
          </a:p>
          <a:p>
            <a:pPr lvl="1"/>
            <a:r>
              <a:rPr lang="en-US" dirty="0"/>
              <a:t>CMS Regulations for SNFs (42 CFR §§ 424.500-.518 and 455.100-07)</a:t>
            </a:r>
          </a:p>
          <a:p>
            <a:pPr lvl="2"/>
            <a:r>
              <a:rPr lang="en-US" dirty="0"/>
              <a:t>Section 424 are the Conditions for Payment under Medicare</a:t>
            </a:r>
          </a:p>
          <a:p>
            <a:pPr lvl="2"/>
            <a:r>
              <a:rPr lang="en-US" dirty="0"/>
              <a:t>Section 455 are the Program Integrity Provisions</a:t>
            </a:r>
          </a:p>
          <a:p>
            <a:pPr lvl="2"/>
            <a:r>
              <a:rPr lang="en-US" dirty="0"/>
              <a:t>Federal Register / Vol. 88, No. 221 / Friday, November 17, 2023, Page 80141</a:t>
            </a:r>
          </a:p>
          <a:p>
            <a:r>
              <a:rPr lang="en-US" dirty="0"/>
              <a:t>Samples of PA Law</a:t>
            </a:r>
          </a:p>
          <a:p>
            <a:pPr lvl="1"/>
            <a:r>
              <a:rPr lang="en-US" dirty="0"/>
              <a:t>Department of Health Licensure Regulations for SNFs (28 Pa.Code 201.12 in particular)</a:t>
            </a:r>
          </a:p>
          <a:p>
            <a:pPr lvl="1"/>
            <a:r>
              <a:rPr lang="en-US" dirty="0"/>
              <a:t>Department of Human Services Regulations</a:t>
            </a:r>
          </a:p>
          <a:p>
            <a:pPr lvl="2"/>
            <a:r>
              <a:rPr lang="en-US" dirty="0"/>
              <a:t>For NFs (55 Pa.Code 1101.43) (Medicaid)</a:t>
            </a:r>
          </a:p>
        </p:txBody>
      </p:sp>
      <p:sp>
        <p:nvSpPr>
          <p:cNvPr id="2" name="Title 1">
            <a:extLst>
              <a:ext uri="{FF2B5EF4-FFF2-40B4-BE49-F238E27FC236}">
                <a16:creationId xmlns:a16="http://schemas.microsoft.com/office/drawing/2014/main" id="{034F211F-AECB-464F-AA30-A604331A93C9}"/>
              </a:ext>
            </a:extLst>
          </p:cNvPr>
          <p:cNvSpPr>
            <a:spLocks noGrp="1"/>
          </p:cNvSpPr>
          <p:nvPr>
            <p:ph type="title"/>
          </p:nvPr>
        </p:nvSpPr>
        <p:spPr/>
        <p:txBody>
          <a:bodyPr>
            <a:normAutofit/>
          </a:bodyPr>
          <a:lstStyle/>
          <a:p>
            <a:r>
              <a:rPr lang="en-US" dirty="0"/>
              <a:t>Regulations To Note</a:t>
            </a:r>
          </a:p>
        </p:txBody>
      </p:sp>
    </p:spTree>
    <p:extLst>
      <p:ext uri="{BB962C8B-B14F-4D97-AF65-F5344CB8AC3E}">
        <p14:creationId xmlns:p14="http://schemas.microsoft.com/office/powerpoint/2010/main" val="2296072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AAF4FB-AD94-010A-D1C8-E898AC535774}"/>
              </a:ext>
            </a:extLst>
          </p:cNvPr>
          <p:cNvSpPr>
            <a:spLocks noGrp="1"/>
          </p:cNvSpPr>
          <p:nvPr>
            <p:ph idx="1"/>
          </p:nvPr>
        </p:nvSpPr>
        <p:spPr/>
        <p:txBody>
          <a:bodyPr/>
          <a:lstStyle/>
          <a:p>
            <a:r>
              <a:rPr lang="en-US" dirty="0"/>
              <a:t>We will discuss:</a:t>
            </a:r>
          </a:p>
          <a:p>
            <a:pPr lvl="1"/>
            <a:r>
              <a:rPr lang="en-US" dirty="0"/>
              <a:t>Who must be reported (individuals and entities);</a:t>
            </a:r>
          </a:p>
          <a:p>
            <a:pPr lvl="1"/>
            <a:r>
              <a:rPr lang="en-US" dirty="0"/>
              <a:t>What information on those individuals and entities must be reported;</a:t>
            </a:r>
          </a:p>
          <a:p>
            <a:pPr lvl="1"/>
            <a:r>
              <a:rPr lang="en-US" dirty="0"/>
              <a:t>Where and How such information must be reported; and</a:t>
            </a:r>
          </a:p>
          <a:p>
            <a:pPr lvl="1"/>
            <a:r>
              <a:rPr lang="en-US" dirty="0"/>
              <a:t>When such information must be reported.</a:t>
            </a:r>
          </a:p>
          <a:p>
            <a:r>
              <a:rPr lang="en-US" dirty="0"/>
              <a:t>Government is trying to get the “whole picture” of the Facility</a:t>
            </a:r>
          </a:p>
          <a:p>
            <a:pPr lvl="1"/>
            <a:r>
              <a:rPr lang="en-US" dirty="0"/>
              <a:t>Owners and Operational Management Team</a:t>
            </a:r>
          </a:p>
          <a:p>
            <a:pPr lvl="1"/>
            <a:r>
              <a:rPr lang="en-US" dirty="0"/>
              <a:t>Financial Solvency</a:t>
            </a:r>
          </a:p>
          <a:p>
            <a:pPr lvl="1"/>
            <a:r>
              <a:rPr lang="en-US" dirty="0"/>
              <a:t>Compliance History of the Facility and its Ownership</a:t>
            </a:r>
          </a:p>
          <a:p>
            <a:pPr lvl="1"/>
            <a:r>
              <a:rPr lang="en-US" dirty="0"/>
              <a:t>Actual operating practices/procedures and Ancillary Provider relationships</a:t>
            </a:r>
          </a:p>
          <a:p>
            <a:pPr lvl="1"/>
            <a:endParaRPr lang="en-US" dirty="0"/>
          </a:p>
        </p:txBody>
      </p:sp>
      <p:sp>
        <p:nvSpPr>
          <p:cNvPr id="2" name="Title 1">
            <a:extLst>
              <a:ext uri="{FF2B5EF4-FFF2-40B4-BE49-F238E27FC236}">
                <a16:creationId xmlns:a16="http://schemas.microsoft.com/office/drawing/2014/main" id="{0DC1784A-50AE-6CBE-1914-AB0385A3585E}"/>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3169525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341BE-BBF0-AFCB-E09D-2F913D4576BB}"/>
              </a:ext>
            </a:extLst>
          </p:cNvPr>
          <p:cNvSpPr>
            <a:spLocks noGrp="1"/>
          </p:cNvSpPr>
          <p:nvPr>
            <p:ph idx="1"/>
          </p:nvPr>
        </p:nvSpPr>
        <p:spPr/>
        <p:txBody>
          <a:bodyPr>
            <a:normAutofit fontScale="92500" lnSpcReduction="10000"/>
          </a:bodyPr>
          <a:lstStyle/>
          <a:p>
            <a:r>
              <a:rPr lang="en-US" dirty="0"/>
              <a:t>Entity Reporting</a:t>
            </a:r>
          </a:p>
          <a:p>
            <a:pPr lvl="1"/>
            <a:r>
              <a:rPr lang="en-US" dirty="0"/>
              <a:t>Federal law governing nursing facilities require the disclosure of the “corporate structure” of the nursing facility, including the provision of an “organizational chart” as a visual reference (State law may as well – Pennsylvania does)</a:t>
            </a:r>
          </a:p>
          <a:p>
            <a:pPr lvl="1"/>
            <a:r>
              <a:rPr lang="en-US" dirty="0"/>
              <a:t>The licensee entity itself will be the subject of much disclosure</a:t>
            </a:r>
          </a:p>
          <a:p>
            <a:pPr lvl="1"/>
            <a:r>
              <a:rPr lang="en-US" dirty="0"/>
              <a:t>All entities “in the chain of ownership” above the licensee entity will have to be disclosed as well:</a:t>
            </a:r>
          </a:p>
          <a:p>
            <a:pPr lvl="2"/>
            <a:r>
              <a:rPr lang="en-US" dirty="0"/>
              <a:t>Holding Company and individual/entity ownership (for profits)</a:t>
            </a:r>
          </a:p>
          <a:p>
            <a:pPr lvl="2"/>
            <a:r>
              <a:rPr lang="en-US" dirty="0"/>
              <a:t>Parent Company (nonprofits)</a:t>
            </a:r>
          </a:p>
          <a:p>
            <a:pPr lvl="1"/>
            <a:r>
              <a:rPr lang="en-US" dirty="0"/>
              <a:t>If the licensee’s real property is under separate ownership, that structure must also be disclosed (in whole or part)</a:t>
            </a:r>
          </a:p>
          <a:p>
            <a:pPr lvl="1"/>
            <a:r>
              <a:rPr lang="en-US" dirty="0"/>
              <a:t>If the facility is managed by an outside entity, information on the management company is required to be provided</a:t>
            </a:r>
          </a:p>
        </p:txBody>
      </p:sp>
      <p:sp>
        <p:nvSpPr>
          <p:cNvPr id="2" name="Title 1">
            <a:extLst>
              <a:ext uri="{FF2B5EF4-FFF2-40B4-BE49-F238E27FC236}">
                <a16:creationId xmlns:a16="http://schemas.microsoft.com/office/drawing/2014/main" id="{BFE8076E-FE2C-34C5-26EA-54ABD647B01B}"/>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2520395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27131B-211F-428E-A078-C64D22FE2BF4}"/>
              </a:ext>
            </a:extLst>
          </p:cNvPr>
          <p:cNvSpPr>
            <a:spLocks noGrp="1"/>
          </p:cNvSpPr>
          <p:nvPr>
            <p:ph idx="1"/>
          </p:nvPr>
        </p:nvSpPr>
        <p:spPr/>
        <p:txBody>
          <a:bodyPr/>
          <a:lstStyle/>
          <a:p>
            <a:r>
              <a:rPr lang="en-US" dirty="0"/>
              <a:t>Additional Disclosable Parties:</a:t>
            </a:r>
          </a:p>
          <a:p>
            <a:pPr lvl="1"/>
            <a:r>
              <a:rPr lang="en-US" dirty="0"/>
              <a:t>Entities holding mortgage, deed, trust, lien on provider</a:t>
            </a:r>
          </a:p>
          <a:p>
            <a:pPr lvl="1"/>
            <a:r>
              <a:rPr lang="en-US" dirty="0"/>
              <a:t>Lessors of property to operator</a:t>
            </a:r>
          </a:p>
          <a:p>
            <a:pPr lvl="1"/>
            <a:r>
              <a:rPr lang="en-US" dirty="0"/>
              <a:t>Management companies and those exercising “financial/operational control”</a:t>
            </a:r>
          </a:p>
          <a:p>
            <a:pPr lvl="1"/>
            <a:r>
              <a:rPr lang="en-US" dirty="0"/>
              <a:t>Related ancillary providers (e.g. therapy, pharmacy)</a:t>
            </a:r>
          </a:p>
          <a:p>
            <a:pPr lvl="1"/>
            <a:r>
              <a:rPr lang="en-US" dirty="0"/>
              <a:t>Providers of supplies/equipment</a:t>
            </a:r>
          </a:p>
          <a:p>
            <a:pPr lvl="1"/>
            <a:r>
              <a:rPr lang="en-US" dirty="0"/>
              <a:t>Financial advisors/Accountants</a:t>
            </a:r>
          </a:p>
          <a:p>
            <a:pPr lvl="1"/>
            <a:r>
              <a:rPr lang="en-US" dirty="0"/>
              <a:t>Consultants (who provide policies/procedures to Facility)</a:t>
            </a:r>
          </a:p>
          <a:p>
            <a:r>
              <a:rPr lang="en-US" dirty="0"/>
              <a:t>We continue to await guidance from CMS on some of these (especially “financial advisors” and “consultants”) as well as an updated 855A form</a:t>
            </a:r>
          </a:p>
          <a:p>
            <a:pPr lvl="1"/>
            <a:endParaRPr lang="en-US" dirty="0"/>
          </a:p>
          <a:p>
            <a:endParaRPr lang="en-US" dirty="0"/>
          </a:p>
        </p:txBody>
      </p:sp>
      <p:sp>
        <p:nvSpPr>
          <p:cNvPr id="2" name="Title 1">
            <a:extLst>
              <a:ext uri="{FF2B5EF4-FFF2-40B4-BE49-F238E27FC236}">
                <a16:creationId xmlns:a16="http://schemas.microsoft.com/office/drawing/2014/main" id="{1780202C-A91A-443D-87E3-8EB0D8DDCAF8}"/>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Tree>
    <p:extLst>
      <p:ext uri="{BB962C8B-B14F-4D97-AF65-F5344CB8AC3E}">
        <p14:creationId xmlns:p14="http://schemas.microsoft.com/office/powerpoint/2010/main" val="615386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2F2CD4-3AF3-DEB1-A2C9-D7C9924A0C21}"/>
              </a:ext>
            </a:extLst>
          </p:cNvPr>
          <p:cNvSpPr>
            <a:spLocks noGrp="1"/>
          </p:cNvSpPr>
          <p:nvPr>
            <p:ph idx="1"/>
          </p:nvPr>
        </p:nvSpPr>
        <p:spPr/>
        <p:txBody>
          <a:bodyPr/>
          <a:lstStyle/>
          <a:p>
            <a:r>
              <a:rPr lang="en-US" dirty="0"/>
              <a:t>Medicare rules require disclosure of the “organizational structure” of ADPs.  The following entities are included within the “organizational structure” of a SNF, to be disclosed:</a:t>
            </a:r>
          </a:p>
          <a:p>
            <a:pPr lvl="1"/>
            <a:r>
              <a:rPr lang="en-US" dirty="0"/>
              <a:t>Corporation – Officers, Directors, Shareholders, and anyone holding 5% or greater interest in the provider</a:t>
            </a:r>
          </a:p>
          <a:p>
            <a:pPr lvl="1"/>
            <a:r>
              <a:rPr lang="en-US" dirty="0"/>
              <a:t>LLC – Members and Managers</a:t>
            </a:r>
          </a:p>
          <a:p>
            <a:pPr lvl="1"/>
            <a:r>
              <a:rPr lang="en-US" dirty="0"/>
              <a:t>General Partnership – the general partners</a:t>
            </a:r>
          </a:p>
          <a:p>
            <a:pPr lvl="1"/>
            <a:r>
              <a:rPr lang="en-US" dirty="0"/>
              <a:t>Limited Partnership – the general partner and any limited partners holding 10% or more of the interests in the provider</a:t>
            </a:r>
          </a:p>
          <a:p>
            <a:pPr lvl="1"/>
            <a:r>
              <a:rPr lang="en-US" dirty="0"/>
              <a:t>Trust – Trustees</a:t>
            </a:r>
          </a:p>
          <a:p>
            <a:r>
              <a:rPr lang="en-US" dirty="0"/>
              <a:t>“Up the Chain” ADP ownership reporting?</a:t>
            </a:r>
          </a:p>
        </p:txBody>
      </p:sp>
      <p:sp>
        <p:nvSpPr>
          <p:cNvPr id="3" name="Title 2">
            <a:extLst>
              <a:ext uri="{FF2B5EF4-FFF2-40B4-BE49-F238E27FC236}">
                <a16:creationId xmlns:a16="http://schemas.microsoft.com/office/drawing/2014/main" id="{4FB142DA-FF8B-1C6E-D18E-07207AA6A808}"/>
              </a:ext>
            </a:extLst>
          </p:cNvPr>
          <p:cNvSpPr>
            <a:spLocks noGrp="1"/>
          </p:cNvSpPr>
          <p:nvPr>
            <p:ph type="title"/>
          </p:nvPr>
        </p:nvSpPr>
        <p:spPr/>
        <p:txBody>
          <a:bodyPr>
            <a:normAutofit fontScale="90000"/>
          </a:bodyPr>
          <a:lstStyle/>
          <a:p>
            <a:r>
              <a:rPr lang="en-US" dirty="0"/>
              <a:t>Ownership and Control</a:t>
            </a:r>
            <a:br>
              <a:rPr lang="en-US" dirty="0"/>
            </a:br>
            <a:r>
              <a:rPr lang="en-US" dirty="0"/>
              <a:t>Reporting Requirements</a:t>
            </a:r>
          </a:p>
        </p:txBody>
      </p:sp>
      <p:sp>
        <p:nvSpPr>
          <p:cNvPr id="4" name="Slide Number Placeholder 3">
            <a:extLst>
              <a:ext uri="{FF2B5EF4-FFF2-40B4-BE49-F238E27FC236}">
                <a16:creationId xmlns:a16="http://schemas.microsoft.com/office/drawing/2014/main" id="{3E17ABCF-E314-81C1-4C9E-511A7CE67B65}"/>
              </a:ext>
            </a:extLst>
          </p:cNvPr>
          <p:cNvSpPr>
            <a:spLocks noGrp="1"/>
          </p:cNvSpPr>
          <p:nvPr>
            <p:ph type="sldNum" sz="quarter" idx="12"/>
          </p:nvPr>
        </p:nvSpPr>
        <p:spPr/>
        <p:txBody>
          <a:bodyPr/>
          <a:lstStyle/>
          <a:p>
            <a:fld id="{700331D1-B046-4F93-9D70-3A21691EE6C1}" type="slidenum">
              <a:rPr lang="en-US" smtClean="0"/>
              <a:t>8</a:t>
            </a:fld>
            <a:endParaRPr lang="en-US" dirty="0"/>
          </a:p>
        </p:txBody>
      </p:sp>
    </p:spTree>
    <p:extLst>
      <p:ext uri="{BB962C8B-B14F-4D97-AF65-F5344CB8AC3E}">
        <p14:creationId xmlns:p14="http://schemas.microsoft.com/office/powerpoint/2010/main" val="529935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BE88A6-BA66-4974-A672-FD64A2CF2B44}"/>
              </a:ext>
            </a:extLst>
          </p:cNvPr>
          <p:cNvSpPr>
            <a:spLocks noGrp="1"/>
          </p:cNvSpPr>
          <p:nvPr>
            <p:ph idx="1"/>
          </p:nvPr>
        </p:nvSpPr>
        <p:spPr/>
        <p:txBody>
          <a:bodyPr/>
          <a:lstStyle/>
          <a:p>
            <a:r>
              <a:rPr lang="en-US" dirty="0"/>
              <a:t>What must be disclosed for legal entities:</a:t>
            </a:r>
          </a:p>
          <a:p>
            <a:pPr lvl="1"/>
            <a:r>
              <a:rPr lang="en-US" dirty="0"/>
              <a:t>Legal Entity Name as reported to the IRS</a:t>
            </a:r>
          </a:p>
          <a:p>
            <a:pPr lvl="1"/>
            <a:r>
              <a:rPr lang="en-US" dirty="0"/>
              <a:t>Tax ID Number and copy of EIN letter from IRS</a:t>
            </a:r>
          </a:p>
          <a:p>
            <a:pPr lvl="1"/>
            <a:r>
              <a:rPr lang="en-US" dirty="0"/>
              <a:t>Mailing Address </a:t>
            </a:r>
          </a:p>
          <a:p>
            <a:pPr lvl="1"/>
            <a:r>
              <a:rPr lang="en-US" dirty="0"/>
              <a:t>Email Address</a:t>
            </a:r>
          </a:p>
          <a:p>
            <a:pPr lvl="1"/>
            <a:r>
              <a:rPr lang="en-US" dirty="0"/>
              <a:t>Phone Number</a:t>
            </a:r>
          </a:p>
          <a:p>
            <a:pPr lvl="1"/>
            <a:r>
              <a:rPr lang="en-US" dirty="0"/>
              <a:t>Disclosure of adverse legal history and documentation confirming resolution of any adverse legal actions/convictions, if applicable</a:t>
            </a:r>
          </a:p>
          <a:p>
            <a:pPr lvl="1"/>
            <a:r>
              <a:rPr lang="en-US" dirty="0"/>
              <a:t>Medicare/Medicaid Provider Number and/or an NPI, if applicable</a:t>
            </a:r>
          </a:p>
          <a:p>
            <a:pPr lvl="1"/>
            <a:r>
              <a:rPr lang="en-US" dirty="0"/>
              <a:t>If legal entity is a Trust, then must disclose the above, as well as the name of the Trustee (and the individual information on the Trustee)</a:t>
            </a:r>
          </a:p>
        </p:txBody>
      </p:sp>
      <p:sp>
        <p:nvSpPr>
          <p:cNvPr id="2" name="Title 1">
            <a:extLst>
              <a:ext uri="{FF2B5EF4-FFF2-40B4-BE49-F238E27FC236}">
                <a16:creationId xmlns:a16="http://schemas.microsoft.com/office/drawing/2014/main" id="{9DF05A52-57B9-4C65-9EA7-B66DC722AE0F}"/>
              </a:ext>
            </a:extLst>
          </p:cNvPr>
          <p:cNvSpPr>
            <a:spLocks noGrp="1"/>
          </p:cNvSpPr>
          <p:nvPr>
            <p:ph type="title"/>
          </p:nvPr>
        </p:nvSpPr>
        <p:spPr/>
        <p:txBody>
          <a:bodyPr>
            <a:normAutofit fontScale="90000"/>
          </a:bodyPr>
          <a:lstStyle/>
          <a:p>
            <a:r>
              <a:rPr lang="en-US" noProof="0" dirty="0"/>
              <a:t>Ownership and Control</a:t>
            </a:r>
            <a:br>
              <a:rPr lang="en-US" noProof="0" dirty="0"/>
            </a:br>
            <a:r>
              <a:rPr lang="en-US" noProof="0" dirty="0"/>
              <a:t>Reporting Requirements</a:t>
            </a:r>
            <a:endParaRPr lang="en-US" dirty="0"/>
          </a:p>
        </p:txBody>
      </p:sp>
    </p:spTree>
    <p:extLst>
      <p:ext uri="{BB962C8B-B14F-4D97-AF65-F5344CB8AC3E}">
        <p14:creationId xmlns:p14="http://schemas.microsoft.com/office/powerpoint/2010/main" val="38439587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 LDM standard">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Theme LDM standard" id="{51242CAC-1FC0-48EB-AA0F-B6C77CCD82F0}" vid="{EDE9057F-47F5-4A04-A49F-33B898169F3A}"/>
    </a:ext>
  </a:ext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5A9270AE8445B4E86C79D1F97734BF9" ma:contentTypeVersion="23" ma:contentTypeDescription="Create a new document." ma:contentTypeScope="" ma:versionID="2e7e1559e02f18f562f1e3f7d659e7c8">
  <xsd:schema xmlns:xsd="http://www.w3.org/2001/XMLSchema" xmlns:xs="http://www.w3.org/2001/XMLSchema" xmlns:p="http://schemas.microsoft.com/office/2006/metadata/properties" xmlns:ns1="http://schemas.microsoft.com/sharepoint/v3" xmlns:ns2="294b6ca6-a3da-4dac-ba55-80e45615730a" xmlns:ns3="202355f6-090f-4d97-b329-ca591e5cd7a7" targetNamespace="http://schemas.microsoft.com/office/2006/metadata/properties" ma:root="true" ma:fieldsID="d2c49e439a91c46f6d37084d7363d7eb" ns1:_="" ns2:_="" ns3:_="">
    <xsd:import namespace="http://schemas.microsoft.com/sharepoint/v3"/>
    <xsd:import namespace="294b6ca6-a3da-4dac-ba55-80e45615730a"/>
    <xsd:import namespace="202355f6-090f-4d97-b329-ca591e5cd7a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TaxCatchAll" minOccurs="0"/>
                <xsd:element ref="ns2:lcf76f155ced4ddcb4097134ff3c332f" minOccurs="0"/>
                <xsd:element ref="ns2:outcome" minOccurs="0"/>
                <xsd:element ref="ns2:MediaServiceObjectDetectorVersions" minOccurs="0"/>
                <xsd:element ref="ns1:_ip_UnifiedCompliancePolicyProperties" minOccurs="0"/>
                <xsd:element ref="ns1:_ip_UnifiedCompliancePolicyUIAc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6" nillable="true" ma:displayName="Unified Compliance Policy Properties" ma:hidden="true" ma:internalName="_ip_UnifiedCompliancePolicyProperties">
      <xsd:simpleType>
        <xsd:restriction base="dms:Note"/>
      </xsd:simpleType>
    </xsd:element>
    <xsd:element name="_ip_UnifiedCompliancePolicyUIAction" ma:index="2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4b6ca6-a3da-4dac-ba55-80e4561573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f9746ba-156a-4ba1-8b97-10e5ed77a242" ma:termSetId="09814cd3-568e-fe90-9814-8d621ff8fb84" ma:anchorId="fba54fb3-c3e1-fe81-a776-ca4b69148c4d" ma:open="true" ma:isKeyword="false">
      <xsd:complexType>
        <xsd:sequence>
          <xsd:element ref="pc:Terms" minOccurs="0" maxOccurs="1"/>
        </xsd:sequence>
      </xsd:complexType>
    </xsd:element>
    <xsd:element name="outcome" ma:index="24" nillable="true" ma:displayName="outcome" ma:format="Dropdown" ma:internalName="outcome">
      <xsd:simpleType>
        <xsd:restriction base="dms:Text">
          <xsd:maxLength value="255"/>
        </xsd:restrictio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02355f6-090f-4d97-b329-ca591e5cd7a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339bb1b-8f4f-4413-b020-b98a175bd240}" ma:internalName="TaxCatchAll" ma:showField="CatchAllData" ma:web="202355f6-090f-4d97-b329-ca591e5cd7a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202355f6-090f-4d97-b329-ca591e5cd7a7" xsi:nil="true"/>
    <_ip_UnifiedCompliancePolicyProperties xmlns="http://schemas.microsoft.com/sharepoint/v3" xsi:nil="true"/>
    <lcf76f155ced4ddcb4097134ff3c332f xmlns="294b6ca6-a3da-4dac-ba55-80e45615730a">
      <Terms xmlns="http://schemas.microsoft.com/office/infopath/2007/PartnerControls"/>
    </lcf76f155ced4ddcb4097134ff3c332f>
    <outcome xmlns="294b6ca6-a3da-4dac-ba55-80e45615730a" xsi:nil="true"/>
  </documentManagement>
</p:properties>
</file>

<file path=customXml/itemProps1.xml><?xml version="1.0" encoding="utf-8"?>
<ds:datastoreItem xmlns:ds="http://schemas.openxmlformats.org/officeDocument/2006/customXml" ds:itemID="{47F03313-0133-4471-9ABF-B3C6AA1299EE}"/>
</file>

<file path=customXml/itemProps2.xml><?xml version="1.0" encoding="utf-8"?>
<ds:datastoreItem xmlns:ds="http://schemas.openxmlformats.org/officeDocument/2006/customXml" ds:itemID="{1F2B2F59-6896-4638-98EE-983CEF9AA394}"/>
</file>

<file path=customXml/itemProps3.xml><?xml version="1.0" encoding="utf-8"?>
<ds:datastoreItem xmlns:ds="http://schemas.openxmlformats.org/officeDocument/2006/customXml" ds:itemID="{40331AC4-703A-4FBB-91E1-88E058987E38}"/>
</file>

<file path=docProps/app.xml><?xml version="1.0" encoding="utf-8"?>
<Properties xmlns="http://schemas.openxmlformats.org/officeDocument/2006/extended-properties" xmlns:vt="http://schemas.openxmlformats.org/officeDocument/2006/docPropsVTypes">
  <TotalTime>4542</TotalTime>
  <Words>3282</Words>
  <Application>Microsoft Office PowerPoint</Application>
  <PresentationFormat>Widescreen</PresentationFormat>
  <Paragraphs>222</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Lucida Sans</vt:lpstr>
      <vt:lpstr>Lucida Sans Unicode</vt:lpstr>
      <vt:lpstr>Wingdings 2</vt:lpstr>
      <vt:lpstr>Wingdings 3</vt:lpstr>
      <vt:lpstr>Theme LDM standard</vt:lpstr>
      <vt:lpstr>Transparency Issues For Long Term Care Providers</vt:lpstr>
      <vt:lpstr>Introduction</vt:lpstr>
      <vt:lpstr>Introduction</vt:lpstr>
      <vt:lpstr>Regulations To Note</vt:lpstr>
      <vt:lpstr>Ownership and Control Reporting Requirements</vt:lpstr>
      <vt:lpstr>Ownership and Control Reporting Requirements</vt:lpstr>
      <vt:lpstr>Ownership and Control Reporting Requirements</vt:lpstr>
      <vt:lpstr>Ownership and Control Reporting Requirements</vt:lpstr>
      <vt:lpstr>Ownership and Control Reporting Requirements</vt:lpstr>
      <vt:lpstr>Ownership and Control Reporting Requirements</vt:lpstr>
      <vt:lpstr>Ownership and Control Reporting Requirements</vt:lpstr>
      <vt:lpstr>Ownership and Control Reporting Requirements</vt:lpstr>
      <vt:lpstr>Ownership and Control Reporting Requirements</vt:lpstr>
      <vt:lpstr>Ownership and Control Reporting Requirements</vt:lpstr>
      <vt:lpstr>Ownership and Control Reporting Requirements</vt:lpstr>
      <vt:lpstr>Example:  Pennsylvania Licensure Renewal Disclosures</vt:lpstr>
      <vt:lpstr>Ownership and Control Reporting Requirements</vt:lpstr>
      <vt:lpstr>Disclosures to Medicaid Agencies for Nursing Facility Providers </vt:lpstr>
      <vt:lpstr>Disclosures to Other State Agencies for Other Provider Types</vt:lpstr>
      <vt:lpstr>PA Example:  Disclosures to DHS for PCH and ALR</vt:lpstr>
      <vt:lpstr>Disclosures to DHS for PCH and ALR</vt:lpstr>
      <vt:lpstr>Disclosures to DHS for PCH and ALR</vt:lpstr>
      <vt:lpstr>Corporate Transparency Act</vt:lpstr>
      <vt:lpstr>Corporate Transparency Act</vt:lpstr>
      <vt:lpstr>Corporate Transparency Act</vt:lpstr>
      <vt:lpstr>Conclusions and Recommendations</vt:lpstr>
      <vt:lpstr>Conclusions and Recommendations</vt:lpstr>
      <vt:lpstr>Contact Information</vt:lpstr>
    </vt:vector>
  </TitlesOfParts>
  <Company>Latsha Davis &amp; Marshall,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Transparency Issues For Nonprofit Long Term Care Providers</dc:title>
  <dc:creator>David Marshall</dc:creator>
  <cp:lastModifiedBy>David Marshall</cp:lastModifiedBy>
  <cp:revision>80</cp:revision>
  <dcterms:created xsi:type="dcterms:W3CDTF">2024-07-31T14:20:08Z</dcterms:created>
  <dcterms:modified xsi:type="dcterms:W3CDTF">2024-09-17T17:30:44Z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0x01010015A9270AE8445B4E86C79D1F97734BF9</vt:lpwstr>
  </property>
</Properties>
</file>