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1" r:id="rId4"/>
    <p:sldMasterId id="2147483734" r:id="rId5"/>
    <p:sldMasterId id="2147483722" r:id="rId6"/>
  </p:sldMasterIdLst>
  <p:notesMasterIdLst>
    <p:notesMasterId r:id="rId80"/>
  </p:notesMasterIdLst>
  <p:handoutMasterIdLst>
    <p:handoutMasterId r:id="rId81"/>
  </p:handoutMasterIdLst>
  <p:sldIdLst>
    <p:sldId id="1227" r:id="rId7"/>
    <p:sldId id="1248" r:id="rId8"/>
    <p:sldId id="286" r:id="rId9"/>
    <p:sldId id="259" r:id="rId10"/>
    <p:sldId id="1199" r:id="rId11"/>
    <p:sldId id="1200" r:id="rId12"/>
    <p:sldId id="1206" r:id="rId13"/>
    <p:sldId id="283" r:id="rId14"/>
    <p:sldId id="1207" r:id="rId15"/>
    <p:sldId id="1179" r:id="rId16"/>
    <p:sldId id="1220" r:id="rId17"/>
    <p:sldId id="1229" r:id="rId18"/>
    <p:sldId id="287" r:id="rId19"/>
    <p:sldId id="261" r:id="rId20"/>
    <p:sldId id="1208" r:id="rId21"/>
    <p:sldId id="1209" r:id="rId22"/>
    <p:sldId id="1234" r:id="rId23"/>
    <p:sldId id="1235" r:id="rId24"/>
    <p:sldId id="1242" r:id="rId25"/>
    <p:sldId id="1237" r:id="rId26"/>
    <p:sldId id="1239" r:id="rId27"/>
    <p:sldId id="1240" r:id="rId28"/>
    <p:sldId id="262" r:id="rId29"/>
    <p:sldId id="1211" r:id="rId30"/>
    <p:sldId id="1244" r:id="rId31"/>
    <p:sldId id="1245" r:id="rId32"/>
    <p:sldId id="263" r:id="rId33"/>
    <p:sldId id="288" r:id="rId34"/>
    <p:sldId id="1230" r:id="rId35"/>
    <p:sldId id="1232" r:id="rId36"/>
    <p:sldId id="1231" r:id="rId37"/>
    <p:sldId id="1233" r:id="rId38"/>
    <p:sldId id="1213" r:id="rId39"/>
    <p:sldId id="266" r:id="rId40"/>
    <p:sldId id="1215" r:id="rId41"/>
    <p:sldId id="1216" r:id="rId42"/>
    <p:sldId id="1217" r:id="rId43"/>
    <p:sldId id="1218" r:id="rId44"/>
    <p:sldId id="1226" r:id="rId45"/>
    <p:sldId id="268" r:id="rId46"/>
    <p:sldId id="1219" r:id="rId47"/>
    <p:sldId id="289" r:id="rId48"/>
    <p:sldId id="1259" r:id="rId49"/>
    <p:sldId id="1262" r:id="rId50"/>
    <p:sldId id="1263" r:id="rId51"/>
    <p:sldId id="1261" r:id="rId52"/>
    <p:sldId id="1258" r:id="rId53"/>
    <p:sldId id="270" r:id="rId54"/>
    <p:sldId id="1246" r:id="rId55"/>
    <p:sldId id="271" r:id="rId56"/>
    <p:sldId id="1224" r:id="rId57"/>
    <p:sldId id="290" r:id="rId58"/>
    <p:sldId id="273" r:id="rId59"/>
    <p:sldId id="274" r:id="rId60"/>
    <p:sldId id="1225" r:id="rId61"/>
    <p:sldId id="276" r:id="rId62"/>
    <p:sldId id="1249" r:id="rId63"/>
    <p:sldId id="1228" r:id="rId64"/>
    <p:sldId id="282" r:id="rId65"/>
    <p:sldId id="1202" r:id="rId66"/>
    <p:sldId id="1203" r:id="rId67"/>
    <p:sldId id="1204" r:id="rId68"/>
    <p:sldId id="1250" r:id="rId69"/>
    <p:sldId id="1247" r:id="rId70"/>
    <p:sldId id="1251" r:id="rId71"/>
    <p:sldId id="1252" r:id="rId72"/>
    <p:sldId id="1253" r:id="rId73"/>
    <p:sldId id="1254" r:id="rId74"/>
    <p:sldId id="1255" r:id="rId75"/>
    <p:sldId id="1256" r:id="rId76"/>
    <p:sldId id="1260" r:id="rId77"/>
    <p:sldId id="278" r:id="rId78"/>
    <p:sldId id="295" r:id="rId79"/>
  </p:sldIdLst>
  <p:sldSz cx="12192000" cy="6858000"/>
  <p:notesSz cx="7315200" cy="9601200"/>
  <p:embeddedFontLst>
    <p:embeddedFont>
      <p:font typeface="Aptos ExtraBold" panose="020B0004020202020204" pitchFamily="34" charset="0"/>
      <p:bold r:id="rId82"/>
      <p:boldItalic r:id="rId83"/>
    </p:embeddedFont>
    <p:embeddedFont>
      <p:font typeface="Aptos SemiBold" panose="020B0004020202020204" pitchFamily="34" charset="0"/>
      <p:bold r:id="rId84"/>
    </p:embeddedFont>
    <p:embeddedFont>
      <p:font typeface="Raleway" pitchFamily="2" charset="0"/>
      <p:regular r:id="rId85"/>
    </p:embeddedFont>
    <p:embeddedFont>
      <p:font typeface="Raleway ExtraBold" pitchFamily="2" charset="0"/>
      <p:bold r:id="rId86"/>
    </p:embeddedFont>
    <p:embeddedFont>
      <p:font typeface="Raleway Medium" pitchFamily="2" charset="0"/>
      <p:regular r:id="rId87"/>
    </p:embeddedFont>
    <p:embeddedFont>
      <p:font typeface="Raleway SemiBold" pitchFamily="2" charset="0"/>
      <p:bold r:id="rId88"/>
    </p:embeddedFont>
    <p:embeddedFont>
      <p:font typeface="Tahoma" panose="020B0604030504040204" pitchFamily="34" charset="0"/>
      <p:regular r:id="rId89"/>
      <p:bold r:id="rId9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391E5-D499-C779-A9E1-5C9C5A941A27}" name="Donahue, Caitlin" initials="DC" userId="S::CAD105@PostSchell.com::d2346ebc-9659-441d-a503-b2dc900bee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BC7"/>
    <a:srgbClr val="2D4769"/>
    <a:srgbClr val="FF9933"/>
    <a:srgbClr val="000054"/>
    <a:srgbClr val="AEDDF9"/>
    <a:srgbClr val="00FFFF"/>
    <a:srgbClr val="091BA3"/>
    <a:srgbClr val="0000FF"/>
    <a:srgbClr val="375681"/>
    <a:srgbClr val="00FF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3" autoAdjust="0"/>
    <p:restoredTop sz="73346" autoAdjust="0"/>
  </p:normalViewPr>
  <p:slideViewPr>
    <p:cSldViewPr>
      <p:cViewPr varScale="1">
        <p:scale>
          <a:sx n="62" d="100"/>
          <a:sy n="62" d="100"/>
        </p:scale>
        <p:origin x="104" y="152"/>
      </p:cViewPr>
      <p:guideLst>
        <p:guide orient="horz" pos="2160"/>
        <p:guide pos="3840"/>
      </p:guideLst>
    </p:cSldViewPr>
  </p:slideViewPr>
  <p:outlineViewPr>
    <p:cViewPr>
      <p:scale>
        <a:sx n="33" d="100"/>
        <a:sy n="33" d="100"/>
      </p:scale>
      <p:origin x="210" y="177672"/>
    </p:cViewPr>
  </p:outlineViewPr>
  <p:notesTextViewPr>
    <p:cViewPr>
      <p:scale>
        <a:sx n="100" d="100"/>
        <a:sy n="100" d="100"/>
      </p:scale>
      <p:origin x="0" y="0"/>
    </p:cViewPr>
  </p:notesTextViewPr>
  <p:notesViewPr>
    <p:cSldViewPr>
      <p:cViewPr varScale="1">
        <p:scale>
          <a:sx n="46" d="100"/>
          <a:sy n="46" d="100"/>
        </p:scale>
        <p:origin x="2732" y="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font" Target="fonts/font6.fntdata"/><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font" Target="fonts/font1.fntdata"/><Relationship Id="rId90" Type="http://schemas.openxmlformats.org/officeDocument/2006/relationships/font" Target="fonts/font9.fntdata"/><Relationship Id="rId95"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29000" cy="480060"/>
          </a:xfrm>
          <a:prstGeom prst="rect">
            <a:avLst/>
          </a:prstGeom>
        </p:spPr>
        <p:txBody>
          <a:bodyPr vert="horz" lIns="96639" tIns="48320" rIns="96639" bIns="48320" rtlCol="0"/>
          <a:lstStyle>
            <a:lvl1pPr algn="l">
              <a:defRPr sz="1200"/>
            </a:lvl1pPr>
          </a:lstStyle>
          <a:p>
            <a:r>
              <a:rPr lang="en-US" sz="1400" b="1" dirty="0">
                <a:latin typeface="Aptos Display" panose="020B0004020202020204" pitchFamily="34" charset="0"/>
              </a:rPr>
              <a:t>FSA 11</a:t>
            </a:r>
            <a:r>
              <a:rPr lang="en-US" sz="1400" b="1" baseline="30000" dirty="0">
                <a:latin typeface="Aptos Display" panose="020B0004020202020204" pitchFamily="34" charset="0"/>
              </a:rPr>
              <a:t>th</a:t>
            </a:r>
            <a:r>
              <a:rPr lang="en-US" sz="1400" b="1" dirty="0">
                <a:latin typeface="Aptos Display" panose="020B0004020202020204" pitchFamily="34" charset="0"/>
              </a:rPr>
              <a:t> Annual Compliance Conference</a:t>
            </a:r>
          </a:p>
          <a:p>
            <a:endParaRPr lang="en-US" dirty="0">
              <a:latin typeface="Aptos Display" panose="020B00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FFD682F0-7854-414C-A476-EFBF41D9C5E5}" type="slidenum">
              <a:rPr lang="en-US" smtClean="0"/>
              <a:t>‹#›</a:t>
            </a:fld>
            <a:endParaRPr lang="en-US" dirty="0"/>
          </a:p>
          <a:p>
            <a:r>
              <a:rPr lang="en-US" sz="1050" dirty="0">
                <a:latin typeface="Aptos" panose="020B0004020202020204" pitchFamily="34" charset="0"/>
              </a:rPr>
              <a:t>© 2024 Post &amp; Schell, P.C.</a:t>
            </a:r>
          </a:p>
        </p:txBody>
      </p:sp>
      <p:pic>
        <p:nvPicPr>
          <p:cNvPr id="6" name="Picture 5">
            <a:extLst>
              <a:ext uri="{FF2B5EF4-FFF2-40B4-BE49-F238E27FC236}">
                <a16:creationId xmlns:a16="http://schemas.microsoft.com/office/drawing/2014/main" id="{8CB7ABD2-94D9-81CA-50A0-EF255479A6C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9151558"/>
            <a:ext cx="1908313" cy="384048"/>
          </a:xfrm>
          <a:prstGeom prst="rect">
            <a:avLst/>
          </a:prstGeom>
        </p:spPr>
      </p:pic>
      <p:sp>
        <p:nvSpPr>
          <p:cNvPr id="3" name="Header Placeholder 1">
            <a:extLst>
              <a:ext uri="{FF2B5EF4-FFF2-40B4-BE49-F238E27FC236}">
                <a16:creationId xmlns:a16="http://schemas.microsoft.com/office/drawing/2014/main" id="{6C787C97-86E8-DCEB-08D2-1D9ABD6CCF87}"/>
              </a:ext>
            </a:extLst>
          </p:cNvPr>
          <p:cNvSpPr txBox="1">
            <a:spLocks/>
          </p:cNvSpPr>
          <p:nvPr/>
        </p:nvSpPr>
        <p:spPr>
          <a:xfrm>
            <a:off x="4143587" y="10828"/>
            <a:ext cx="3169920" cy="480060"/>
          </a:xfrm>
          <a:prstGeom prst="rect">
            <a:avLst/>
          </a:prstGeom>
        </p:spPr>
        <p:txBody>
          <a:bodyPr vert="horz" lIns="96639" tIns="48320" rIns="96639" bIns="48320" rtlCol="0"/>
          <a:ls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400" b="1" dirty="0">
                <a:latin typeface="Aptos Display" panose="020B0004020202020204" pitchFamily="34" charset="0"/>
              </a:rPr>
              <a:t>2024 Employment Law Update</a:t>
            </a:r>
          </a:p>
          <a:p>
            <a:pPr algn="r"/>
            <a:r>
              <a:rPr lang="en-US" dirty="0">
                <a:latin typeface="Aptos Display" panose="020B0004020202020204" pitchFamily="34" charset="0"/>
              </a:rPr>
              <a:t>September 24, 2024</a:t>
            </a:r>
          </a:p>
          <a:p>
            <a:pPr algn="r"/>
            <a:endParaRPr lang="en-US" sz="1400" dirty="0">
              <a:latin typeface="Aptos Display" panose="020B0004020202020204" pitchFamily="34" charset="0"/>
            </a:endParaRPr>
          </a:p>
        </p:txBody>
      </p:sp>
    </p:spTree>
    <p:extLst>
      <p:ext uri="{BB962C8B-B14F-4D97-AF65-F5344CB8AC3E}">
        <p14:creationId xmlns:p14="http://schemas.microsoft.com/office/powerpoint/2010/main" val="206991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defRPr sz="1200"/>
            </a:lvl1pPr>
          </a:lstStyle>
          <a:p>
            <a:endParaRPr lang="en-US" dirty="0"/>
          </a:p>
        </p:txBody>
      </p:sp>
      <p:sp>
        <p:nvSpPr>
          <p:cNvPr id="19459"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a:defRPr sz="1200"/>
            </a:lvl1pPr>
          </a:lstStyle>
          <a:p>
            <a:endParaRPr lang="en-US" dirty="0"/>
          </a:p>
        </p:txBody>
      </p:sp>
      <p:sp>
        <p:nvSpPr>
          <p:cNvPr id="19460"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2"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defRPr sz="1200"/>
            </a:lvl1pPr>
          </a:lstStyle>
          <a:p>
            <a:endParaRPr lang="en-US" dirty="0"/>
          </a:p>
        </p:txBody>
      </p:sp>
      <p:sp>
        <p:nvSpPr>
          <p:cNvPr id="19463"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a:defRPr sz="1200"/>
            </a:lvl1pPr>
          </a:lstStyle>
          <a:p>
            <a:fld id="{CBB3F08D-B00D-4912-A64C-2FFD2090A4EE}" type="slidenum">
              <a:rPr lang="en-US"/>
              <a:pPr/>
              <a:t>‹#›</a:t>
            </a:fld>
            <a:endParaRPr lang="en-US" dirty="0"/>
          </a:p>
        </p:txBody>
      </p:sp>
    </p:spTree>
    <p:extLst>
      <p:ext uri="{BB962C8B-B14F-4D97-AF65-F5344CB8AC3E}">
        <p14:creationId xmlns:p14="http://schemas.microsoft.com/office/powerpoint/2010/main" val="29886486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B8A472-4688-4C0B-C516-ED859076E648}"/>
              </a:ext>
            </a:extLst>
          </p:cNvPr>
          <p:cNvSpPr>
            <a:spLocks noGrp="1"/>
          </p:cNvSpPr>
          <p:nvPr>
            <p:ph type="body" sz="quarter" idx="11"/>
          </p:nvPr>
        </p:nvSpPr>
        <p:spPr>
          <a:xfrm>
            <a:off x="381000" y="1790699"/>
            <a:ext cx="11410950" cy="4124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a:extLst>
              <a:ext uri="{FF2B5EF4-FFF2-40B4-BE49-F238E27FC236}">
                <a16:creationId xmlns:a16="http://schemas.microsoft.com/office/drawing/2014/main" id="{0D824B5F-6B76-DC56-9ED0-983E73239B5C}"/>
              </a:ext>
            </a:extLst>
          </p:cNvPr>
          <p:cNvSpPr>
            <a:spLocks noGrp="1"/>
          </p:cNvSpPr>
          <p:nvPr>
            <p:ph type="title"/>
          </p:nvPr>
        </p:nvSpPr>
        <p:spPr>
          <a:xfrm>
            <a:off x="381000" y="306529"/>
            <a:ext cx="10515600" cy="844680"/>
          </a:xfrm>
          <a:prstGeom prst="rect">
            <a:avLst/>
          </a:prstGeom>
        </p:spPr>
        <p:txBody>
          <a:bodyPr vert="horz" lIns="91440" tIns="45720" rIns="91440" bIns="45720" rtlCol="0" anchor="ctr">
            <a:normAutofit/>
          </a:bodyPr>
          <a:lstStyle/>
          <a:p>
            <a:r>
              <a:rPr lang="en-US" dirty="0"/>
              <a:t>Click to Edit Title </a:t>
            </a:r>
          </a:p>
        </p:txBody>
      </p:sp>
    </p:spTree>
    <p:extLst>
      <p:ext uri="{BB962C8B-B14F-4D97-AF65-F5344CB8AC3E}">
        <p14:creationId xmlns:p14="http://schemas.microsoft.com/office/powerpoint/2010/main" val="327946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CEC146-98BA-4DD7-FFDD-9EA2B592F371}"/>
              </a:ext>
            </a:extLst>
          </p:cNvPr>
          <p:cNvSpPr/>
          <p:nvPr userDrawn="1"/>
        </p:nvSpPr>
        <p:spPr>
          <a:xfrm>
            <a:off x="-2" y="0"/>
            <a:ext cx="12192000" cy="6858000"/>
          </a:xfrm>
          <a:prstGeom prst="rect">
            <a:avLst/>
          </a:prstGeom>
          <a:gradFill flip="none" rotWithShape="1">
            <a:gsLst>
              <a:gs pos="0">
                <a:srgbClr val="1E4BC7"/>
              </a:gs>
              <a:gs pos="100000">
                <a:srgbClr val="1E4BC7">
                  <a:alpha val="87000"/>
                </a:srgbClr>
              </a:gs>
              <a:gs pos="50000">
                <a:srgbClr val="1E4BC7">
                  <a:alpha val="65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logo&#10;&#10;Description automatically generated">
            <a:extLst>
              <a:ext uri="{FF2B5EF4-FFF2-40B4-BE49-F238E27FC236}">
                <a16:creationId xmlns:a16="http://schemas.microsoft.com/office/drawing/2014/main" id="{51BDE2B1-04AB-C731-8A1D-7E2948A91E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760" y="5553076"/>
            <a:ext cx="1785381" cy="1116752"/>
          </a:xfrm>
          <a:prstGeom prst="rect">
            <a:avLst/>
          </a:prstGeom>
        </p:spPr>
      </p:pic>
      <p:sp>
        <p:nvSpPr>
          <p:cNvPr id="3" name="Rectangle 2">
            <a:extLst>
              <a:ext uri="{FF2B5EF4-FFF2-40B4-BE49-F238E27FC236}">
                <a16:creationId xmlns:a16="http://schemas.microsoft.com/office/drawing/2014/main" id="{860592EA-C279-BC58-E053-26FCD4540E37}"/>
              </a:ext>
            </a:extLst>
          </p:cNvPr>
          <p:cNvSpPr/>
          <p:nvPr userDrawn="1"/>
        </p:nvSpPr>
        <p:spPr>
          <a:xfrm>
            <a:off x="0" y="3222432"/>
            <a:ext cx="12191998" cy="1604558"/>
          </a:xfrm>
          <a:prstGeom prst="rect">
            <a:avLst/>
          </a:prstGeom>
          <a:gradFill flip="none" rotWithShape="1">
            <a:gsLst>
              <a:gs pos="0">
                <a:schemeClr val="bg1">
                  <a:alpha val="84919"/>
                </a:schemeClr>
              </a:gs>
              <a:gs pos="80000">
                <a:schemeClr val="bg1">
                  <a:alpha val="66020"/>
                </a:schemeClr>
              </a:gs>
              <a:gs pos="99000">
                <a:schemeClr val="bg1">
                  <a:shade val="100000"/>
                  <a:satMod val="11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455F996E-32DE-678B-6922-5128ADCF81D0}"/>
              </a:ext>
            </a:extLst>
          </p:cNvPr>
          <p:cNvSpPr>
            <a:spLocks noGrp="1"/>
          </p:cNvSpPr>
          <p:nvPr>
            <p:ph type="title" hasCustomPrompt="1"/>
          </p:nvPr>
        </p:nvSpPr>
        <p:spPr>
          <a:xfrm>
            <a:off x="143200" y="3368801"/>
            <a:ext cx="10829599" cy="1311819"/>
          </a:xfrm>
          <a:prstGeom prst="rect">
            <a:avLst/>
          </a:prstGeom>
        </p:spPr>
        <p:txBody>
          <a:bodyPr vert="horz" lIns="91440" tIns="45720" rIns="91440" bIns="45720" rtlCol="0" anchor="ctr">
            <a:normAutofit/>
          </a:bodyPr>
          <a:lstStyle>
            <a:lvl1pPr>
              <a:defRPr sz="6000" cap="all" baseline="0">
                <a:solidFill>
                  <a:srgbClr val="002060"/>
                </a:solidFill>
                <a:latin typeface="Aptos Display" panose="020B0004020202020204" pitchFamily="34" charset="0"/>
              </a:defRPr>
            </a:lvl1pPr>
          </a:lstStyle>
          <a:p>
            <a:r>
              <a:rPr lang="en-US" dirty="0"/>
              <a:t>Chapter Title </a:t>
            </a:r>
          </a:p>
        </p:txBody>
      </p:sp>
    </p:spTree>
    <p:extLst>
      <p:ext uri="{BB962C8B-B14F-4D97-AF65-F5344CB8AC3E}">
        <p14:creationId xmlns:p14="http://schemas.microsoft.com/office/powerpoint/2010/main" val="274428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CEC146-98BA-4DD7-FFDD-9EA2B592F371}"/>
              </a:ext>
            </a:extLst>
          </p:cNvPr>
          <p:cNvSpPr/>
          <p:nvPr userDrawn="1"/>
        </p:nvSpPr>
        <p:spPr>
          <a:xfrm>
            <a:off x="-2" y="0"/>
            <a:ext cx="12192000" cy="6858000"/>
          </a:xfrm>
          <a:prstGeom prst="rect">
            <a:avLst/>
          </a:prstGeom>
          <a:gradFill flip="none" rotWithShape="1">
            <a:gsLst>
              <a:gs pos="0">
                <a:srgbClr val="1E4BC7"/>
              </a:gs>
              <a:gs pos="100000">
                <a:srgbClr val="1E4BC7">
                  <a:alpha val="50000"/>
                </a:srgbClr>
              </a:gs>
              <a:gs pos="50000">
                <a:srgbClr val="1E4BC7">
                  <a:alpha val="5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logo&#10;&#10;Description automatically generated">
            <a:extLst>
              <a:ext uri="{FF2B5EF4-FFF2-40B4-BE49-F238E27FC236}">
                <a16:creationId xmlns:a16="http://schemas.microsoft.com/office/drawing/2014/main" id="{51BDE2B1-04AB-C731-8A1D-7E2948A91E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760" y="5553076"/>
            <a:ext cx="1785381" cy="1116752"/>
          </a:xfrm>
          <a:prstGeom prst="rect">
            <a:avLst/>
          </a:prstGeom>
        </p:spPr>
      </p:pic>
    </p:spTree>
    <p:extLst>
      <p:ext uri="{BB962C8B-B14F-4D97-AF65-F5344CB8AC3E}">
        <p14:creationId xmlns:p14="http://schemas.microsoft.com/office/powerpoint/2010/main" val="293751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47A899-2908-C7A5-8037-680B49FBF006}"/>
              </a:ext>
            </a:extLst>
          </p:cNvPr>
          <p:cNvSpPr>
            <a:spLocks noGrp="1"/>
          </p:cNvSpPr>
          <p:nvPr>
            <p:ph type="pic" sz="quarter" idx="13"/>
          </p:nvPr>
        </p:nvSpPr>
        <p:spPr>
          <a:xfrm>
            <a:off x="942975" y="695325"/>
            <a:ext cx="3257550" cy="3086100"/>
          </a:xfrm>
        </p:spPr>
        <p:txBody>
          <a:bodyPr/>
          <a:lstStyle/>
          <a:p>
            <a:endParaRPr lang="en-US" dirty="0"/>
          </a:p>
        </p:txBody>
      </p:sp>
      <p:sp>
        <p:nvSpPr>
          <p:cNvPr id="13" name="Rectangle 12">
            <a:extLst>
              <a:ext uri="{FF2B5EF4-FFF2-40B4-BE49-F238E27FC236}">
                <a16:creationId xmlns:a16="http://schemas.microsoft.com/office/drawing/2014/main" id="{0B349AD5-D21A-DFB6-1486-000A1E95DB65}"/>
              </a:ext>
            </a:extLst>
          </p:cNvPr>
          <p:cNvSpPr/>
          <p:nvPr userDrawn="1"/>
        </p:nvSpPr>
        <p:spPr>
          <a:xfrm>
            <a:off x="4467225" y="695325"/>
            <a:ext cx="3257550" cy="30861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A1E2762-E0D8-4BFB-06FD-B01D9C0800D2}"/>
              </a:ext>
            </a:extLst>
          </p:cNvPr>
          <p:cNvSpPr/>
          <p:nvPr userDrawn="1"/>
        </p:nvSpPr>
        <p:spPr>
          <a:xfrm>
            <a:off x="7991475" y="695325"/>
            <a:ext cx="3257550" cy="3086100"/>
          </a:xfrm>
          <a:prstGeom prst="rect">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942975" y="4117976"/>
            <a:ext cx="10515600" cy="730250"/>
          </a:xfrm>
        </p:spPr>
        <p:txBody>
          <a:bodyPr/>
          <a:lstStyle>
            <a:lvl1pPr>
              <a:defRPr cap="all" baseline="0">
                <a:solidFill>
                  <a:schemeClr val="accent1"/>
                </a:solidFill>
                <a:latin typeface="Raleway SemiBold" pitchFamily="2" charset="0"/>
              </a:defRPr>
            </a:lvl1pPr>
          </a:lstStyle>
          <a:p>
            <a:r>
              <a:rPr lang="en-US" dirty="0"/>
              <a:t>Slide title</a:t>
            </a:r>
          </a:p>
        </p:txBody>
      </p:sp>
      <p:sp>
        <p:nvSpPr>
          <p:cNvPr id="22" name="Text Placeholder 21">
            <a:extLst>
              <a:ext uri="{FF2B5EF4-FFF2-40B4-BE49-F238E27FC236}">
                <a16:creationId xmlns:a16="http://schemas.microsoft.com/office/drawing/2014/main" id="{D0EEC44B-96E3-C019-177E-20981E230115}"/>
              </a:ext>
            </a:extLst>
          </p:cNvPr>
          <p:cNvSpPr>
            <a:spLocks noGrp="1"/>
          </p:cNvSpPr>
          <p:nvPr>
            <p:ph type="body" sz="quarter" idx="14" hasCustomPrompt="1"/>
          </p:nvPr>
        </p:nvSpPr>
        <p:spPr>
          <a:xfrm>
            <a:off x="942975" y="5048250"/>
            <a:ext cx="10525125" cy="1200150"/>
          </a:xfrm>
        </p:spPr>
        <p:txBody>
          <a:bodyPr/>
          <a:lstStyle>
            <a:lvl1pPr marL="0" indent="0">
              <a:buNone/>
              <a:defRPr>
                <a:latin typeface="Raleway Medium" pitchFamily="2" charset="0"/>
              </a:defRPr>
            </a:lvl1pPr>
          </a:lstStyle>
          <a:p>
            <a:pPr lvl="0"/>
            <a:r>
              <a:rPr lang="en-US" dirty="0">
                <a:latin typeface="Raleway Medium" pitchFamily="2" charset="0"/>
              </a:rPr>
              <a:t>Insert paragraph form text</a:t>
            </a:r>
            <a:endParaRPr lang="en-US" dirty="0"/>
          </a:p>
        </p:txBody>
      </p:sp>
      <p:pic>
        <p:nvPicPr>
          <p:cNvPr id="24" name="Picture 23" descr="Blue text on a black background&#10;&#10;Description automatically generated">
            <a:extLst>
              <a:ext uri="{FF2B5EF4-FFF2-40B4-BE49-F238E27FC236}">
                <a16:creationId xmlns:a16="http://schemas.microsoft.com/office/drawing/2014/main" id="{9D8BAA6C-0FDC-F60B-856B-369A42927D2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4700" y="5990366"/>
            <a:ext cx="1083674" cy="676648"/>
          </a:xfrm>
          <a:prstGeom prst="rect">
            <a:avLst/>
          </a:prstGeom>
        </p:spPr>
      </p:pic>
      <p:sp>
        <p:nvSpPr>
          <p:cNvPr id="2" name="Rectangle: Top Corners One Rounded and One Snipped 11">
            <a:extLst>
              <a:ext uri="{FF2B5EF4-FFF2-40B4-BE49-F238E27FC236}">
                <a16:creationId xmlns:a16="http://schemas.microsoft.com/office/drawing/2014/main" id="{1F58575F-1F21-DE8D-B427-F8858D5ABFA1}"/>
              </a:ext>
            </a:extLst>
          </p:cNvPr>
          <p:cNvSpPr/>
          <p:nvPr userDrawn="1"/>
        </p:nvSpPr>
        <p:spPr>
          <a:xfrm flipV="1">
            <a:off x="-28548" y="-1"/>
            <a:ext cx="6821234" cy="256831"/>
          </a:xfrm>
          <a:custGeom>
            <a:avLst/>
            <a:gdLst>
              <a:gd name="connsiteX0" fmla="*/ 41354 w 8934995"/>
              <a:gd name="connsiteY0" fmla="*/ 0 h 248122"/>
              <a:gd name="connsiteX1" fmla="*/ 8893641 w 8934995"/>
              <a:gd name="connsiteY1" fmla="*/ 0 h 248122"/>
              <a:gd name="connsiteX2" fmla="*/ 8934995 w 8934995"/>
              <a:gd name="connsiteY2" fmla="*/ 41354 h 248122"/>
              <a:gd name="connsiteX3" fmla="*/ 8934995 w 8934995"/>
              <a:gd name="connsiteY3" fmla="*/ 248122 h 248122"/>
              <a:gd name="connsiteX4" fmla="*/ 0 w 8934995"/>
              <a:gd name="connsiteY4" fmla="*/ 248122 h 248122"/>
              <a:gd name="connsiteX5" fmla="*/ 0 w 8934995"/>
              <a:gd name="connsiteY5" fmla="*/ 41354 h 248122"/>
              <a:gd name="connsiteX6" fmla="*/ 41354 w 8934995"/>
              <a:gd name="connsiteY6" fmla="*/ 0 h 248122"/>
              <a:gd name="connsiteX0" fmla="*/ 41354 w 8934995"/>
              <a:gd name="connsiteY0" fmla="*/ 0 h 248122"/>
              <a:gd name="connsiteX1" fmla="*/ 8893641 w 8934995"/>
              <a:gd name="connsiteY1" fmla="*/ 0 h 248122"/>
              <a:gd name="connsiteX2" fmla="*/ 8934995 w 8934995"/>
              <a:gd name="connsiteY2" fmla="*/ 241652 h 248122"/>
              <a:gd name="connsiteX3" fmla="*/ 8934995 w 8934995"/>
              <a:gd name="connsiteY3" fmla="*/ 248122 h 248122"/>
              <a:gd name="connsiteX4" fmla="*/ 0 w 8934995"/>
              <a:gd name="connsiteY4" fmla="*/ 248122 h 248122"/>
              <a:gd name="connsiteX5" fmla="*/ 0 w 8934995"/>
              <a:gd name="connsiteY5" fmla="*/ 41354 h 248122"/>
              <a:gd name="connsiteX6" fmla="*/ 41354 w 8934995"/>
              <a:gd name="connsiteY6" fmla="*/ 0 h 248122"/>
              <a:gd name="connsiteX0" fmla="*/ 41354 w 8934995"/>
              <a:gd name="connsiteY0" fmla="*/ 8709 h 256831"/>
              <a:gd name="connsiteX1" fmla="*/ 8632384 w 8934995"/>
              <a:gd name="connsiteY1" fmla="*/ 0 h 256831"/>
              <a:gd name="connsiteX2" fmla="*/ 8934995 w 8934995"/>
              <a:gd name="connsiteY2" fmla="*/ 250361 h 256831"/>
              <a:gd name="connsiteX3" fmla="*/ 8934995 w 8934995"/>
              <a:gd name="connsiteY3" fmla="*/ 256831 h 256831"/>
              <a:gd name="connsiteX4" fmla="*/ 0 w 8934995"/>
              <a:gd name="connsiteY4" fmla="*/ 256831 h 256831"/>
              <a:gd name="connsiteX5" fmla="*/ 0 w 8934995"/>
              <a:gd name="connsiteY5" fmla="*/ 50063 h 256831"/>
              <a:gd name="connsiteX6" fmla="*/ 41354 w 8934995"/>
              <a:gd name="connsiteY6" fmla="*/ 8709 h 256831"/>
              <a:gd name="connsiteX0" fmla="*/ 18860 w 8935316"/>
              <a:gd name="connsiteY0" fmla="*/ 8709 h 256831"/>
              <a:gd name="connsiteX1" fmla="*/ 8632705 w 8935316"/>
              <a:gd name="connsiteY1" fmla="*/ 0 h 256831"/>
              <a:gd name="connsiteX2" fmla="*/ 8935316 w 8935316"/>
              <a:gd name="connsiteY2" fmla="*/ 250361 h 256831"/>
              <a:gd name="connsiteX3" fmla="*/ 8935316 w 8935316"/>
              <a:gd name="connsiteY3" fmla="*/ 256831 h 256831"/>
              <a:gd name="connsiteX4" fmla="*/ 321 w 8935316"/>
              <a:gd name="connsiteY4" fmla="*/ 256831 h 256831"/>
              <a:gd name="connsiteX5" fmla="*/ 321 w 8935316"/>
              <a:gd name="connsiteY5" fmla="*/ 50063 h 256831"/>
              <a:gd name="connsiteX6" fmla="*/ 18860 w 8935316"/>
              <a:gd name="connsiteY6" fmla="*/ 8709 h 2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5316" h="256831">
                <a:moveTo>
                  <a:pt x="18860" y="8709"/>
                </a:moveTo>
                <a:lnTo>
                  <a:pt x="8632705" y="0"/>
                </a:lnTo>
                <a:lnTo>
                  <a:pt x="8935316" y="250361"/>
                </a:lnTo>
                <a:lnTo>
                  <a:pt x="8935316" y="256831"/>
                </a:lnTo>
                <a:lnTo>
                  <a:pt x="321" y="256831"/>
                </a:lnTo>
                <a:lnTo>
                  <a:pt x="321" y="50063"/>
                </a:lnTo>
                <a:cubicBezTo>
                  <a:pt x="321" y="27224"/>
                  <a:pt x="-3979" y="8709"/>
                  <a:pt x="18860" y="87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969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47A899-2908-C7A5-8037-680B49FBF006}"/>
              </a:ext>
            </a:extLst>
          </p:cNvPr>
          <p:cNvSpPr>
            <a:spLocks noGrp="1"/>
          </p:cNvSpPr>
          <p:nvPr>
            <p:ph type="pic" sz="quarter" idx="13"/>
          </p:nvPr>
        </p:nvSpPr>
        <p:spPr>
          <a:xfrm>
            <a:off x="2895600" y="0"/>
            <a:ext cx="2571750" cy="6858000"/>
          </a:xfrm>
        </p:spPr>
        <p:txBody>
          <a:bodyPr/>
          <a:lstStyle/>
          <a:p>
            <a:endParaRPr lang="en-US" dirty="0"/>
          </a:p>
        </p:txBody>
      </p:sp>
      <p:sp>
        <p:nvSpPr>
          <p:cNvPr id="13" name="Rectangle 12">
            <a:extLst>
              <a:ext uri="{FF2B5EF4-FFF2-40B4-BE49-F238E27FC236}">
                <a16:creationId xmlns:a16="http://schemas.microsoft.com/office/drawing/2014/main" id="{0B349AD5-D21A-DFB6-1486-000A1E95DB65}"/>
              </a:ext>
            </a:extLst>
          </p:cNvPr>
          <p:cNvSpPr/>
          <p:nvPr userDrawn="1"/>
        </p:nvSpPr>
        <p:spPr>
          <a:xfrm>
            <a:off x="0" y="0"/>
            <a:ext cx="2895600" cy="50482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66675" y="765176"/>
            <a:ext cx="2752725" cy="730250"/>
          </a:xfrm>
        </p:spPr>
        <p:txBody>
          <a:bodyPr/>
          <a:lstStyle>
            <a:lvl1pPr algn="ctr">
              <a:defRPr cap="all" baseline="0">
                <a:solidFill>
                  <a:schemeClr val="accent1"/>
                </a:solidFill>
                <a:latin typeface="Raleway SemiBold" pitchFamily="2" charset="0"/>
              </a:defRPr>
            </a:lvl1pPr>
          </a:lstStyle>
          <a:p>
            <a:r>
              <a:rPr lang="en-US" dirty="0"/>
              <a:t>title</a:t>
            </a:r>
          </a:p>
        </p:txBody>
      </p:sp>
      <p:sp>
        <p:nvSpPr>
          <p:cNvPr id="22" name="Text Placeholder 21">
            <a:extLst>
              <a:ext uri="{FF2B5EF4-FFF2-40B4-BE49-F238E27FC236}">
                <a16:creationId xmlns:a16="http://schemas.microsoft.com/office/drawing/2014/main" id="{D0EEC44B-96E3-C019-177E-20981E230115}"/>
              </a:ext>
            </a:extLst>
          </p:cNvPr>
          <p:cNvSpPr>
            <a:spLocks noGrp="1"/>
          </p:cNvSpPr>
          <p:nvPr>
            <p:ph type="body" sz="quarter" idx="14" hasCustomPrompt="1"/>
          </p:nvPr>
        </p:nvSpPr>
        <p:spPr>
          <a:xfrm>
            <a:off x="171450" y="4586287"/>
            <a:ext cx="2400300" cy="1200150"/>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4" name="Text Placeholder 21">
            <a:extLst>
              <a:ext uri="{FF2B5EF4-FFF2-40B4-BE49-F238E27FC236}">
                <a16:creationId xmlns:a16="http://schemas.microsoft.com/office/drawing/2014/main" id="{F7A1A59A-4BA9-B0E6-6250-3CE236788288}"/>
              </a:ext>
            </a:extLst>
          </p:cNvPr>
          <p:cNvSpPr>
            <a:spLocks noGrp="1"/>
          </p:cNvSpPr>
          <p:nvPr>
            <p:ph type="body" sz="quarter" idx="15" hasCustomPrompt="1"/>
          </p:nvPr>
        </p:nvSpPr>
        <p:spPr>
          <a:xfrm>
            <a:off x="6743699" y="1383904"/>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7" name="Picture Placeholder 6">
            <a:extLst>
              <a:ext uri="{FF2B5EF4-FFF2-40B4-BE49-F238E27FC236}">
                <a16:creationId xmlns:a16="http://schemas.microsoft.com/office/drawing/2014/main" id="{0061BAD4-9E60-4A77-4170-E3FF242EB9FD}"/>
              </a:ext>
            </a:extLst>
          </p:cNvPr>
          <p:cNvSpPr>
            <a:spLocks noGrp="1"/>
          </p:cNvSpPr>
          <p:nvPr>
            <p:ph type="pic" sz="quarter" idx="16"/>
          </p:nvPr>
        </p:nvSpPr>
        <p:spPr>
          <a:xfrm>
            <a:off x="6134100" y="876300"/>
            <a:ext cx="581025" cy="508000"/>
          </a:xfrm>
        </p:spPr>
        <p:txBody>
          <a:bodyPr/>
          <a:lstStyle>
            <a:lvl1pPr marL="0" indent="0">
              <a:buNone/>
              <a:defRPr/>
            </a:lvl1pPr>
          </a:lstStyle>
          <a:p>
            <a:endParaRPr lang="en-US" dirty="0"/>
          </a:p>
        </p:txBody>
      </p:sp>
      <p:sp>
        <p:nvSpPr>
          <p:cNvPr id="10" name="Text Placeholder 21">
            <a:extLst>
              <a:ext uri="{FF2B5EF4-FFF2-40B4-BE49-F238E27FC236}">
                <a16:creationId xmlns:a16="http://schemas.microsoft.com/office/drawing/2014/main" id="{97A6974A-14E5-A211-9BCE-E35593C676AD}"/>
              </a:ext>
            </a:extLst>
          </p:cNvPr>
          <p:cNvSpPr>
            <a:spLocks noGrp="1"/>
          </p:cNvSpPr>
          <p:nvPr>
            <p:ph type="body" sz="quarter" idx="17" hasCustomPrompt="1"/>
          </p:nvPr>
        </p:nvSpPr>
        <p:spPr>
          <a:xfrm>
            <a:off x="6743699" y="2612629"/>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12" name="Picture Placeholder 6">
            <a:extLst>
              <a:ext uri="{FF2B5EF4-FFF2-40B4-BE49-F238E27FC236}">
                <a16:creationId xmlns:a16="http://schemas.microsoft.com/office/drawing/2014/main" id="{470983B2-7EE8-0EC9-919D-EB30FEFEEA51}"/>
              </a:ext>
            </a:extLst>
          </p:cNvPr>
          <p:cNvSpPr>
            <a:spLocks noGrp="1"/>
          </p:cNvSpPr>
          <p:nvPr>
            <p:ph type="pic" sz="quarter" idx="18"/>
          </p:nvPr>
        </p:nvSpPr>
        <p:spPr>
          <a:xfrm>
            <a:off x="6134100" y="2105025"/>
            <a:ext cx="581025" cy="508000"/>
          </a:xfrm>
        </p:spPr>
        <p:txBody>
          <a:bodyPr/>
          <a:lstStyle>
            <a:lvl1pPr marL="0" indent="0">
              <a:buNone/>
              <a:defRPr/>
            </a:lvl1pPr>
          </a:lstStyle>
          <a:p>
            <a:endParaRPr lang="en-US" dirty="0"/>
          </a:p>
        </p:txBody>
      </p:sp>
      <p:sp>
        <p:nvSpPr>
          <p:cNvPr id="16" name="Text Placeholder 21">
            <a:extLst>
              <a:ext uri="{FF2B5EF4-FFF2-40B4-BE49-F238E27FC236}">
                <a16:creationId xmlns:a16="http://schemas.microsoft.com/office/drawing/2014/main" id="{52247AC7-C414-0024-86D3-00909BE8C1BB}"/>
              </a:ext>
            </a:extLst>
          </p:cNvPr>
          <p:cNvSpPr>
            <a:spLocks noGrp="1"/>
          </p:cNvSpPr>
          <p:nvPr>
            <p:ph type="body" sz="quarter" idx="19" hasCustomPrompt="1"/>
          </p:nvPr>
        </p:nvSpPr>
        <p:spPr>
          <a:xfrm>
            <a:off x="6753224" y="3869533"/>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17" name="Picture Placeholder 6">
            <a:extLst>
              <a:ext uri="{FF2B5EF4-FFF2-40B4-BE49-F238E27FC236}">
                <a16:creationId xmlns:a16="http://schemas.microsoft.com/office/drawing/2014/main" id="{44D48E7F-B0B0-1B41-19E6-F77CF5138B39}"/>
              </a:ext>
            </a:extLst>
          </p:cNvPr>
          <p:cNvSpPr>
            <a:spLocks noGrp="1"/>
          </p:cNvSpPr>
          <p:nvPr>
            <p:ph type="pic" sz="quarter" idx="20"/>
          </p:nvPr>
        </p:nvSpPr>
        <p:spPr>
          <a:xfrm>
            <a:off x="6143625" y="3361929"/>
            <a:ext cx="581025" cy="508000"/>
          </a:xfrm>
        </p:spPr>
        <p:txBody>
          <a:bodyPr/>
          <a:lstStyle>
            <a:lvl1pPr marL="0" indent="0">
              <a:buNone/>
              <a:defRPr/>
            </a:lvl1pPr>
          </a:lstStyle>
          <a:p>
            <a:endParaRPr lang="en-US" dirty="0"/>
          </a:p>
        </p:txBody>
      </p:sp>
      <p:sp>
        <p:nvSpPr>
          <p:cNvPr id="19" name="Text Placeholder 21">
            <a:extLst>
              <a:ext uri="{FF2B5EF4-FFF2-40B4-BE49-F238E27FC236}">
                <a16:creationId xmlns:a16="http://schemas.microsoft.com/office/drawing/2014/main" id="{A5F83647-6F30-F2BE-6336-D4FBBD31FD12}"/>
              </a:ext>
            </a:extLst>
          </p:cNvPr>
          <p:cNvSpPr>
            <a:spLocks noGrp="1"/>
          </p:cNvSpPr>
          <p:nvPr>
            <p:ph type="body" sz="quarter" idx="21" hasCustomPrompt="1"/>
          </p:nvPr>
        </p:nvSpPr>
        <p:spPr>
          <a:xfrm>
            <a:off x="6743699" y="5089921"/>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21" name="Picture Placeholder 6">
            <a:extLst>
              <a:ext uri="{FF2B5EF4-FFF2-40B4-BE49-F238E27FC236}">
                <a16:creationId xmlns:a16="http://schemas.microsoft.com/office/drawing/2014/main" id="{07001DB6-5285-69CA-CD3B-035094BE2706}"/>
              </a:ext>
            </a:extLst>
          </p:cNvPr>
          <p:cNvSpPr>
            <a:spLocks noGrp="1"/>
          </p:cNvSpPr>
          <p:nvPr>
            <p:ph type="pic" sz="quarter" idx="22"/>
          </p:nvPr>
        </p:nvSpPr>
        <p:spPr>
          <a:xfrm>
            <a:off x="6134100" y="4582317"/>
            <a:ext cx="581025" cy="508000"/>
          </a:xfrm>
        </p:spPr>
        <p:txBody>
          <a:bodyPr/>
          <a:lstStyle>
            <a:lvl1pPr marL="0" indent="0">
              <a:buNone/>
              <a:defRPr/>
            </a:lvl1pPr>
          </a:lstStyle>
          <a:p>
            <a:endParaRPr lang="en-US" dirty="0"/>
          </a:p>
        </p:txBody>
      </p:sp>
      <p:sp>
        <p:nvSpPr>
          <p:cNvPr id="32" name="Text Placeholder 31">
            <a:extLst>
              <a:ext uri="{FF2B5EF4-FFF2-40B4-BE49-F238E27FC236}">
                <a16:creationId xmlns:a16="http://schemas.microsoft.com/office/drawing/2014/main" id="{7878B80B-8C02-5507-073D-4C6AB2FF4AC5}"/>
              </a:ext>
            </a:extLst>
          </p:cNvPr>
          <p:cNvSpPr>
            <a:spLocks noGrp="1"/>
          </p:cNvSpPr>
          <p:nvPr>
            <p:ph type="body" sz="quarter" idx="23" hasCustomPrompt="1"/>
          </p:nvPr>
        </p:nvSpPr>
        <p:spPr>
          <a:xfrm>
            <a:off x="6724650" y="876300"/>
            <a:ext cx="2476500" cy="508000"/>
          </a:xfrm>
        </p:spPr>
        <p:txBody>
          <a:bodyPr/>
          <a:lstStyle>
            <a:lvl1pPr marL="0" indent="0">
              <a:buNone/>
              <a:defRPr b="1">
                <a:solidFill>
                  <a:schemeClr val="accent1"/>
                </a:solidFill>
                <a:latin typeface="Raleway Medium" pitchFamily="2" charset="0"/>
              </a:defRPr>
            </a:lvl1pPr>
          </a:lstStyle>
          <a:p>
            <a:pPr lvl="0"/>
            <a:r>
              <a:rPr lang="en-US" dirty="0"/>
              <a:t>POINT</a:t>
            </a:r>
          </a:p>
        </p:txBody>
      </p:sp>
      <p:sp>
        <p:nvSpPr>
          <p:cNvPr id="33" name="Text Placeholder 31">
            <a:extLst>
              <a:ext uri="{FF2B5EF4-FFF2-40B4-BE49-F238E27FC236}">
                <a16:creationId xmlns:a16="http://schemas.microsoft.com/office/drawing/2014/main" id="{65465AAD-E6F7-5F94-A84A-DABFC552C7D3}"/>
              </a:ext>
            </a:extLst>
          </p:cNvPr>
          <p:cNvSpPr>
            <a:spLocks noGrp="1"/>
          </p:cNvSpPr>
          <p:nvPr>
            <p:ph type="body" sz="quarter" idx="24" hasCustomPrompt="1"/>
          </p:nvPr>
        </p:nvSpPr>
        <p:spPr>
          <a:xfrm>
            <a:off x="6715125" y="2105025"/>
            <a:ext cx="2476500" cy="508000"/>
          </a:xfrm>
        </p:spPr>
        <p:txBody>
          <a:bodyPr/>
          <a:lstStyle>
            <a:lvl1pPr marL="0" indent="0">
              <a:buNone/>
              <a:defRPr b="1">
                <a:solidFill>
                  <a:schemeClr val="accent1"/>
                </a:solidFill>
                <a:latin typeface="Raleway Medium" pitchFamily="2" charset="0"/>
              </a:defRPr>
            </a:lvl1pPr>
          </a:lstStyle>
          <a:p>
            <a:pPr lvl="0"/>
            <a:r>
              <a:rPr lang="en-US" dirty="0"/>
              <a:t>POINT</a:t>
            </a:r>
          </a:p>
        </p:txBody>
      </p:sp>
      <p:sp>
        <p:nvSpPr>
          <p:cNvPr id="34" name="Text Placeholder 31">
            <a:extLst>
              <a:ext uri="{FF2B5EF4-FFF2-40B4-BE49-F238E27FC236}">
                <a16:creationId xmlns:a16="http://schemas.microsoft.com/office/drawing/2014/main" id="{8CED8CA3-4C65-C2AA-4EAB-92FE268A4A96}"/>
              </a:ext>
            </a:extLst>
          </p:cNvPr>
          <p:cNvSpPr>
            <a:spLocks noGrp="1"/>
          </p:cNvSpPr>
          <p:nvPr>
            <p:ph type="body" sz="quarter" idx="25" hasCustomPrompt="1"/>
          </p:nvPr>
        </p:nvSpPr>
        <p:spPr>
          <a:xfrm>
            <a:off x="6724650" y="3352998"/>
            <a:ext cx="2476500" cy="508000"/>
          </a:xfrm>
        </p:spPr>
        <p:txBody>
          <a:bodyPr/>
          <a:lstStyle>
            <a:lvl1pPr marL="0" indent="0">
              <a:buNone/>
              <a:defRPr b="1">
                <a:solidFill>
                  <a:schemeClr val="accent1"/>
                </a:solidFill>
                <a:latin typeface="Raleway Medium" pitchFamily="2" charset="0"/>
              </a:defRPr>
            </a:lvl1pPr>
          </a:lstStyle>
          <a:p>
            <a:pPr lvl="0"/>
            <a:r>
              <a:rPr lang="en-US" dirty="0"/>
              <a:t>POINT</a:t>
            </a:r>
          </a:p>
        </p:txBody>
      </p:sp>
      <p:sp>
        <p:nvSpPr>
          <p:cNvPr id="35" name="Text Placeholder 31">
            <a:extLst>
              <a:ext uri="{FF2B5EF4-FFF2-40B4-BE49-F238E27FC236}">
                <a16:creationId xmlns:a16="http://schemas.microsoft.com/office/drawing/2014/main" id="{1C425C0D-72A3-3C11-57E0-218F4EB7D3C7}"/>
              </a:ext>
            </a:extLst>
          </p:cNvPr>
          <p:cNvSpPr>
            <a:spLocks noGrp="1"/>
          </p:cNvSpPr>
          <p:nvPr>
            <p:ph type="body" sz="quarter" idx="26" hasCustomPrompt="1"/>
          </p:nvPr>
        </p:nvSpPr>
        <p:spPr>
          <a:xfrm>
            <a:off x="6724650" y="4581921"/>
            <a:ext cx="2476500" cy="508000"/>
          </a:xfrm>
        </p:spPr>
        <p:txBody>
          <a:bodyPr/>
          <a:lstStyle>
            <a:lvl1pPr marL="0" indent="0">
              <a:buNone/>
              <a:defRPr b="1">
                <a:solidFill>
                  <a:schemeClr val="accent1"/>
                </a:solidFill>
                <a:latin typeface="Raleway Medium" pitchFamily="2" charset="0"/>
              </a:defRPr>
            </a:lvl1pPr>
          </a:lstStyle>
          <a:p>
            <a:pPr lvl="0"/>
            <a:r>
              <a:rPr lang="en-US" dirty="0"/>
              <a:t>POINT</a:t>
            </a:r>
          </a:p>
        </p:txBody>
      </p:sp>
      <p:pic>
        <p:nvPicPr>
          <p:cNvPr id="37" name="Picture 36" descr="Blue text on a black background&#10;&#10;Description automatically generated">
            <a:extLst>
              <a:ext uri="{FF2B5EF4-FFF2-40B4-BE49-F238E27FC236}">
                <a16:creationId xmlns:a16="http://schemas.microsoft.com/office/drawing/2014/main" id="{AD2B6BB2-7247-9FF8-00F0-7017A81FED2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4700" y="5990366"/>
            <a:ext cx="1083674" cy="676648"/>
          </a:xfrm>
          <a:prstGeom prst="rect">
            <a:avLst/>
          </a:prstGeom>
        </p:spPr>
      </p:pic>
      <p:sp>
        <p:nvSpPr>
          <p:cNvPr id="5" name="Text Placeholder 4">
            <a:extLst>
              <a:ext uri="{FF2B5EF4-FFF2-40B4-BE49-F238E27FC236}">
                <a16:creationId xmlns:a16="http://schemas.microsoft.com/office/drawing/2014/main" id="{6C076370-AA5D-F518-C715-4A42293F925A}"/>
              </a:ext>
            </a:extLst>
          </p:cNvPr>
          <p:cNvSpPr>
            <a:spLocks noGrp="1"/>
          </p:cNvSpPr>
          <p:nvPr>
            <p:ph type="body" sz="quarter" idx="27" hasCustomPrompt="1"/>
          </p:nvPr>
        </p:nvSpPr>
        <p:spPr>
          <a:xfrm>
            <a:off x="171450" y="4133850"/>
            <a:ext cx="2400300" cy="457200"/>
          </a:xfrm>
        </p:spPr>
        <p:txBody>
          <a:bodyPr/>
          <a:lstStyle>
            <a:lvl1pPr marL="0" indent="0" algn="ctr">
              <a:buNone/>
              <a:defRPr b="1">
                <a:solidFill>
                  <a:schemeClr val="accent1"/>
                </a:solidFill>
                <a:latin typeface="Raleway Medium" pitchFamily="2" charset="0"/>
              </a:defRPr>
            </a:lvl1pPr>
          </a:lstStyle>
          <a:p>
            <a:pPr lvl="0"/>
            <a:r>
              <a:rPr lang="en-US" dirty="0"/>
              <a:t>SUBTITLE</a:t>
            </a:r>
          </a:p>
        </p:txBody>
      </p:sp>
    </p:spTree>
    <p:extLst>
      <p:ext uri="{BB962C8B-B14F-4D97-AF65-F5344CB8AC3E}">
        <p14:creationId xmlns:p14="http://schemas.microsoft.com/office/powerpoint/2010/main" val="191889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523B68-9A1A-9EBB-59EF-BEB92D2C560C}"/>
              </a:ext>
            </a:extLst>
          </p:cNvPr>
          <p:cNvSpPr/>
          <p:nvPr userDrawn="1"/>
        </p:nvSpPr>
        <p:spPr>
          <a:xfrm rot="5400000">
            <a:off x="8010525" y="2676525"/>
            <a:ext cx="6858000" cy="150495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349AD5-D21A-DFB6-1486-000A1E95DB65}"/>
              </a:ext>
            </a:extLst>
          </p:cNvPr>
          <p:cNvSpPr/>
          <p:nvPr userDrawn="1"/>
        </p:nvSpPr>
        <p:spPr>
          <a:xfrm>
            <a:off x="0" y="0"/>
            <a:ext cx="10687050" cy="1280318"/>
          </a:xfrm>
          <a:prstGeom prst="rect">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314325" y="275034"/>
            <a:ext cx="8515350" cy="730250"/>
          </a:xfrm>
        </p:spPr>
        <p:txBody>
          <a:bodyPr/>
          <a:lstStyle>
            <a:lvl1pPr algn="l">
              <a:defRPr cap="all" baseline="0">
                <a:solidFill>
                  <a:schemeClr val="bg1"/>
                </a:solidFill>
                <a:latin typeface="Raleway SemiBold" pitchFamily="2" charset="0"/>
              </a:defRPr>
            </a:lvl1pPr>
          </a:lstStyle>
          <a:p>
            <a:r>
              <a:rPr lang="en-US" dirty="0"/>
              <a:t>title</a:t>
            </a:r>
          </a:p>
        </p:txBody>
      </p:sp>
      <p:sp>
        <p:nvSpPr>
          <p:cNvPr id="22" name="Text Placeholder 21">
            <a:extLst>
              <a:ext uri="{FF2B5EF4-FFF2-40B4-BE49-F238E27FC236}">
                <a16:creationId xmlns:a16="http://schemas.microsoft.com/office/drawing/2014/main" id="{D0EEC44B-96E3-C019-177E-20981E230115}"/>
              </a:ext>
            </a:extLst>
          </p:cNvPr>
          <p:cNvSpPr>
            <a:spLocks noGrp="1"/>
          </p:cNvSpPr>
          <p:nvPr>
            <p:ph type="body" sz="quarter" idx="14" hasCustomPrompt="1"/>
          </p:nvPr>
        </p:nvSpPr>
        <p:spPr>
          <a:xfrm>
            <a:off x="171450" y="4586287"/>
            <a:ext cx="2400300" cy="1200150"/>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cxnSp>
        <p:nvCxnSpPr>
          <p:cNvPr id="24" name="Straight Connector 23">
            <a:extLst>
              <a:ext uri="{FF2B5EF4-FFF2-40B4-BE49-F238E27FC236}">
                <a16:creationId xmlns:a16="http://schemas.microsoft.com/office/drawing/2014/main" id="{E6B20FC0-A71A-072C-DCB4-0A5002159E4D}"/>
              </a:ext>
            </a:extLst>
          </p:cNvPr>
          <p:cNvCxnSpPr/>
          <p:nvPr userDrawn="1"/>
        </p:nvCxnSpPr>
        <p:spPr>
          <a:xfrm>
            <a:off x="2847975" y="1555352"/>
            <a:ext cx="0" cy="47914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Text Placeholder 21">
            <a:extLst>
              <a:ext uri="{FF2B5EF4-FFF2-40B4-BE49-F238E27FC236}">
                <a16:creationId xmlns:a16="http://schemas.microsoft.com/office/drawing/2014/main" id="{997D1812-2938-8C96-EEDC-9734AF3DDE19}"/>
              </a:ext>
            </a:extLst>
          </p:cNvPr>
          <p:cNvSpPr>
            <a:spLocks noGrp="1"/>
          </p:cNvSpPr>
          <p:nvPr>
            <p:ph type="body" sz="quarter" idx="15" hasCustomPrompt="1"/>
          </p:nvPr>
        </p:nvSpPr>
        <p:spPr>
          <a:xfrm>
            <a:off x="3267074" y="2405062"/>
            <a:ext cx="6638921" cy="1200150"/>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29" name="Text Placeholder 21">
            <a:extLst>
              <a:ext uri="{FF2B5EF4-FFF2-40B4-BE49-F238E27FC236}">
                <a16:creationId xmlns:a16="http://schemas.microsoft.com/office/drawing/2014/main" id="{4CD5E521-BEB3-0461-1E8E-3104BF4A798C}"/>
              </a:ext>
            </a:extLst>
          </p:cNvPr>
          <p:cNvSpPr>
            <a:spLocks noGrp="1"/>
          </p:cNvSpPr>
          <p:nvPr>
            <p:ph type="body" sz="quarter" idx="16" hasCustomPrompt="1"/>
          </p:nvPr>
        </p:nvSpPr>
        <p:spPr>
          <a:xfrm>
            <a:off x="3267074" y="4729956"/>
            <a:ext cx="6638921" cy="1200150"/>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32" name="Text Placeholder 31">
            <a:extLst>
              <a:ext uri="{FF2B5EF4-FFF2-40B4-BE49-F238E27FC236}">
                <a16:creationId xmlns:a16="http://schemas.microsoft.com/office/drawing/2014/main" id="{1E17B62E-5982-BCE3-9E65-E220F11DB6B1}"/>
              </a:ext>
            </a:extLst>
          </p:cNvPr>
          <p:cNvSpPr>
            <a:spLocks noGrp="1"/>
          </p:cNvSpPr>
          <p:nvPr>
            <p:ph type="body" sz="quarter" idx="17" hasCustomPrompt="1"/>
          </p:nvPr>
        </p:nvSpPr>
        <p:spPr>
          <a:xfrm>
            <a:off x="171450" y="3951088"/>
            <a:ext cx="2400298" cy="585788"/>
          </a:xfrm>
        </p:spPr>
        <p:txBody>
          <a:bodyPr>
            <a:normAutofit/>
          </a:bodyPr>
          <a:lstStyle>
            <a:lvl1pPr marL="0" indent="0" algn="ctr">
              <a:buNone/>
              <a:defRPr sz="3600">
                <a:solidFill>
                  <a:schemeClr val="accent1"/>
                </a:solidFill>
                <a:latin typeface="Raleway SemiBold" pitchFamily="2" charset="0"/>
              </a:defRPr>
            </a:lvl1pPr>
          </a:lstStyle>
          <a:p>
            <a:pPr lvl="0"/>
            <a:r>
              <a:rPr lang="en-US" dirty="0"/>
              <a:t>SUBTITLE</a:t>
            </a:r>
          </a:p>
        </p:txBody>
      </p:sp>
      <p:sp>
        <p:nvSpPr>
          <p:cNvPr id="33" name="Text Placeholder 31">
            <a:extLst>
              <a:ext uri="{FF2B5EF4-FFF2-40B4-BE49-F238E27FC236}">
                <a16:creationId xmlns:a16="http://schemas.microsoft.com/office/drawing/2014/main" id="{C02F4C33-1FF6-162A-E9E3-65DA097CE2BD}"/>
              </a:ext>
            </a:extLst>
          </p:cNvPr>
          <p:cNvSpPr>
            <a:spLocks noGrp="1"/>
          </p:cNvSpPr>
          <p:nvPr>
            <p:ph type="body" sz="quarter" idx="18" hasCustomPrompt="1"/>
          </p:nvPr>
        </p:nvSpPr>
        <p:spPr>
          <a:xfrm>
            <a:off x="3267074" y="1788912"/>
            <a:ext cx="2400298" cy="585788"/>
          </a:xfrm>
        </p:spPr>
        <p:txBody>
          <a:bodyPr>
            <a:normAutofit/>
          </a:bodyPr>
          <a:lstStyle>
            <a:lvl1pPr marL="0" indent="0" algn="l">
              <a:buNone/>
              <a:defRPr sz="3000">
                <a:solidFill>
                  <a:schemeClr val="accent1"/>
                </a:solidFill>
                <a:latin typeface="Raleway SemiBold" pitchFamily="2" charset="0"/>
              </a:defRPr>
            </a:lvl1pPr>
          </a:lstStyle>
          <a:p>
            <a:pPr lvl="0"/>
            <a:r>
              <a:rPr lang="en-US" dirty="0"/>
              <a:t>SUBTITLE</a:t>
            </a:r>
          </a:p>
        </p:txBody>
      </p:sp>
      <p:sp>
        <p:nvSpPr>
          <p:cNvPr id="34" name="Text Placeholder 31">
            <a:extLst>
              <a:ext uri="{FF2B5EF4-FFF2-40B4-BE49-F238E27FC236}">
                <a16:creationId xmlns:a16="http://schemas.microsoft.com/office/drawing/2014/main" id="{01D90852-F98B-1709-D2CE-5339B83535EE}"/>
              </a:ext>
            </a:extLst>
          </p:cNvPr>
          <p:cNvSpPr>
            <a:spLocks noGrp="1"/>
          </p:cNvSpPr>
          <p:nvPr>
            <p:ph type="body" sz="quarter" idx="19" hasCustomPrompt="1"/>
          </p:nvPr>
        </p:nvSpPr>
        <p:spPr>
          <a:xfrm>
            <a:off x="3267074" y="4113806"/>
            <a:ext cx="2400298" cy="585788"/>
          </a:xfrm>
        </p:spPr>
        <p:txBody>
          <a:bodyPr>
            <a:normAutofit/>
          </a:bodyPr>
          <a:lstStyle>
            <a:lvl1pPr marL="0" indent="0" algn="l">
              <a:buNone/>
              <a:defRPr sz="3000">
                <a:solidFill>
                  <a:schemeClr val="accent1"/>
                </a:solidFill>
                <a:latin typeface="Raleway SemiBold" pitchFamily="2" charset="0"/>
              </a:defRPr>
            </a:lvl1pPr>
          </a:lstStyle>
          <a:p>
            <a:pPr lvl="0"/>
            <a:r>
              <a:rPr lang="en-US" dirty="0"/>
              <a:t>SUBTITLE</a:t>
            </a:r>
          </a:p>
        </p:txBody>
      </p:sp>
      <p:pic>
        <p:nvPicPr>
          <p:cNvPr id="36" name="Picture 35" descr="A black and white logo&#10;&#10;Description automatically generated">
            <a:extLst>
              <a:ext uri="{FF2B5EF4-FFF2-40B4-BE49-F238E27FC236}">
                <a16:creationId xmlns:a16="http://schemas.microsoft.com/office/drawing/2014/main" id="{C8C2A35E-38F3-9D41-4437-D9B48A9993D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6876" y="5990366"/>
            <a:ext cx="1083674" cy="677836"/>
          </a:xfrm>
          <a:prstGeom prst="rect">
            <a:avLst/>
          </a:prstGeom>
          <a:ln>
            <a:noFill/>
          </a:ln>
        </p:spPr>
      </p:pic>
    </p:spTree>
    <p:extLst>
      <p:ext uri="{BB962C8B-B14F-4D97-AF65-F5344CB8AC3E}">
        <p14:creationId xmlns:p14="http://schemas.microsoft.com/office/powerpoint/2010/main" val="175290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523B68-9A1A-9EBB-59EF-BEB92D2C560C}"/>
              </a:ext>
            </a:extLst>
          </p:cNvPr>
          <p:cNvSpPr/>
          <p:nvPr userDrawn="1"/>
        </p:nvSpPr>
        <p:spPr>
          <a:xfrm rot="5400000">
            <a:off x="8010525" y="2676525"/>
            <a:ext cx="6858000" cy="150495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349AD5-D21A-DFB6-1486-000A1E95DB65}"/>
              </a:ext>
            </a:extLst>
          </p:cNvPr>
          <p:cNvSpPr/>
          <p:nvPr userDrawn="1"/>
        </p:nvSpPr>
        <p:spPr>
          <a:xfrm>
            <a:off x="0" y="0"/>
            <a:ext cx="10687050" cy="1280318"/>
          </a:xfrm>
          <a:prstGeom prst="rect">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314325" y="275034"/>
            <a:ext cx="8515350" cy="730250"/>
          </a:xfrm>
        </p:spPr>
        <p:txBody>
          <a:bodyPr/>
          <a:lstStyle>
            <a:lvl1pPr algn="l">
              <a:defRPr cap="all" baseline="0">
                <a:solidFill>
                  <a:schemeClr val="bg1"/>
                </a:solidFill>
                <a:latin typeface="Raleway SemiBold" pitchFamily="2" charset="0"/>
              </a:defRPr>
            </a:lvl1pPr>
          </a:lstStyle>
          <a:p>
            <a:r>
              <a:rPr lang="en-US" dirty="0"/>
              <a:t>title</a:t>
            </a:r>
          </a:p>
        </p:txBody>
      </p:sp>
      <p:sp>
        <p:nvSpPr>
          <p:cNvPr id="27" name="Text Placeholder 21">
            <a:extLst>
              <a:ext uri="{FF2B5EF4-FFF2-40B4-BE49-F238E27FC236}">
                <a16:creationId xmlns:a16="http://schemas.microsoft.com/office/drawing/2014/main" id="{997D1812-2938-8C96-EEDC-9734AF3DDE19}"/>
              </a:ext>
            </a:extLst>
          </p:cNvPr>
          <p:cNvSpPr>
            <a:spLocks noGrp="1"/>
          </p:cNvSpPr>
          <p:nvPr>
            <p:ph type="body" sz="quarter" idx="15" hasCustomPrompt="1"/>
          </p:nvPr>
        </p:nvSpPr>
        <p:spPr>
          <a:xfrm>
            <a:off x="314325" y="2359124"/>
            <a:ext cx="9182100" cy="1200150"/>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29" name="Text Placeholder 21">
            <a:extLst>
              <a:ext uri="{FF2B5EF4-FFF2-40B4-BE49-F238E27FC236}">
                <a16:creationId xmlns:a16="http://schemas.microsoft.com/office/drawing/2014/main" id="{4CD5E521-BEB3-0461-1E8E-3104BF4A798C}"/>
              </a:ext>
            </a:extLst>
          </p:cNvPr>
          <p:cNvSpPr>
            <a:spLocks noGrp="1"/>
          </p:cNvSpPr>
          <p:nvPr>
            <p:ph type="body" sz="quarter" idx="16" hasCustomPrompt="1"/>
          </p:nvPr>
        </p:nvSpPr>
        <p:spPr>
          <a:xfrm>
            <a:off x="314325" y="4684018"/>
            <a:ext cx="9182100" cy="1200150"/>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33" name="Text Placeholder 31">
            <a:extLst>
              <a:ext uri="{FF2B5EF4-FFF2-40B4-BE49-F238E27FC236}">
                <a16:creationId xmlns:a16="http://schemas.microsoft.com/office/drawing/2014/main" id="{C02F4C33-1FF6-162A-E9E3-65DA097CE2BD}"/>
              </a:ext>
            </a:extLst>
          </p:cNvPr>
          <p:cNvSpPr>
            <a:spLocks noGrp="1"/>
          </p:cNvSpPr>
          <p:nvPr>
            <p:ph type="body" sz="quarter" idx="18" hasCustomPrompt="1"/>
          </p:nvPr>
        </p:nvSpPr>
        <p:spPr>
          <a:xfrm>
            <a:off x="314325" y="1742974"/>
            <a:ext cx="2400298" cy="585788"/>
          </a:xfrm>
        </p:spPr>
        <p:txBody>
          <a:bodyPr>
            <a:normAutofit/>
          </a:bodyPr>
          <a:lstStyle>
            <a:lvl1pPr marL="0" indent="0" algn="l">
              <a:buNone/>
              <a:defRPr sz="3000">
                <a:solidFill>
                  <a:schemeClr val="accent1"/>
                </a:solidFill>
                <a:latin typeface="Raleway SemiBold" pitchFamily="2" charset="0"/>
              </a:defRPr>
            </a:lvl1pPr>
          </a:lstStyle>
          <a:p>
            <a:pPr lvl="0"/>
            <a:r>
              <a:rPr lang="en-US" dirty="0"/>
              <a:t>SUBTITLE</a:t>
            </a:r>
          </a:p>
        </p:txBody>
      </p:sp>
      <p:sp>
        <p:nvSpPr>
          <p:cNvPr id="34" name="Text Placeholder 31">
            <a:extLst>
              <a:ext uri="{FF2B5EF4-FFF2-40B4-BE49-F238E27FC236}">
                <a16:creationId xmlns:a16="http://schemas.microsoft.com/office/drawing/2014/main" id="{01D90852-F98B-1709-D2CE-5339B83535EE}"/>
              </a:ext>
            </a:extLst>
          </p:cNvPr>
          <p:cNvSpPr>
            <a:spLocks noGrp="1"/>
          </p:cNvSpPr>
          <p:nvPr>
            <p:ph type="body" sz="quarter" idx="19" hasCustomPrompt="1"/>
          </p:nvPr>
        </p:nvSpPr>
        <p:spPr>
          <a:xfrm>
            <a:off x="314325" y="4067868"/>
            <a:ext cx="2400298" cy="585788"/>
          </a:xfrm>
        </p:spPr>
        <p:txBody>
          <a:bodyPr>
            <a:normAutofit/>
          </a:bodyPr>
          <a:lstStyle>
            <a:lvl1pPr marL="0" indent="0" algn="l">
              <a:buNone/>
              <a:defRPr sz="3000">
                <a:solidFill>
                  <a:schemeClr val="accent1"/>
                </a:solidFill>
                <a:latin typeface="Raleway SemiBold" pitchFamily="2" charset="0"/>
              </a:defRPr>
            </a:lvl1pPr>
          </a:lstStyle>
          <a:p>
            <a:pPr lvl="0"/>
            <a:r>
              <a:rPr lang="en-US" dirty="0"/>
              <a:t>SUBTITLE</a:t>
            </a:r>
          </a:p>
        </p:txBody>
      </p:sp>
      <p:pic>
        <p:nvPicPr>
          <p:cNvPr id="2" name="Picture 1" descr="A black and white logo&#10;&#10;Description automatically generated">
            <a:extLst>
              <a:ext uri="{FF2B5EF4-FFF2-40B4-BE49-F238E27FC236}">
                <a16:creationId xmlns:a16="http://schemas.microsoft.com/office/drawing/2014/main" id="{F4B048A3-896A-6A29-82C6-B6823F430CA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6876" y="5990366"/>
            <a:ext cx="1083674" cy="677836"/>
          </a:xfrm>
          <a:prstGeom prst="rect">
            <a:avLst/>
          </a:prstGeom>
          <a:ln>
            <a:noFill/>
          </a:ln>
        </p:spPr>
      </p:pic>
    </p:spTree>
    <p:extLst>
      <p:ext uri="{BB962C8B-B14F-4D97-AF65-F5344CB8AC3E}">
        <p14:creationId xmlns:p14="http://schemas.microsoft.com/office/powerpoint/2010/main" val="318139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47A899-2908-C7A5-8037-680B49FBF006}"/>
              </a:ext>
            </a:extLst>
          </p:cNvPr>
          <p:cNvSpPr>
            <a:spLocks noGrp="1"/>
          </p:cNvSpPr>
          <p:nvPr>
            <p:ph type="pic" sz="quarter" idx="13"/>
          </p:nvPr>
        </p:nvSpPr>
        <p:spPr>
          <a:xfrm>
            <a:off x="0" y="1181100"/>
            <a:ext cx="12192000" cy="1571625"/>
          </a:xfrm>
        </p:spPr>
        <p:txBody>
          <a:bodyPr/>
          <a:lstStyle/>
          <a:p>
            <a:endParaRPr lang="en-US" dirty="0"/>
          </a:p>
        </p:txBody>
      </p:sp>
      <p:sp>
        <p:nvSpPr>
          <p:cNvPr id="13" name="Rectangle 12">
            <a:extLst>
              <a:ext uri="{FF2B5EF4-FFF2-40B4-BE49-F238E27FC236}">
                <a16:creationId xmlns:a16="http://schemas.microsoft.com/office/drawing/2014/main" id="{0B349AD5-D21A-DFB6-1486-000A1E95DB65}"/>
              </a:ext>
            </a:extLst>
          </p:cNvPr>
          <p:cNvSpPr/>
          <p:nvPr userDrawn="1"/>
        </p:nvSpPr>
        <p:spPr>
          <a:xfrm>
            <a:off x="0" y="930275"/>
            <a:ext cx="12192000" cy="25082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9048750" y="285750"/>
            <a:ext cx="2752725" cy="644525"/>
          </a:xfrm>
        </p:spPr>
        <p:txBody>
          <a:bodyPr/>
          <a:lstStyle>
            <a:lvl1pPr algn="r">
              <a:defRPr cap="all" baseline="0">
                <a:solidFill>
                  <a:schemeClr val="bg2">
                    <a:lumMod val="25000"/>
                  </a:schemeClr>
                </a:solidFill>
                <a:latin typeface="Raleway SemiBold" pitchFamily="2" charset="0"/>
              </a:defRPr>
            </a:lvl1pPr>
          </a:lstStyle>
          <a:p>
            <a:r>
              <a:rPr lang="en-US" dirty="0"/>
              <a:t>title</a:t>
            </a:r>
          </a:p>
        </p:txBody>
      </p:sp>
      <p:sp>
        <p:nvSpPr>
          <p:cNvPr id="14" name="Text Placeholder 21">
            <a:extLst>
              <a:ext uri="{FF2B5EF4-FFF2-40B4-BE49-F238E27FC236}">
                <a16:creationId xmlns:a16="http://schemas.microsoft.com/office/drawing/2014/main" id="{A0B4A3DE-C3C1-F519-3854-B0B03DA2F22B}"/>
              </a:ext>
            </a:extLst>
          </p:cNvPr>
          <p:cNvSpPr>
            <a:spLocks noGrp="1"/>
          </p:cNvSpPr>
          <p:nvPr>
            <p:ph type="body" sz="quarter" idx="15" hasCustomPrompt="1"/>
          </p:nvPr>
        </p:nvSpPr>
        <p:spPr>
          <a:xfrm>
            <a:off x="276225" y="3863974"/>
            <a:ext cx="10525125" cy="2063751"/>
          </a:xfrm>
        </p:spPr>
        <p:txBody>
          <a:bodyPr/>
          <a:lstStyle>
            <a:lvl1pPr marL="0" indent="0">
              <a:buNone/>
              <a:defRPr>
                <a:latin typeface="Raleway Medium" pitchFamily="2" charset="0"/>
              </a:defRPr>
            </a:lvl1pPr>
          </a:lstStyle>
          <a:p>
            <a:pPr lvl="0"/>
            <a:r>
              <a:rPr lang="en-US" dirty="0">
                <a:latin typeface="Raleway Medium" pitchFamily="2" charset="0"/>
              </a:rPr>
              <a:t>Insert paragraph form text</a:t>
            </a:r>
            <a:endParaRPr lang="en-US" dirty="0"/>
          </a:p>
        </p:txBody>
      </p:sp>
      <p:pic>
        <p:nvPicPr>
          <p:cNvPr id="23" name="Picture 22" descr="Blue text on a black background&#10;&#10;Description automatically generated">
            <a:extLst>
              <a:ext uri="{FF2B5EF4-FFF2-40B4-BE49-F238E27FC236}">
                <a16:creationId xmlns:a16="http://schemas.microsoft.com/office/drawing/2014/main" id="{BB456128-1685-6098-B8CC-0EA61DEAF59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4700" y="5990366"/>
            <a:ext cx="1083674" cy="676648"/>
          </a:xfrm>
          <a:prstGeom prst="rect">
            <a:avLst/>
          </a:prstGeom>
        </p:spPr>
      </p:pic>
      <p:sp>
        <p:nvSpPr>
          <p:cNvPr id="3" name="Text Placeholder 2">
            <a:extLst>
              <a:ext uri="{FF2B5EF4-FFF2-40B4-BE49-F238E27FC236}">
                <a16:creationId xmlns:a16="http://schemas.microsoft.com/office/drawing/2014/main" id="{B1B5C187-5A42-3887-8946-8465F559E522}"/>
              </a:ext>
            </a:extLst>
          </p:cNvPr>
          <p:cNvSpPr>
            <a:spLocks noGrp="1"/>
          </p:cNvSpPr>
          <p:nvPr>
            <p:ph type="body" sz="quarter" idx="16" hasCustomPrompt="1"/>
          </p:nvPr>
        </p:nvSpPr>
        <p:spPr>
          <a:xfrm>
            <a:off x="276225" y="3028949"/>
            <a:ext cx="10525125" cy="638175"/>
          </a:xfrm>
        </p:spPr>
        <p:txBody>
          <a:bodyPr>
            <a:normAutofit/>
          </a:bodyPr>
          <a:lstStyle>
            <a:lvl1pPr marL="0" indent="0">
              <a:buNone/>
              <a:defRPr sz="3200">
                <a:solidFill>
                  <a:schemeClr val="accent1"/>
                </a:solidFill>
                <a:latin typeface="Raleway SemiBold" pitchFamily="2" charset="0"/>
              </a:defRPr>
            </a:lvl1pPr>
          </a:lstStyle>
          <a:p>
            <a:r>
              <a:rPr lang="en-US" dirty="0"/>
              <a:t>SUBTITLE</a:t>
            </a:r>
          </a:p>
        </p:txBody>
      </p:sp>
    </p:spTree>
    <p:extLst>
      <p:ext uri="{BB962C8B-B14F-4D97-AF65-F5344CB8AC3E}">
        <p14:creationId xmlns:p14="http://schemas.microsoft.com/office/powerpoint/2010/main" val="551070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7A14BA-207C-C54C-B59B-FD1CF5537909}"/>
              </a:ext>
            </a:extLst>
          </p:cNvPr>
          <p:cNvSpPr/>
          <p:nvPr userDrawn="1"/>
        </p:nvSpPr>
        <p:spPr>
          <a:xfrm>
            <a:off x="0" y="1219200"/>
            <a:ext cx="12192000" cy="563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and white logo&#10;&#10;Description automatically generated">
            <a:extLst>
              <a:ext uri="{FF2B5EF4-FFF2-40B4-BE49-F238E27FC236}">
                <a16:creationId xmlns:a16="http://schemas.microsoft.com/office/drawing/2014/main" id="{3A543256-26CA-F69A-F388-C8EB1754711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6876" y="5990366"/>
            <a:ext cx="1083674" cy="677836"/>
          </a:xfrm>
          <a:prstGeom prst="rect">
            <a:avLst/>
          </a:prstGeom>
          <a:ln>
            <a:noFill/>
          </a:ln>
        </p:spPr>
      </p:pic>
    </p:spTree>
    <p:extLst>
      <p:ext uri="{BB962C8B-B14F-4D97-AF65-F5344CB8AC3E}">
        <p14:creationId xmlns:p14="http://schemas.microsoft.com/office/powerpoint/2010/main" val="43828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47A899-2908-C7A5-8037-680B49FBF006}"/>
              </a:ext>
            </a:extLst>
          </p:cNvPr>
          <p:cNvSpPr>
            <a:spLocks noGrp="1"/>
          </p:cNvSpPr>
          <p:nvPr>
            <p:ph type="pic" sz="quarter" idx="13"/>
          </p:nvPr>
        </p:nvSpPr>
        <p:spPr>
          <a:xfrm>
            <a:off x="0" y="1181100"/>
            <a:ext cx="12192000" cy="1571625"/>
          </a:xfrm>
        </p:spPr>
        <p:txBody>
          <a:bodyPr/>
          <a:lstStyle/>
          <a:p>
            <a:endParaRPr lang="en-US" dirty="0"/>
          </a:p>
        </p:txBody>
      </p:sp>
      <p:sp>
        <p:nvSpPr>
          <p:cNvPr id="13" name="Rectangle 12">
            <a:extLst>
              <a:ext uri="{FF2B5EF4-FFF2-40B4-BE49-F238E27FC236}">
                <a16:creationId xmlns:a16="http://schemas.microsoft.com/office/drawing/2014/main" id="{0B349AD5-D21A-DFB6-1486-000A1E95DB65}"/>
              </a:ext>
            </a:extLst>
          </p:cNvPr>
          <p:cNvSpPr/>
          <p:nvPr userDrawn="1"/>
        </p:nvSpPr>
        <p:spPr>
          <a:xfrm>
            <a:off x="0" y="930275"/>
            <a:ext cx="12192000" cy="250825"/>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9048750" y="285750"/>
            <a:ext cx="2752725" cy="644525"/>
          </a:xfrm>
        </p:spPr>
        <p:txBody>
          <a:bodyPr/>
          <a:lstStyle>
            <a:lvl1pPr algn="r">
              <a:defRPr cap="all" baseline="0">
                <a:solidFill>
                  <a:schemeClr val="bg2">
                    <a:lumMod val="25000"/>
                  </a:schemeClr>
                </a:solidFill>
                <a:latin typeface="Raleway SemiBold" pitchFamily="2" charset="0"/>
              </a:defRPr>
            </a:lvl1pPr>
          </a:lstStyle>
          <a:p>
            <a:r>
              <a:rPr lang="en-US" dirty="0"/>
              <a:t>title</a:t>
            </a:r>
          </a:p>
        </p:txBody>
      </p:sp>
      <p:pic>
        <p:nvPicPr>
          <p:cNvPr id="23" name="Picture 22" descr="Blue text on a black background&#10;&#10;Description automatically generated">
            <a:extLst>
              <a:ext uri="{FF2B5EF4-FFF2-40B4-BE49-F238E27FC236}">
                <a16:creationId xmlns:a16="http://schemas.microsoft.com/office/drawing/2014/main" id="{BB456128-1685-6098-B8CC-0EA61DEAF59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4700" y="5990366"/>
            <a:ext cx="1083674" cy="676648"/>
          </a:xfrm>
          <a:prstGeom prst="rect">
            <a:avLst/>
          </a:prstGeom>
        </p:spPr>
      </p:pic>
    </p:spTree>
    <p:extLst>
      <p:ext uri="{BB962C8B-B14F-4D97-AF65-F5344CB8AC3E}">
        <p14:creationId xmlns:p14="http://schemas.microsoft.com/office/powerpoint/2010/main" val="320411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349AD5-D21A-DFB6-1486-000A1E95DB65}"/>
              </a:ext>
            </a:extLst>
          </p:cNvPr>
          <p:cNvSpPr/>
          <p:nvPr userDrawn="1"/>
        </p:nvSpPr>
        <p:spPr>
          <a:xfrm>
            <a:off x="0" y="0"/>
            <a:ext cx="3629025" cy="6858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9134475" y="228600"/>
            <a:ext cx="2752725" cy="644525"/>
          </a:xfrm>
        </p:spPr>
        <p:txBody>
          <a:bodyPr/>
          <a:lstStyle>
            <a:lvl1pPr algn="r">
              <a:defRPr cap="all" baseline="0">
                <a:solidFill>
                  <a:schemeClr val="accent1"/>
                </a:solidFill>
                <a:latin typeface="Raleway SemiBold" pitchFamily="2" charset="0"/>
              </a:defRPr>
            </a:lvl1pPr>
          </a:lstStyle>
          <a:p>
            <a:r>
              <a:rPr lang="en-US" dirty="0"/>
              <a:t>title</a:t>
            </a:r>
          </a:p>
        </p:txBody>
      </p:sp>
      <p:sp>
        <p:nvSpPr>
          <p:cNvPr id="7" name="Picture Placeholder 6">
            <a:extLst>
              <a:ext uri="{FF2B5EF4-FFF2-40B4-BE49-F238E27FC236}">
                <a16:creationId xmlns:a16="http://schemas.microsoft.com/office/drawing/2014/main" id="{3712585E-85B2-0057-F289-80C866D5EEFF}"/>
              </a:ext>
            </a:extLst>
          </p:cNvPr>
          <p:cNvSpPr>
            <a:spLocks noGrp="1"/>
          </p:cNvSpPr>
          <p:nvPr>
            <p:ph type="pic" sz="quarter" idx="13"/>
          </p:nvPr>
        </p:nvSpPr>
        <p:spPr>
          <a:xfrm>
            <a:off x="552450" y="873125"/>
            <a:ext cx="2447925" cy="1927225"/>
          </a:xfrm>
        </p:spPr>
        <p:txBody>
          <a:bodyPr/>
          <a:lstStyle/>
          <a:p>
            <a:endParaRPr lang="en-US" dirty="0"/>
          </a:p>
        </p:txBody>
      </p:sp>
      <p:cxnSp>
        <p:nvCxnSpPr>
          <p:cNvPr id="8" name="Straight Connector 7">
            <a:extLst>
              <a:ext uri="{FF2B5EF4-FFF2-40B4-BE49-F238E27FC236}">
                <a16:creationId xmlns:a16="http://schemas.microsoft.com/office/drawing/2014/main" id="{C396CB48-A75D-06AE-E88D-059457DCFBD4}"/>
              </a:ext>
            </a:extLst>
          </p:cNvPr>
          <p:cNvCxnSpPr>
            <a:cxnSpLocks/>
          </p:cNvCxnSpPr>
          <p:nvPr userDrawn="1"/>
        </p:nvCxnSpPr>
        <p:spPr>
          <a:xfrm flipH="1">
            <a:off x="4181475" y="1098550"/>
            <a:ext cx="770572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Blue text on a black background&#10;&#10;Description automatically generated">
            <a:extLst>
              <a:ext uri="{FF2B5EF4-FFF2-40B4-BE49-F238E27FC236}">
                <a16:creationId xmlns:a16="http://schemas.microsoft.com/office/drawing/2014/main" id="{A67F874C-FB9F-B137-F0C6-895C9D6FA7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4700" y="5990366"/>
            <a:ext cx="1083674" cy="676648"/>
          </a:xfrm>
          <a:prstGeom prst="rect">
            <a:avLst/>
          </a:prstGeom>
        </p:spPr>
      </p:pic>
    </p:spTree>
    <p:extLst>
      <p:ext uri="{BB962C8B-B14F-4D97-AF65-F5344CB8AC3E}">
        <p14:creationId xmlns:p14="http://schemas.microsoft.com/office/powerpoint/2010/main" val="428650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CF0E-72DA-DD84-75EA-3516006485EE}"/>
              </a:ext>
            </a:extLst>
          </p:cNvPr>
          <p:cNvSpPr>
            <a:spLocks noGrp="1"/>
          </p:cNvSpPr>
          <p:nvPr>
            <p:ph type="title" hasCustomPrompt="1"/>
          </p:nvPr>
        </p:nvSpPr>
        <p:spPr>
          <a:xfrm>
            <a:off x="555998" y="387809"/>
            <a:ext cx="8752124" cy="753077"/>
          </a:xfrm>
          <a:prstGeom prst="rect">
            <a:avLst/>
          </a:prstGeom>
        </p:spPr>
        <p:txBody>
          <a:bodyPr anchor="b">
            <a:noAutofit/>
          </a:bodyPr>
          <a:lstStyle>
            <a:lvl1pPr>
              <a:defRPr sz="6000" b="0" baseline="0"/>
            </a:lvl1pPr>
          </a:lstStyle>
          <a:p>
            <a:r>
              <a:rPr lang="en-US" dirty="0"/>
              <a:t>Click to Edit Title</a:t>
            </a:r>
          </a:p>
        </p:txBody>
      </p:sp>
      <p:sp>
        <p:nvSpPr>
          <p:cNvPr id="4" name="Text Placeholder 3">
            <a:extLst>
              <a:ext uri="{FF2B5EF4-FFF2-40B4-BE49-F238E27FC236}">
                <a16:creationId xmlns:a16="http://schemas.microsoft.com/office/drawing/2014/main" id="{DC1713FB-7DDF-D957-B1E6-83CFDD329117}"/>
              </a:ext>
            </a:extLst>
          </p:cNvPr>
          <p:cNvSpPr>
            <a:spLocks noGrp="1"/>
          </p:cNvSpPr>
          <p:nvPr>
            <p:ph type="body" sz="half" idx="2" hasCustomPrompt="1"/>
          </p:nvPr>
        </p:nvSpPr>
        <p:spPr>
          <a:xfrm>
            <a:off x="555997" y="1729204"/>
            <a:ext cx="11190524" cy="630622"/>
          </a:xfrm>
        </p:spPr>
        <p:txBody>
          <a:bodyPr>
            <a:normAutofit/>
          </a:bodyPr>
          <a:lstStyle>
            <a:lvl1pPr marL="0" indent="0">
              <a:buNone/>
              <a:defRPr sz="3600" cap="small" baseline="0">
                <a:solidFill>
                  <a:srgbClr val="1E4BC7"/>
                </a:solidFill>
                <a:latin typeface="+mj-lt"/>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a:t>
            </a:r>
          </a:p>
        </p:txBody>
      </p:sp>
      <p:sp>
        <p:nvSpPr>
          <p:cNvPr id="9" name="Content Placeholder 2">
            <a:extLst>
              <a:ext uri="{FF2B5EF4-FFF2-40B4-BE49-F238E27FC236}">
                <a16:creationId xmlns:a16="http://schemas.microsoft.com/office/drawing/2014/main" id="{72C81487-9C2C-3C9F-746C-2E3D68A47CDC}"/>
              </a:ext>
            </a:extLst>
          </p:cNvPr>
          <p:cNvSpPr>
            <a:spLocks noGrp="1"/>
          </p:cNvSpPr>
          <p:nvPr>
            <p:ph sz="half" idx="1"/>
          </p:nvPr>
        </p:nvSpPr>
        <p:spPr>
          <a:xfrm>
            <a:off x="555998" y="2543174"/>
            <a:ext cx="11190523" cy="3648075"/>
          </a:xfrm>
        </p:spPr>
        <p:txBody>
          <a:bodyPr>
            <a:normAutofit/>
          </a:bodyPr>
          <a:lstStyle>
            <a:lvl1pPr>
              <a:spcBef>
                <a:spcPts val="1000"/>
              </a:spcBef>
              <a:buClr>
                <a:srgbClr val="1E4BC7"/>
              </a:buClr>
              <a:defRPr sz="2800">
                <a:latin typeface="+mj-lt"/>
                <a:cs typeface="Arial" panose="020B0604020202020204" pitchFamily="34" charset="0"/>
              </a:defRPr>
            </a:lvl1pPr>
            <a:lvl2pPr>
              <a:buClr>
                <a:srgbClr val="1E4BC7"/>
              </a:buClr>
              <a:defRPr sz="2800">
                <a:latin typeface="+mj-lt"/>
                <a:cs typeface="Arial"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8274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349AD5-D21A-DFB6-1486-000A1E95DB65}"/>
              </a:ext>
            </a:extLst>
          </p:cNvPr>
          <p:cNvSpPr/>
          <p:nvPr userDrawn="1"/>
        </p:nvSpPr>
        <p:spPr>
          <a:xfrm>
            <a:off x="1" y="0"/>
            <a:ext cx="2609850" cy="685800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9134475" y="228600"/>
            <a:ext cx="2752725" cy="644525"/>
          </a:xfrm>
        </p:spPr>
        <p:txBody>
          <a:bodyPr/>
          <a:lstStyle>
            <a:lvl1pPr algn="r">
              <a:defRPr cap="all" baseline="0">
                <a:solidFill>
                  <a:schemeClr val="accent1"/>
                </a:solidFill>
                <a:latin typeface="Raleway SemiBold" pitchFamily="2" charset="0"/>
              </a:defRPr>
            </a:lvl1pPr>
          </a:lstStyle>
          <a:p>
            <a:r>
              <a:rPr lang="en-US" dirty="0"/>
              <a:t>title</a:t>
            </a:r>
          </a:p>
        </p:txBody>
      </p:sp>
      <p:cxnSp>
        <p:nvCxnSpPr>
          <p:cNvPr id="8" name="Straight Connector 7">
            <a:extLst>
              <a:ext uri="{FF2B5EF4-FFF2-40B4-BE49-F238E27FC236}">
                <a16:creationId xmlns:a16="http://schemas.microsoft.com/office/drawing/2014/main" id="{C396CB48-A75D-06AE-E88D-059457DCFBD4}"/>
              </a:ext>
            </a:extLst>
          </p:cNvPr>
          <p:cNvCxnSpPr>
            <a:cxnSpLocks/>
          </p:cNvCxnSpPr>
          <p:nvPr userDrawn="1"/>
        </p:nvCxnSpPr>
        <p:spPr>
          <a:xfrm flipH="1">
            <a:off x="4181475" y="1098550"/>
            <a:ext cx="770572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Blue text on a black background&#10;&#10;Description automatically generated">
            <a:extLst>
              <a:ext uri="{FF2B5EF4-FFF2-40B4-BE49-F238E27FC236}">
                <a16:creationId xmlns:a16="http://schemas.microsoft.com/office/drawing/2014/main" id="{A67F874C-FB9F-B137-F0C6-895C9D6FA7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4700" y="5990366"/>
            <a:ext cx="1083674" cy="676648"/>
          </a:xfrm>
          <a:prstGeom prst="rect">
            <a:avLst/>
          </a:prstGeom>
        </p:spPr>
      </p:pic>
    </p:spTree>
    <p:extLst>
      <p:ext uri="{BB962C8B-B14F-4D97-AF65-F5344CB8AC3E}">
        <p14:creationId xmlns:p14="http://schemas.microsoft.com/office/powerpoint/2010/main" val="2079392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47A899-2908-C7A5-8037-680B49FBF006}"/>
              </a:ext>
            </a:extLst>
          </p:cNvPr>
          <p:cNvSpPr>
            <a:spLocks noGrp="1"/>
          </p:cNvSpPr>
          <p:nvPr>
            <p:ph type="pic" sz="quarter" idx="13"/>
          </p:nvPr>
        </p:nvSpPr>
        <p:spPr>
          <a:xfrm>
            <a:off x="8839200" y="0"/>
            <a:ext cx="3362325" cy="6858000"/>
          </a:xfrm>
        </p:spPr>
        <p:txBody>
          <a:bodyPr/>
          <a:lstStyle/>
          <a:p>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333375" y="452635"/>
            <a:ext cx="2752725" cy="730250"/>
          </a:xfrm>
        </p:spPr>
        <p:txBody>
          <a:bodyPr/>
          <a:lstStyle>
            <a:lvl1pPr algn="l">
              <a:defRPr cap="all" baseline="0">
                <a:solidFill>
                  <a:schemeClr val="accent1"/>
                </a:solidFill>
                <a:latin typeface="Raleway SemiBold" pitchFamily="2" charset="0"/>
              </a:defRPr>
            </a:lvl1pPr>
          </a:lstStyle>
          <a:p>
            <a:r>
              <a:rPr lang="en-US" dirty="0"/>
              <a:t>title</a:t>
            </a:r>
          </a:p>
        </p:txBody>
      </p:sp>
      <p:sp>
        <p:nvSpPr>
          <p:cNvPr id="16" name="Text Placeholder 21">
            <a:extLst>
              <a:ext uri="{FF2B5EF4-FFF2-40B4-BE49-F238E27FC236}">
                <a16:creationId xmlns:a16="http://schemas.microsoft.com/office/drawing/2014/main" id="{52247AC7-C414-0024-86D3-00909BE8C1BB}"/>
              </a:ext>
            </a:extLst>
          </p:cNvPr>
          <p:cNvSpPr>
            <a:spLocks noGrp="1"/>
          </p:cNvSpPr>
          <p:nvPr>
            <p:ph type="body" sz="quarter" idx="19" hasCustomPrompt="1"/>
          </p:nvPr>
        </p:nvSpPr>
        <p:spPr>
          <a:xfrm>
            <a:off x="866775" y="1866508"/>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19" name="Text Placeholder 21">
            <a:extLst>
              <a:ext uri="{FF2B5EF4-FFF2-40B4-BE49-F238E27FC236}">
                <a16:creationId xmlns:a16="http://schemas.microsoft.com/office/drawing/2014/main" id="{A5F83647-6F30-F2BE-6336-D4FBBD31FD12}"/>
              </a:ext>
            </a:extLst>
          </p:cNvPr>
          <p:cNvSpPr>
            <a:spLocks noGrp="1"/>
          </p:cNvSpPr>
          <p:nvPr>
            <p:ph type="body" sz="quarter" idx="21" hasCustomPrompt="1"/>
          </p:nvPr>
        </p:nvSpPr>
        <p:spPr>
          <a:xfrm>
            <a:off x="866775" y="3087486"/>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14" name="Oval 13">
            <a:extLst>
              <a:ext uri="{FF2B5EF4-FFF2-40B4-BE49-F238E27FC236}">
                <a16:creationId xmlns:a16="http://schemas.microsoft.com/office/drawing/2014/main" id="{DDED6BFB-E73E-3C8F-21AC-13542037AD11}"/>
              </a:ext>
            </a:extLst>
          </p:cNvPr>
          <p:cNvSpPr/>
          <p:nvPr userDrawn="1"/>
        </p:nvSpPr>
        <p:spPr>
          <a:xfrm>
            <a:off x="-1690688" y="-1114425"/>
            <a:ext cx="9020175" cy="902017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1">
            <a:extLst>
              <a:ext uri="{FF2B5EF4-FFF2-40B4-BE49-F238E27FC236}">
                <a16:creationId xmlns:a16="http://schemas.microsoft.com/office/drawing/2014/main" id="{A4F8DFD5-51AE-5A87-7E10-1AD1FA17561A}"/>
              </a:ext>
            </a:extLst>
          </p:cNvPr>
          <p:cNvSpPr>
            <a:spLocks noGrp="1"/>
          </p:cNvSpPr>
          <p:nvPr>
            <p:ph type="body" sz="quarter" idx="22" hasCustomPrompt="1"/>
          </p:nvPr>
        </p:nvSpPr>
        <p:spPr>
          <a:xfrm>
            <a:off x="866774" y="4242302"/>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pic>
        <p:nvPicPr>
          <p:cNvPr id="25" name="Picture 24" descr="A black and white logo&#10;&#10;Description automatically generated">
            <a:extLst>
              <a:ext uri="{FF2B5EF4-FFF2-40B4-BE49-F238E27FC236}">
                <a16:creationId xmlns:a16="http://schemas.microsoft.com/office/drawing/2014/main" id="{491D0633-4C9C-2735-05FB-FE4F521920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6876" y="5990366"/>
            <a:ext cx="1083674" cy="677836"/>
          </a:xfrm>
          <a:prstGeom prst="rect">
            <a:avLst/>
          </a:prstGeom>
          <a:ln>
            <a:noFill/>
          </a:ln>
        </p:spPr>
      </p:pic>
    </p:spTree>
    <p:extLst>
      <p:ext uri="{BB962C8B-B14F-4D97-AF65-F5344CB8AC3E}">
        <p14:creationId xmlns:p14="http://schemas.microsoft.com/office/powerpoint/2010/main" val="219991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947A899-2908-C7A5-8037-680B49FBF006}"/>
              </a:ext>
            </a:extLst>
          </p:cNvPr>
          <p:cNvSpPr>
            <a:spLocks noGrp="1"/>
          </p:cNvSpPr>
          <p:nvPr>
            <p:ph type="pic" sz="quarter" idx="13"/>
          </p:nvPr>
        </p:nvSpPr>
        <p:spPr>
          <a:xfrm>
            <a:off x="8839200" y="0"/>
            <a:ext cx="3362325" cy="6858000"/>
          </a:xfrm>
        </p:spPr>
        <p:txBody>
          <a:bodyPr/>
          <a:lstStyle/>
          <a:p>
            <a:endParaRPr lang="en-US" dirty="0"/>
          </a:p>
        </p:txBody>
      </p:sp>
      <p:sp>
        <p:nvSpPr>
          <p:cNvPr id="20" name="Title 1">
            <a:extLst>
              <a:ext uri="{FF2B5EF4-FFF2-40B4-BE49-F238E27FC236}">
                <a16:creationId xmlns:a16="http://schemas.microsoft.com/office/drawing/2014/main" id="{CD685885-8296-4B52-7666-7225D04F1BDB}"/>
              </a:ext>
            </a:extLst>
          </p:cNvPr>
          <p:cNvSpPr>
            <a:spLocks noGrp="1"/>
          </p:cNvSpPr>
          <p:nvPr>
            <p:ph type="title" hasCustomPrompt="1"/>
          </p:nvPr>
        </p:nvSpPr>
        <p:spPr>
          <a:xfrm>
            <a:off x="333375" y="452635"/>
            <a:ext cx="2752725" cy="730250"/>
          </a:xfrm>
        </p:spPr>
        <p:txBody>
          <a:bodyPr/>
          <a:lstStyle>
            <a:lvl1pPr algn="l">
              <a:defRPr cap="all" baseline="0">
                <a:solidFill>
                  <a:schemeClr val="accent1"/>
                </a:solidFill>
                <a:latin typeface="Raleway SemiBold" pitchFamily="2" charset="0"/>
              </a:defRPr>
            </a:lvl1pPr>
          </a:lstStyle>
          <a:p>
            <a:r>
              <a:rPr lang="en-US" dirty="0"/>
              <a:t>title</a:t>
            </a:r>
          </a:p>
        </p:txBody>
      </p:sp>
      <p:sp>
        <p:nvSpPr>
          <p:cNvPr id="16" name="Text Placeholder 21">
            <a:extLst>
              <a:ext uri="{FF2B5EF4-FFF2-40B4-BE49-F238E27FC236}">
                <a16:creationId xmlns:a16="http://schemas.microsoft.com/office/drawing/2014/main" id="{52247AC7-C414-0024-86D3-00909BE8C1BB}"/>
              </a:ext>
            </a:extLst>
          </p:cNvPr>
          <p:cNvSpPr>
            <a:spLocks noGrp="1"/>
          </p:cNvSpPr>
          <p:nvPr>
            <p:ph type="body" sz="quarter" idx="19" hasCustomPrompt="1"/>
          </p:nvPr>
        </p:nvSpPr>
        <p:spPr>
          <a:xfrm>
            <a:off x="866775" y="1866508"/>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19" name="Text Placeholder 21">
            <a:extLst>
              <a:ext uri="{FF2B5EF4-FFF2-40B4-BE49-F238E27FC236}">
                <a16:creationId xmlns:a16="http://schemas.microsoft.com/office/drawing/2014/main" id="{A5F83647-6F30-F2BE-6336-D4FBBD31FD12}"/>
              </a:ext>
            </a:extLst>
          </p:cNvPr>
          <p:cNvSpPr>
            <a:spLocks noGrp="1"/>
          </p:cNvSpPr>
          <p:nvPr>
            <p:ph type="body" sz="quarter" idx="21" hasCustomPrompt="1"/>
          </p:nvPr>
        </p:nvSpPr>
        <p:spPr>
          <a:xfrm>
            <a:off x="866775" y="3087486"/>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sp>
        <p:nvSpPr>
          <p:cNvPr id="14" name="Oval 13">
            <a:extLst>
              <a:ext uri="{FF2B5EF4-FFF2-40B4-BE49-F238E27FC236}">
                <a16:creationId xmlns:a16="http://schemas.microsoft.com/office/drawing/2014/main" id="{DDED6BFB-E73E-3C8F-21AC-13542037AD11}"/>
              </a:ext>
            </a:extLst>
          </p:cNvPr>
          <p:cNvSpPr/>
          <p:nvPr userDrawn="1"/>
        </p:nvSpPr>
        <p:spPr>
          <a:xfrm>
            <a:off x="-1690688" y="-1114425"/>
            <a:ext cx="9020175" cy="902017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1">
            <a:extLst>
              <a:ext uri="{FF2B5EF4-FFF2-40B4-BE49-F238E27FC236}">
                <a16:creationId xmlns:a16="http://schemas.microsoft.com/office/drawing/2014/main" id="{A4F8DFD5-51AE-5A87-7E10-1AD1FA17561A}"/>
              </a:ext>
            </a:extLst>
          </p:cNvPr>
          <p:cNvSpPr>
            <a:spLocks noGrp="1"/>
          </p:cNvSpPr>
          <p:nvPr>
            <p:ph type="body" sz="quarter" idx="22" hasCustomPrompt="1"/>
          </p:nvPr>
        </p:nvSpPr>
        <p:spPr>
          <a:xfrm>
            <a:off x="866774" y="4242302"/>
            <a:ext cx="4943475" cy="721121"/>
          </a:xfrm>
        </p:spPr>
        <p:txBody>
          <a:bodyPr>
            <a:normAutofit/>
          </a:bodyPr>
          <a:lstStyle>
            <a:lvl1pPr marL="0" indent="0">
              <a:buNone/>
              <a:defRPr sz="2400">
                <a:latin typeface="Raleway Medium" pitchFamily="2" charset="0"/>
              </a:defRPr>
            </a:lvl1pPr>
          </a:lstStyle>
          <a:p>
            <a:pPr lvl="0"/>
            <a:r>
              <a:rPr lang="en-US" dirty="0">
                <a:latin typeface="Raleway Medium" pitchFamily="2" charset="0"/>
              </a:rPr>
              <a:t>Insert paragraph form text</a:t>
            </a:r>
            <a:endParaRPr lang="en-US" dirty="0"/>
          </a:p>
        </p:txBody>
      </p:sp>
      <p:pic>
        <p:nvPicPr>
          <p:cNvPr id="25" name="Picture 24" descr="A black and white logo&#10;&#10;Description automatically generated">
            <a:extLst>
              <a:ext uri="{FF2B5EF4-FFF2-40B4-BE49-F238E27FC236}">
                <a16:creationId xmlns:a16="http://schemas.microsoft.com/office/drawing/2014/main" id="{491D0633-4C9C-2735-05FB-FE4F521920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36876" y="5990366"/>
            <a:ext cx="1083674" cy="677836"/>
          </a:xfrm>
          <a:prstGeom prst="rect">
            <a:avLst/>
          </a:prstGeom>
          <a:ln>
            <a:noFill/>
          </a:ln>
        </p:spPr>
      </p:pic>
    </p:spTree>
    <p:extLst>
      <p:ext uri="{BB962C8B-B14F-4D97-AF65-F5344CB8AC3E}">
        <p14:creationId xmlns:p14="http://schemas.microsoft.com/office/powerpoint/2010/main" val="1469918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151848-9F40-5A11-89E0-48DD68FACA00}"/>
              </a:ext>
            </a:extLst>
          </p:cNvPr>
          <p:cNvSpPr/>
          <p:nvPr userDrawn="1"/>
        </p:nvSpPr>
        <p:spPr>
          <a:xfrm flipH="1">
            <a:off x="0" y="0"/>
            <a:ext cx="12192000" cy="6858000"/>
          </a:xfrm>
          <a:prstGeom prst="rect">
            <a:avLst/>
          </a:prstGeom>
          <a:gradFill flip="none" rotWithShape="1">
            <a:gsLst>
              <a:gs pos="0">
                <a:schemeClr val="accent1">
                  <a:lumMod val="45000"/>
                  <a:lumOff val="55000"/>
                  <a:alpha val="50000"/>
                </a:schemeClr>
              </a:gs>
              <a:gs pos="71000">
                <a:srgbClr val="4D87C1">
                  <a:alpha val="90000"/>
                </a:srgbClr>
              </a:gs>
              <a:gs pos="30000">
                <a:srgbClr val="709CCE">
                  <a:alpha val="75000"/>
                </a:srgb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040A17-39FE-596D-7F18-7AF4F8D6DD73}"/>
              </a:ext>
            </a:extLst>
          </p:cNvPr>
          <p:cNvSpPr>
            <a:spLocks noGrp="1"/>
          </p:cNvSpPr>
          <p:nvPr>
            <p:ph type="ctrTitle" hasCustomPrompt="1"/>
          </p:nvPr>
        </p:nvSpPr>
        <p:spPr>
          <a:xfrm>
            <a:off x="4495799" y="3724275"/>
            <a:ext cx="6677025" cy="2183606"/>
          </a:xfrm>
        </p:spPr>
        <p:txBody>
          <a:bodyPr anchor="b"/>
          <a:lstStyle>
            <a:lvl1pPr algn="r">
              <a:lnSpc>
                <a:spcPct val="105000"/>
              </a:lnSpc>
              <a:spcAft>
                <a:spcPts val="0"/>
              </a:spcAft>
              <a:defRPr sz="6000" b="1" cap="all" baseline="0">
                <a:solidFill>
                  <a:schemeClr val="bg1"/>
                </a:solidFill>
                <a:latin typeface="Raleway ExtraBold" pitchFamily="2" charset="0"/>
              </a:defRPr>
            </a:lvl1pPr>
          </a:lstStyle>
          <a:p>
            <a:r>
              <a:rPr lang="en-US" dirty="0"/>
              <a:t>Click to edit</a:t>
            </a:r>
            <a:br>
              <a:rPr lang="en-US" dirty="0"/>
            </a:br>
            <a:r>
              <a:rPr lang="en-US" dirty="0"/>
              <a:t>Master title</a:t>
            </a:r>
          </a:p>
        </p:txBody>
      </p:sp>
    </p:spTree>
    <p:extLst>
      <p:ext uri="{BB962C8B-B14F-4D97-AF65-F5344CB8AC3E}">
        <p14:creationId xmlns:p14="http://schemas.microsoft.com/office/powerpoint/2010/main" val="218356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24675-9B60-4F7A-B149-62088460C98A}"/>
              </a:ext>
            </a:extLst>
          </p:cNvPr>
          <p:cNvSpPr>
            <a:spLocks noGrp="1"/>
          </p:cNvSpPr>
          <p:nvPr>
            <p:ph type="dt" sz="half" idx="10"/>
          </p:nvPr>
        </p:nvSpPr>
        <p:spPr/>
        <p:txBody>
          <a:bodyPr/>
          <a:lstStyle/>
          <a:p>
            <a:fld id="{E61C2C5C-1682-433C-BC35-F84A0F236607}" type="datetimeFigureOut">
              <a:rPr lang="en-US" smtClean="0"/>
              <a:t>9/24/2024</a:t>
            </a:fld>
            <a:endParaRPr lang="en-US" dirty="0"/>
          </a:p>
        </p:txBody>
      </p:sp>
      <p:sp>
        <p:nvSpPr>
          <p:cNvPr id="3" name="Footer Placeholder 2">
            <a:extLst>
              <a:ext uri="{FF2B5EF4-FFF2-40B4-BE49-F238E27FC236}">
                <a16:creationId xmlns:a16="http://schemas.microsoft.com/office/drawing/2014/main" id="{341AFA2E-08B5-4670-BC1F-E871492D7A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78EF00-75DB-4466-BCC3-ABB153453283}"/>
              </a:ext>
            </a:extLst>
          </p:cNvPr>
          <p:cNvSpPr>
            <a:spLocks noGrp="1"/>
          </p:cNvSpPr>
          <p:nvPr>
            <p:ph type="sldNum" sz="quarter" idx="12"/>
          </p:nvPr>
        </p:nvSpPr>
        <p:spPr/>
        <p:txBody>
          <a:bodyPr/>
          <a:lstStyle/>
          <a:p>
            <a:fld id="{731DCF52-1A68-40AD-A08A-A6854B2FEDA8}" type="slidenum">
              <a:rPr lang="en-US" smtClean="0"/>
              <a:t>‹#›</a:t>
            </a:fld>
            <a:endParaRPr lang="en-US" dirty="0"/>
          </a:p>
        </p:txBody>
      </p:sp>
    </p:spTree>
    <p:extLst>
      <p:ext uri="{BB962C8B-B14F-4D97-AF65-F5344CB8AC3E}">
        <p14:creationId xmlns:p14="http://schemas.microsoft.com/office/powerpoint/2010/main" val="1072083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1653-CBB4-1C1E-BD31-0D58E469B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DC4250-8A92-E960-84CA-37D0C99D3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431407-3AFC-FFB3-3726-76FA8E3644FB}"/>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5" name="Footer Placeholder 4">
            <a:extLst>
              <a:ext uri="{FF2B5EF4-FFF2-40B4-BE49-F238E27FC236}">
                <a16:creationId xmlns:a16="http://schemas.microsoft.com/office/drawing/2014/main" id="{667DD966-6153-5F3A-D750-A5CB6C8BCE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5F6B8B-F023-C244-F1D9-178CC447924E}"/>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3486911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5D3E-2CFC-2315-018B-68C875181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0A891-3EAB-9CAE-F808-F354BBB36B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17361-6C80-5F3F-E314-DC84910C1A0B}"/>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5" name="Footer Placeholder 4">
            <a:extLst>
              <a:ext uri="{FF2B5EF4-FFF2-40B4-BE49-F238E27FC236}">
                <a16:creationId xmlns:a16="http://schemas.microsoft.com/office/drawing/2014/main" id="{12FEED62-C4A1-3812-89E9-C0A2EEBA8C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A30896-BA8F-982F-797F-B5BC0109A71D}"/>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3597505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DE85-671C-BA46-42E3-07D308DC0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B93D49-2EE8-FB32-25BB-4A2737CD9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ED3FE-DFC5-8987-DA3A-BF9C6F1A7922}"/>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5" name="Footer Placeholder 4">
            <a:extLst>
              <a:ext uri="{FF2B5EF4-FFF2-40B4-BE49-F238E27FC236}">
                <a16:creationId xmlns:a16="http://schemas.microsoft.com/office/drawing/2014/main" id="{69A4AB82-9B70-689A-8514-774129AD4C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0CA5AC-C69F-1A1E-F4F3-661ABEBF8521}"/>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2768633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7D52-EEDF-AA05-F3C9-FACDF38F7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E7D98-E176-F344-151A-2C96D1C5B6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87EE9-FEF6-5775-3FBB-01505F4197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80518-42E4-464D-25BC-527ADE1DF974}"/>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6" name="Footer Placeholder 5">
            <a:extLst>
              <a:ext uri="{FF2B5EF4-FFF2-40B4-BE49-F238E27FC236}">
                <a16:creationId xmlns:a16="http://schemas.microsoft.com/office/drawing/2014/main" id="{26C7AF16-75D5-3135-9061-E4A56D038F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6A6B10-97CF-0B64-03D7-5EA730574B17}"/>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3892912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FF39-1FBE-7EB1-354E-639D4A9C32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7364D4-ABFA-FBCD-86D3-7CB1DE69B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04B13-DB64-79B7-4E8D-C7D29D9490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DF7D5-A96A-9119-775C-EF53400E9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8A7A94-0968-C798-6C9E-AA02759281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924CC7-DFE0-7849-D9FA-BF0332CD9FFF}"/>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8" name="Footer Placeholder 7">
            <a:extLst>
              <a:ext uri="{FF2B5EF4-FFF2-40B4-BE49-F238E27FC236}">
                <a16:creationId xmlns:a16="http://schemas.microsoft.com/office/drawing/2014/main" id="{2AB5357B-8903-57DA-56E3-0426550873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E32DDD-5D3F-1B76-D4AF-899062C78AAE}"/>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141711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8DFBE1-127A-513D-4090-4443D519DB84}"/>
              </a:ext>
            </a:extLst>
          </p:cNvPr>
          <p:cNvSpPr>
            <a:spLocks noGrp="1"/>
          </p:cNvSpPr>
          <p:nvPr>
            <p:ph type="title" hasCustomPrompt="1"/>
          </p:nvPr>
        </p:nvSpPr>
        <p:spPr>
          <a:xfrm>
            <a:off x="555998" y="387809"/>
            <a:ext cx="8752124" cy="753077"/>
          </a:xfrm>
          <a:prstGeom prst="rect">
            <a:avLst/>
          </a:prstGeom>
        </p:spPr>
        <p:txBody>
          <a:bodyPr anchor="b">
            <a:noAutofit/>
          </a:bodyPr>
          <a:lstStyle>
            <a:lvl1pPr>
              <a:defRPr sz="5400" b="0" baseline="0"/>
            </a:lvl1pPr>
          </a:lstStyle>
          <a:p>
            <a:r>
              <a:rPr lang="en-US" dirty="0"/>
              <a:t>Click to Edit Title</a:t>
            </a:r>
          </a:p>
        </p:txBody>
      </p:sp>
    </p:spTree>
    <p:extLst>
      <p:ext uri="{BB962C8B-B14F-4D97-AF65-F5344CB8AC3E}">
        <p14:creationId xmlns:p14="http://schemas.microsoft.com/office/powerpoint/2010/main" val="3782085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E665-2CA4-19EE-7C83-82E55504C6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78977C-9FE9-BB66-123C-681C3A72E5C1}"/>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4" name="Footer Placeholder 3">
            <a:extLst>
              <a:ext uri="{FF2B5EF4-FFF2-40B4-BE49-F238E27FC236}">
                <a16:creationId xmlns:a16="http://schemas.microsoft.com/office/drawing/2014/main" id="{FAF2C34E-EE6D-D96A-D751-C53FC3FD8E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7BF248-A196-2DF2-0ABC-3F6738402BBF}"/>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8821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FABC6-17F7-F71B-6C6D-017CEDB42920}"/>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3" name="Footer Placeholder 2">
            <a:extLst>
              <a:ext uri="{FF2B5EF4-FFF2-40B4-BE49-F238E27FC236}">
                <a16:creationId xmlns:a16="http://schemas.microsoft.com/office/drawing/2014/main" id="{53B54517-0D18-E8E0-C791-EF49D44C8F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7EF23A-9EC6-83E7-DD0C-F88B837FDBC3}"/>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741852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462A-3C2C-EDD5-1AB5-DE30FDDC5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E65B4-A72E-516E-B71E-DE8228BC9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10F35-02ED-D9A6-9005-D87F3C950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AE8F0-0E0E-0EBC-8F4D-20179AB5075A}"/>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6" name="Footer Placeholder 5">
            <a:extLst>
              <a:ext uri="{FF2B5EF4-FFF2-40B4-BE49-F238E27FC236}">
                <a16:creationId xmlns:a16="http://schemas.microsoft.com/office/drawing/2014/main" id="{AFE8B364-C516-86C8-2276-78DF1002E9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559C80-FF61-8F0C-5384-669F5E51AB0D}"/>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319708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AE69-5D54-0BAF-DB9D-DBB4F44B7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2C31EF-8CDD-3D02-5754-368FF69B0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8857C79-6750-3E78-A344-CDFB3475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C60AB-4C7D-1411-5DE7-7B8B7BCE12C9}"/>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6" name="Footer Placeholder 5">
            <a:extLst>
              <a:ext uri="{FF2B5EF4-FFF2-40B4-BE49-F238E27FC236}">
                <a16:creationId xmlns:a16="http://schemas.microsoft.com/office/drawing/2014/main" id="{E5EB9555-14B9-0BAB-F32C-CD7CBAEDE4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F30E97-A69D-A04C-FE5B-B34ACB98AA4E}"/>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298200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7C72-85FD-9EFE-41BC-A86E97C3BA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42BA29-DDBD-553A-3E3D-8167AB8C5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C97C4-4413-DA09-A7C7-501F9328B2B0}"/>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5" name="Footer Placeholder 4">
            <a:extLst>
              <a:ext uri="{FF2B5EF4-FFF2-40B4-BE49-F238E27FC236}">
                <a16:creationId xmlns:a16="http://schemas.microsoft.com/office/drawing/2014/main" id="{9865B51B-0DB2-E9ED-442C-6950194CC0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775543-4ED0-4077-8DF6-E93058ACFB0A}"/>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3009078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C2C73E-3A0C-3130-D181-55C658963B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D7C676-93B2-DAE8-96AE-A791D3A0A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6D5BD-5A5A-8D12-F45B-5A7EA3C8C7AF}"/>
              </a:ext>
            </a:extLst>
          </p:cNvPr>
          <p:cNvSpPr>
            <a:spLocks noGrp="1"/>
          </p:cNvSpPr>
          <p:nvPr>
            <p:ph type="dt" sz="half" idx="10"/>
          </p:nvPr>
        </p:nvSpPr>
        <p:spPr/>
        <p:txBody>
          <a:bodyPr/>
          <a:lstStyle/>
          <a:p>
            <a:fld id="{0FBA4F38-A546-4483-B96A-DC7D2FA1392A}" type="datetimeFigureOut">
              <a:rPr lang="en-US" smtClean="0"/>
              <a:t>9/24/2024</a:t>
            </a:fld>
            <a:endParaRPr lang="en-US" dirty="0"/>
          </a:p>
        </p:txBody>
      </p:sp>
      <p:sp>
        <p:nvSpPr>
          <p:cNvPr id="5" name="Footer Placeholder 4">
            <a:extLst>
              <a:ext uri="{FF2B5EF4-FFF2-40B4-BE49-F238E27FC236}">
                <a16:creationId xmlns:a16="http://schemas.microsoft.com/office/drawing/2014/main" id="{B0D4D390-4668-F803-6225-1F58CE37E8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6BE9AA-1397-2239-2CD9-0A287056283A}"/>
              </a:ext>
            </a:extLst>
          </p:cNvPr>
          <p:cNvSpPr>
            <a:spLocks noGrp="1"/>
          </p:cNvSpPr>
          <p:nvPr>
            <p:ph type="sldNum" sz="quarter" idx="12"/>
          </p:nvPr>
        </p:nvSpPr>
        <p:spPr/>
        <p:txBody>
          <a:bodyPr/>
          <a:lstStyle/>
          <a:p>
            <a:fld id="{19018F3D-3BD0-48E2-AF4B-B240B8519921}" type="slidenum">
              <a:rPr lang="en-US" smtClean="0"/>
              <a:t>‹#›</a:t>
            </a:fld>
            <a:endParaRPr lang="en-US" dirty="0"/>
          </a:p>
        </p:txBody>
      </p:sp>
    </p:spTree>
    <p:extLst>
      <p:ext uri="{BB962C8B-B14F-4D97-AF65-F5344CB8AC3E}">
        <p14:creationId xmlns:p14="http://schemas.microsoft.com/office/powerpoint/2010/main" val="270398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gram Title">
    <p:spTree>
      <p:nvGrpSpPr>
        <p:cNvPr id="1" name=""/>
        <p:cNvGrpSpPr/>
        <p:nvPr/>
      </p:nvGrpSpPr>
      <p:grpSpPr>
        <a:xfrm>
          <a:off x="0" y="0"/>
          <a:ext cx="0" cy="0"/>
          <a:chOff x="0" y="0"/>
          <a:chExt cx="0" cy="0"/>
        </a:xfrm>
      </p:grpSpPr>
      <p:pic>
        <p:nvPicPr>
          <p:cNvPr id="8" name="Picture 7" descr="A blurry image of people walking down stairs&#10;&#10;Description automatically generated">
            <a:extLst>
              <a:ext uri="{FF2B5EF4-FFF2-40B4-BE49-F238E27FC236}">
                <a16:creationId xmlns:a16="http://schemas.microsoft.com/office/drawing/2014/main" id="{19DDBB7F-B4F2-9BF8-7833-3FB674D5BF0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l="-1"/>
          <a:stretch/>
        </p:blipFill>
        <p:spPr>
          <a:xfrm>
            <a:off x="-2" y="-2500"/>
            <a:ext cx="12192001" cy="6860500"/>
          </a:xfrm>
          <a:prstGeom prst="rect">
            <a:avLst/>
          </a:prstGeom>
        </p:spPr>
      </p:pic>
      <p:sp>
        <p:nvSpPr>
          <p:cNvPr id="2" name="Rectangle 1">
            <a:extLst>
              <a:ext uri="{FF2B5EF4-FFF2-40B4-BE49-F238E27FC236}">
                <a16:creationId xmlns:a16="http://schemas.microsoft.com/office/drawing/2014/main" id="{69FD02C9-39C9-16DA-1658-1B6F7B27AC27}"/>
              </a:ext>
            </a:extLst>
          </p:cNvPr>
          <p:cNvSpPr/>
          <p:nvPr userDrawn="1"/>
        </p:nvSpPr>
        <p:spPr>
          <a:xfrm>
            <a:off x="-2" y="-2500"/>
            <a:ext cx="12192000" cy="6858000"/>
          </a:xfrm>
          <a:prstGeom prst="rect">
            <a:avLst/>
          </a:prstGeom>
          <a:gradFill flip="none" rotWithShape="1">
            <a:gsLst>
              <a:gs pos="0">
                <a:srgbClr val="1E4BC7">
                  <a:alpha val="75000"/>
                </a:srgbClr>
              </a:gs>
              <a:gs pos="100000">
                <a:srgbClr val="1E4BC7">
                  <a:alpha val="25000"/>
                </a:srgbClr>
              </a:gs>
              <a:gs pos="50000">
                <a:srgbClr val="1E4BC7">
                  <a:alpha val="35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and white logo&#10;&#10;Description automatically generated">
            <a:extLst>
              <a:ext uri="{FF2B5EF4-FFF2-40B4-BE49-F238E27FC236}">
                <a16:creationId xmlns:a16="http://schemas.microsoft.com/office/drawing/2014/main" id="{3AE5F81B-AFAC-C2C8-8D7A-4E6EC3933B6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88843" y="392335"/>
            <a:ext cx="3449007" cy="702222"/>
          </a:xfrm>
          <a:prstGeom prst="rect">
            <a:avLst/>
          </a:prstGeom>
        </p:spPr>
      </p:pic>
    </p:spTree>
    <p:extLst>
      <p:ext uri="{BB962C8B-B14F-4D97-AF65-F5344CB8AC3E}">
        <p14:creationId xmlns:p14="http://schemas.microsoft.com/office/powerpoint/2010/main" val="113706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pic>
        <p:nvPicPr>
          <p:cNvPr id="8" name="Picture 7" descr="A blurry image of people walking down stairs&#10;&#10;Description automatically generated">
            <a:extLst>
              <a:ext uri="{FF2B5EF4-FFF2-40B4-BE49-F238E27FC236}">
                <a16:creationId xmlns:a16="http://schemas.microsoft.com/office/drawing/2014/main" id="{19DDBB7F-B4F2-9BF8-7833-3FB674D5BF0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l="-1"/>
          <a:stretch/>
        </p:blipFill>
        <p:spPr>
          <a:xfrm>
            <a:off x="-2" y="-2500"/>
            <a:ext cx="12192001" cy="6860500"/>
          </a:xfrm>
          <a:prstGeom prst="rect">
            <a:avLst/>
          </a:prstGeom>
        </p:spPr>
      </p:pic>
      <p:sp>
        <p:nvSpPr>
          <p:cNvPr id="2" name="Rectangle 1">
            <a:extLst>
              <a:ext uri="{FF2B5EF4-FFF2-40B4-BE49-F238E27FC236}">
                <a16:creationId xmlns:a16="http://schemas.microsoft.com/office/drawing/2014/main" id="{69FD02C9-39C9-16DA-1658-1B6F7B27AC27}"/>
              </a:ext>
            </a:extLst>
          </p:cNvPr>
          <p:cNvSpPr/>
          <p:nvPr userDrawn="1"/>
        </p:nvSpPr>
        <p:spPr>
          <a:xfrm>
            <a:off x="-2" y="-2500"/>
            <a:ext cx="12192000" cy="6858000"/>
          </a:xfrm>
          <a:prstGeom prst="rect">
            <a:avLst/>
          </a:prstGeom>
          <a:gradFill flip="none" rotWithShape="1">
            <a:gsLst>
              <a:gs pos="0">
                <a:srgbClr val="1E4BC7">
                  <a:alpha val="75000"/>
                </a:srgbClr>
              </a:gs>
              <a:gs pos="100000">
                <a:srgbClr val="1E4BC7">
                  <a:alpha val="25000"/>
                </a:srgbClr>
              </a:gs>
              <a:gs pos="50000">
                <a:srgbClr val="1E4BC7">
                  <a:alpha val="35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and white logo&#10;&#10;Description automatically generated">
            <a:extLst>
              <a:ext uri="{FF2B5EF4-FFF2-40B4-BE49-F238E27FC236}">
                <a16:creationId xmlns:a16="http://schemas.microsoft.com/office/drawing/2014/main" id="{3AE5F81B-AFAC-C2C8-8D7A-4E6EC3933B6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88843" y="392335"/>
            <a:ext cx="3449007" cy="702222"/>
          </a:xfrm>
          <a:prstGeom prst="rect">
            <a:avLst/>
          </a:prstGeom>
        </p:spPr>
      </p:pic>
      <p:sp>
        <p:nvSpPr>
          <p:cNvPr id="3" name="Rectangle 2">
            <a:extLst>
              <a:ext uri="{FF2B5EF4-FFF2-40B4-BE49-F238E27FC236}">
                <a16:creationId xmlns:a16="http://schemas.microsoft.com/office/drawing/2014/main" id="{9851D622-8292-951C-58C0-6E8F710E6508}"/>
              </a:ext>
            </a:extLst>
          </p:cNvPr>
          <p:cNvSpPr/>
          <p:nvPr userDrawn="1"/>
        </p:nvSpPr>
        <p:spPr>
          <a:xfrm>
            <a:off x="0" y="3222432"/>
            <a:ext cx="12191998" cy="1604558"/>
          </a:xfrm>
          <a:prstGeom prst="rect">
            <a:avLst/>
          </a:prstGeom>
          <a:gradFill flip="none" rotWithShape="1">
            <a:gsLst>
              <a:gs pos="0">
                <a:schemeClr val="bg1">
                  <a:alpha val="84919"/>
                </a:schemeClr>
              </a:gs>
              <a:gs pos="68000">
                <a:schemeClr val="bg1">
                  <a:alpha val="66020"/>
                </a:schemeClr>
              </a:gs>
              <a:gs pos="99000">
                <a:schemeClr val="bg1">
                  <a:shade val="100000"/>
                  <a:satMod val="11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76DB7DA2-FD39-5B0C-0296-0772D08235B7}"/>
              </a:ext>
            </a:extLst>
          </p:cNvPr>
          <p:cNvSpPr>
            <a:spLocks noGrp="1"/>
          </p:cNvSpPr>
          <p:nvPr>
            <p:ph type="title" hasCustomPrompt="1"/>
          </p:nvPr>
        </p:nvSpPr>
        <p:spPr>
          <a:xfrm>
            <a:off x="143200" y="3368801"/>
            <a:ext cx="10829599" cy="1311819"/>
          </a:xfrm>
          <a:prstGeom prst="rect">
            <a:avLst/>
          </a:prstGeom>
        </p:spPr>
        <p:txBody>
          <a:bodyPr vert="horz" lIns="91440" tIns="45720" rIns="91440" bIns="45720" rtlCol="0" anchor="ctr">
            <a:normAutofit/>
          </a:bodyPr>
          <a:lstStyle>
            <a:lvl1pPr>
              <a:defRPr>
                <a:solidFill>
                  <a:srgbClr val="002060"/>
                </a:solidFill>
              </a:defRPr>
            </a:lvl1pPr>
          </a:lstStyle>
          <a:p>
            <a:r>
              <a:rPr lang="en-US" dirty="0"/>
              <a:t>Chapter Title </a:t>
            </a:r>
          </a:p>
        </p:txBody>
      </p:sp>
    </p:spTree>
    <p:extLst>
      <p:ext uri="{BB962C8B-B14F-4D97-AF65-F5344CB8AC3E}">
        <p14:creationId xmlns:p14="http://schemas.microsoft.com/office/powerpoint/2010/main" val="284081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79061F-6B02-DC55-10B0-28C7CB3DE773}"/>
              </a:ext>
            </a:extLst>
          </p:cNvPr>
          <p:cNvSpPr/>
          <p:nvPr userDrawn="1"/>
        </p:nvSpPr>
        <p:spPr>
          <a:xfrm>
            <a:off x="-2" y="-2500"/>
            <a:ext cx="12192000" cy="6858000"/>
          </a:xfrm>
          <a:prstGeom prst="rect">
            <a:avLst/>
          </a:prstGeom>
          <a:gradFill flip="none" rotWithShape="1">
            <a:gsLst>
              <a:gs pos="0">
                <a:srgbClr val="1E4BC7"/>
              </a:gs>
              <a:gs pos="100000">
                <a:srgbClr val="1E4BC7">
                  <a:alpha val="50000"/>
                </a:srgbClr>
              </a:gs>
              <a:gs pos="50000">
                <a:srgbClr val="1E4BC7">
                  <a:alpha val="5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7983D17-23D4-2647-A130-EBD6E9D2B09C}"/>
              </a:ext>
            </a:extLst>
          </p:cNvPr>
          <p:cNvSpPr/>
          <p:nvPr userDrawn="1"/>
        </p:nvSpPr>
        <p:spPr>
          <a:xfrm>
            <a:off x="0" y="2133600"/>
            <a:ext cx="12192000" cy="21431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040A17-39FE-596D-7F18-7AF4F8D6DD73}"/>
              </a:ext>
            </a:extLst>
          </p:cNvPr>
          <p:cNvSpPr>
            <a:spLocks noGrp="1"/>
          </p:cNvSpPr>
          <p:nvPr>
            <p:ph type="ctrTitle" hasCustomPrompt="1"/>
          </p:nvPr>
        </p:nvSpPr>
        <p:spPr>
          <a:xfrm>
            <a:off x="1066800" y="2312193"/>
            <a:ext cx="9144000" cy="1785938"/>
          </a:xfrm>
        </p:spPr>
        <p:txBody>
          <a:bodyPr anchor="b"/>
          <a:lstStyle>
            <a:lvl1pPr algn="l">
              <a:defRPr sz="6000" b="1" cap="all" baseline="0">
                <a:latin typeface="Raleway ExtraBold" pitchFamily="2" charset="0"/>
              </a:defRPr>
            </a:lvl1pPr>
          </a:lstStyle>
          <a:p>
            <a:r>
              <a:rPr lang="en-US" dirty="0"/>
              <a:t>Click to edit </a:t>
            </a:r>
            <a:br>
              <a:rPr lang="en-US" dirty="0"/>
            </a:br>
            <a:r>
              <a:rPr lang="en-US" dirty="0"/>
              <a:t>Master title</a:t>
            </a:r>
          </a:p>
        </p:txBody>
      </p:sp>
      <p:pic>
        <p:nvPicPr>
          <p:cNvPr id="12" name="Picture 11" descr="A black and white logo&#10;&#10;Description automatically generated">
            <a:extLst>
              <a:ext uri="{FF2B5EF4-FFF2-40B4-BE49-F238E27FC236}">
                <a16:creationId xmlns:a16="http://schemas.microsoft.com/office/drawing/2014/main" id="{51BDE2B1-04AB-C731-8A1D-7E2948A91E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760" y="5553076"/>
            <a:ext cx="1785381" cy="1116752"/>
          </a:xfrm>
          <a:prstGeom prst="rect">
            <a:avLst/>
          </a:prstGeom>
        </p:spPr>
      </p:pic>
    </p:spTree>
    <p:extLst>
      <p:ext uri="{BB962C8B-B14F-4D97-AF65-F5344CB8AC3E}">
        <p14:creationId xmlns:p14="http://schemas.microsoft.com/office/powerpoint/2010/main" val="210904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CEC146-98BA-4DD7-FFDD-9EA2B592F371}"/>
              </a:ext>
            </a:extLst>
          </p:cNvPr>
          <p:cNvSpPr/>
          <p:nvPr userDrawn="1"/>
        </p:nvSpPr>
        <p:spPr>
          <a:xfrm>
            <a:off x="0" y="0"/>
            <a:ext cx="12192000" cy="6858000"/>
          </a:xfrm>
          <a:prstGeom prst="rect">
            <a:avLst/>
          </a:prstGeom>
          <a:gradFill flip="none" rotWithShape="1">
            <a:gsLst>
              <a:gs pos="0">
                <a:srgbClr val="1E4BC7"/>
              </a:gs>
              <a:gs pos="100000">
                <a:srgbClr val="1E4BC7">
                  <a:alpha val="50000"/>
                </a:srgbClr>
              </a:gs>
              <a:gs pos="50000">
                <a:srgbClr val="1E4BC7">
                  <a:alpha val="5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logo&#10;&#10;Description automatically generated">
            <a:extLst>
              <a:ext uri="{FF2B5EF4-FFF2-40B4-BE49-F238E27FC236}">
                <a16:creationId xmlns:a16="http://schemas.microsoft.com/office/drawing/2014/main" id="{51BDE2B1-04AB-C731-8A1D-7E2948A91E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760" y="5553076"/>
            <a:ext cx="1785381" cy="1116752"/>
          </a:xfrm>
          <a:prstGeom prst="rect">
            <a:avLst/>
          </a:prstGeom>
        </p:spPr>
      </p:pic>
      <p:sp>
        <p:nvSpPr>
          <p:cNvPr id="3" name="Rectangle 2">
            <a:extLst>
              <a:ext uri="{FF2B5EF4-FFF2-40B4-BE49-F238E27FC236}">
                <a16:creationId xmlns:a16="http://schemas.microsoft.com/office/drawing/2014/main" id="{860592EA-C279-BC58-E053-26FCD4540E37}"/>
              </a:ext>
            </a:extLst>
          </p:cNvPr>
          <p:cNvSpPr/>
          <p:nvPr userDrawn="1"/>
        </p:nvSpPr>
        <p:spPr>
          <a:xfrm>
            <a:off x="0" y="3222432"/>
            <a:ext cx="12191998" cy="1604558"/>
          </a:xfrm>
          <a:prstGeom prst="rect">
            <a:avLst/>
          </a:prstGeom>
          <a:gradFill flip="none" rotWithShape="1">
            <a:gsLst>
              <a:gs pos="0">
                <a:schemeClr val="bg1">
                  <a:alpha val="84919"/>
                </a:schemeClr>
              </a:gs>
              <a:gs pos="80000">
                <a:schemeClr val="bg1">
                  <a:alpha val="66020"/>
                </a:schemeClr>
              </a:gs>
              <a:gs pos="99000">
                <a:schemeClr val="bg1">
                  <a:shade val="100000"/>
                  <a:satMod val="11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455F996E-32DE-678B-6922-5128ADCF81D0}"/>
              </a:ext>
            </a:extLst>
          </p:cNvPr>
          <p:cNvSpPr>
            <a:spLocks noGrp="1"/>
          </p:cNvSpPr>
          <p:nvPr>
            <p:ph type="title" hasCustomPrompt="1"/>
          </p:nvPr>
        </p:nvSpPr>
        <p:spPr>
          <a:xfrm>
            <a:off x="143200" y="3368801"/>
            <a:ext cx="10829599" cy="1311819"/>
          </a:xfrm>
          <a:prstGeom prst="rect">
            <a:avLst/>
          </a:prstGeom>
        </p:spPr>
        <p:txBody>
          <a:bodyPr vert="horz" lIns="91440" tIns="45720" rIns="91440" bIns="45720" rtlCol="0" anchor="ctr">
            <a:normAutofit/>
          </a:bodyPr>
          <a:lstStyle>
            <a:lvl1pPr>
              <a:defRPr sz="6000" cap="all" baseline="0">
                <a:solidFill>
                  <a:srgbClr val="002060"/>
                </a:solidFill>
                <a:latin typeface="Aptos Display" panose="020B0004020202020204" pitchFamily="34" charset="0"/>
              </a:defRPr>
            </a:lvl1pPr>
          </a:lstStyle>
          <a:p>
            <a:r>
              <a:rPr lang="en-US" dirty="0"/>
              <a:t>Chapter Title </a:t>
            </a:r>
          </a:p>
        </p:txBody>
      </p:sp>
    </p:spTree>
    <p:extLst>
      <p:ext uri="{BB962C8B-B14F-4D97-AF65-F5344CB8AC3E}">
        <p14:creationId xmlns:p14="http://schemas.microsoft.com/office/powerpoint/2010/main" val="331796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983D17-23D4-2647-A130-EBD6E9D2B09C}"/>
              </a:ext>
            </a:extLst>
          </p:cNvPr>
          <p:cNvSpPr/>
          <p:nvPr userDrawn="1"/>
        </p:nvSpPr>
        <p:spPr>
          <a:xfrm>
            <a:off x="0" y="2895600"/>
            <a:ext cx="12192000" cy="21431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logo&#10;&#10;Description automatically generated">
            <a:extLst>
              <a:ext uri="{FF2B5EF4-FFF2-40B4-BE49-F238E27FC236}">
                <a16:creationId xmlns:a16="http://schemas.microsoft.com/office/drawing/2014/main" id="{51BDE2B1-04AB-C731-8A1D-7E2948A91E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760" y="5553076"/>
            <a:ext cx="1785381" cy="1116752"/>
          </a:xfrm>
          <a:prstGeom prst="rect">
            <a:avLst/>
          </a:prstGeom>
        </p:spPr>
      </p:pic>
    </p:spTree>
    <p:extLst>
      <p:ext uri="{BB962C8B-B14F-4D97-AF65-F5344CB8AC3E}">
        <p14:creationId xmlns:p14="http://schemas.microsoft.com/office/powerpoint/2010/main" val="25590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CEC146-98BA-4DD7-FFDD-9EA2B592F371}"/>
              </a:ext>
            </a:extLst>
          </p:cNvPr>
          <p:cNvSpPr/>
          <p:nvPr userDrawn="1"/>
        </p:nvSpPr>
        <p:spPr>
          <a:xfrm>
            <a:off x="-2" y="0"/>
            <a:ext cx="12192000" cy="6858000"/>
          </a:xfrm>
          <a:prstGeom prst="rect">
            <a:avLst/>
          </a:prstGeom>
          <a:gradFill flip="none" rotWithShape="1">
            <a:gsLst>
              <a:gs pos="0">
                <a:srgbClr val="1E4BC7"/>
              </a:gs>
              <a:gs pos="100000">
                <a:srgbClr val="1E4BC7">
                  <a:alpha val="50000"/>
                </a:srgbClr>
              </a:gs>
              <a:gs pos="50000">
                <a:srgbClr val="1E4BC7">
                  <a:alpha val="5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logo&#10;&#10;Description automatically generated">
            <a:extLst>
              <a:ext uri="{FF2B5EF4-FFF2-40B4-BE49-F238E27FC236}">
                <a16:creationId xmlns:a16="http://schemas.microsoft.com/office/drawing/2014/main" id="{51BDE2B1-04AB-C731-8A1D-7E2948A91E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9760" y="5553076"/>
            <a:ext cx="1785381" cy="1116752"/>
          </a:xfrm>
          <a:prstGeom prst="rect">
            <a:avLst/>
          </a:prstGeom>
        </p:spPr>
      </p:pic>
      <p:sp>
        <p:nvSpPr>
          <p:cNvPr id="3" name="Rectangle 2">
            <a:extLst>
              <a:ext uri="{FF2B5EF4-FFF2-40B4-BE49-F238E27FC236}">
                <a16:creationId xmlns:a16="http://schemas.microsoft.com/office/drawing/2014/main" id="{860592EA-C279-BC58-E053-26FCD4540E37}"/>
              </a:ext>
            </a:extLst>
          </p:cNvPr>
          <p:cNvSpPr/>
          <p:nvPr userDrawn="1"/>
        </p:nvSpPr>
        <p:spPr>
          <a:xfrm>
            <a:off x="0" y="3222432"/>
            <a:ext cx="12191998" cy="1604558"/>
          </a:xfrm>
          <a:prstGeom prst="rect">
            <a:avLst/>
          </a:prstGeom>
          <a:gradFill flip="none" rotWithShape="1">
            <a:gsLst>
              <a:gs pos="0">
                <a:schemeClr val="bg1">
                  <a:alpha val="84919"/>
                </a:schemeClr>
              </a:gs>
              <a:gs pos="80000">
                <a:schemeClr val="bg1">
                  <a:alpha val="66020"/>
                </a:schemeClr>
              </a:gs>
              <a:gs pos="99000">
                <a:schemeClr val="bg1">
                  <a:shade val="100000"/>
                  <a:satMod val="11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455F996E-32DE-678B-6922-5128ADCF81D0}"/>
              </a:ext>
            </a:extLst>
          </p:cNvPr>
          <p:cNvSpPr>
            <a:spLocks noGrp="1"/>
          </p:cNvSpPr>
          <p:nvPr>
            <p:ph type="title" hasCustomPrompt="1"/>
          </p:nvPr>
        </p:nvSpPr>
        <p:spPr>
          <a:xfrm>
            <a:off x="143200" y="3368801"/>
            <a:ext cx="10829599" cy="1311819"/>
          </a:xfrm>
          <a:prstGeom prst="rect">
            <a:avLst/>
          </a:prstGeom>
        </p:spPr>
        <p:txBody>
          <a:bodyPr vert="horz" lIns="91440" tIns="45720" rIns="91440" bIns="45720" rtlCol="0" anchor="ctr">
            <a:normAutofit/>
          </a:bodyPr>
          <a:lstStyle>
            <a:lvl1pPr>
              <a:defRPr sz="6000" cap="all" baseline="0">
                <a:solidFill>
                  <a:srgbClr val="002060"/>
                </a:solidFill>
                <a:latin typeface="Aptos Display" panose="020B0004020202020204" pitchFamily="34" charset="0"/>
              </a:defRPr>
            </a:lvl1pPr>
          </a:lstStyle>
          <a:p>
            <a:r>
              <a:rPr lang="en-US" dirty="0"/>
              <a:t>Chapter Title </a:t>
            </a:r>
          </a:p>
        </p:txBody>
      </p:sp>
    </p:spTree>
    <p:extLst>
      <p:ext uri="{BB962C8B-B14F-4D97-AF65-F5344CB8AC3E}">
        <p14:creationId xmlns:p14="http://schemas.microsoft.com/office/powerpoint/2010/main" val="355671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C47DDD-6EC9-95DC-76FD-5BA725971356}"/>
              </a:ext>
            </a:extLst>
          </p:cNvPr>
          <p:cNvPicPr>
            <a:picLocks noChangeAspect="1"/>
          </p:cNvPicPr>
          <p:nvPr userDrawn="1"/>
        </p:nvPicPr>
        <p:blipFill rotWithShape="1">
          <a:blip r:embed="rId7" cstate="email">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1457739"/>
          </a:xfrm>
          <a:prstGeom prst="rect">
            <a:avLst/>
          </a:prstGeom>
        </p:spPr>
      </p:pic>
      <p:sp>
        <p:nvSpPr>
          <p:cNvPr id="4" name="Rectangle 3">
            <a:extLst>
              <a:ext uri="{FF2B5EF4-FFF2-40B4-BE49-F238E27FC236}">
                <a16:creationId xmlns:a16="http://schemas.microsoft.com/office/drawing/2014/main" id="{D08622F4-8A93-BEAE-79A7-C966AEBC7302}"/>
              </a:ext>
            </a:extLst>
          </p:cNvPr>
          <p:cNvSpPr/>
          <p:nvPr userDrawn="1"/>
        </p:nvSpPr>
        <p:spPr>
          <a:xfrm>
            <a:off x="-9525" y="-1"/>
            <a:ext cx="12192000" cy="1457739"/>
          </a:xfrm>
          <a:prstGeom prst="rect">
            <a:avLst/>
          </a:prstGeom>
          <a:gradFill>
            <a:gsLst>
              <a:gs pos="0">
                <a:srgbClr val="1E4BC7">
                  <a:alpha val="50000"/>
                </a:srgbClr>
              </a:gs>
              <a:gs pos="100000">
                <a:srgbClr val="1E4BC7">
                  <a:alpha val="85000"/>
                </a:srgbClr>
              </a:gs>
              <a:gs pos="50000">
                <a:srgbClr val="1E4BC7">
                  <a:alpha val="75000"/>
                </a:srgbClr>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505FD50-0A1D-9F59-73E5-9E247CC1CAFE}"/>
              </a:ext>
            </a:extLst>
          </p:cNvPr>
          <p:cNvSpPr/>
          <p:nvPr userDrawn="1"/>
        </p:nvSpPr>
        <p:spPr>
          <a:xfrm>
            <a:off x="0" y="6380060"/>
            <a:ext cx="12192000" cy="47794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and white logo&#10;&#10;Description automatically generated">
            <a:extLst>
              <a:ext uri="{FF2B5EF4-FFF2-40B4-BE49-F238E27FC236}">
                <a16:creationId xmlns:a16="http://schemas.microsoft.com/office/drawing/2014/main" id="{2DEA8603-D257-0F4A-537F-824C61BCC640}"/>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9967154" y="232018"/>
            <a:ext cx="1994872" cy="406158"/>
          </a:xfrm>
          <a:prstGeom prst="rect">
            <a:avLst/>
          </a:prstGeom>
        </p:spPr>
      </p:pic>
      <p:sp>
        <p:nvSpPr>
          <p:cNvPr id="10" name="TextBox 9">
            <a:extLst>
              <a:ext uri="{FF2B5EF4-FFF2-40B4-BE49-F238E27FC236}">
                <a16:creationId xmlns:a16="http://schemas.microsoft.com/office/drawing/2014/main" id="{4F031F6C-D8AA-764D-3E9A-F48B9F5B28CD}"/>
              </a:ext>
            </a:extLst>
          </p:cNvPr>
          <p:cNvSpPr txBox="1"/>
          <p:nvPr userDrawn="1"/>
        </p:nvSpPr>
        <p:spPr>
          <a:xfrm>
            <a:off x="304800" y="6447972"/>
            <a:ext cx="11734800" cy="338554"/>
          </a:xfrm>
          <a:prstGeom prst="rect">
            <a:avLst/>
          </a:prstGeom>
          <a:noFill/>
        </p:spPr>
        <p:txBody>
          <a:bodyPr wrap="square" rtlCol="0">
            <a:spAutoFit/>
          </a:bodyPr>
          <a:lstStyle/>
          <a:p>
            <a:pPr>
              <a:tabLst>
                <a:tab pos="558800" algn="l"/>
              </a:tabLst>
            </a:pPr>
            <a:r>
              <a:rPr lang="en-US" sz="1600" dirty="0">
                <a:solidFill>
                  <a:srgbClr val="000054"/>
                </a:solidFill>
                <a:effectLst/>
                <a:latin typeface="+mn-lt"/>
                <a:cs typeface="Times New Roman" panose="02020603050405020304" pitchFamily="18" charset="0"/>
              </a:rPr>
              <a:t>FSA 11th Annual Compliance Conference </a:t>
            </a:r>
            <a:r>
              <a:rPr lang="en-US" sz="1600" dirty="0">
                <a:solidFill>
                  <a:srgbClr val="FF9933"/>
                </a:solidFill>
                <a:effectLst/>
                <a:latin typeface="+mn-lt"/>
                <a:cs typeface="Times New Roman" panose="02020603050405020304" pitchFamily="18" charset="0"/>
              </a:rPr>
              <a:t>|</a:t>
            </a:r>
            <a:r>
              <a:rPr lang="en-US" sz="1600" dirty="0">
                <a:solidFill>
                  <a:srgbClr val="1E4BC7"/>
                </a:solidFill>
                <a:effectLst/>
                <a:latin typeface="+mn-lt"/>
                <a:cs typeface="Times New Roman" panose="02020603050405020304" pitchFamily="18" charset="0"/>
              </a:rPr>
              <a:t> 2024 Employment Law Update   	                     			 </a:t>
            </a:r>
            <a:r>
              <a:rPr lang="en-US" sz="1600" b="1" dirty="0">
                <a:solidFill>
                  <a:srgbClr val="1E4BC7"/>
                </a:solidFill>
                <a:effectLst/>
                <a:latin typeface="+mn-lt"/>
                <a:cs typeface="Times New Roman" panose="02020603050405020304" pitchFamily="18" charset="0"/>
              </a:rPr>
              <a:t>postschell.com</a:t>
            </a:r>
          </a:p>
        </p:txBody>
      </p:sp>
      <p:sp>
        <p:nvSpPr>
          <p:cNvPr id="2" name="Title Placeholder 1">
            <a:extLst>
              <a:ext uri="{FF2B5EF4-FFF2-40B4-BE49-F238E27FC236}">
                <a16:creationId xmlns:a16="http://schemas.microsoft.com/office/drawing/2014/main" id="{2A424BA0-7620-B591-66D3-7F99C117DE45}"/>
              </a:ext>
            </a:extLst>
          </p:cNvPr>
          <p:cNvSpPr>
            <a:spLocks noGrp="1"/>
          </p:cNvSpPr>
          <p:nvPr>
            <p:ph type="title"/>
          </p:nvPr>
        </p:nvSpPr>
        <p:spPr>
          <a:xfrm>
            <a:off x="381000" y="306529"/>
            <a:ext cx="10515600" cy="844680"/>
          </a:xfrm>
          <a:prstGeom prst="rect">
            <a:avLst/>
          </a:prstGeom>
        </p:spPr>
        <p:txBody>
          <a:bodyPr vert="horz" lIns="91440" tIns="45720" rIns="91440" bIns="45720" rtlCol="0" anchor="ctr">
            <a:noAutofit/>
          </a:bodyPr>
          <a:lstStyle/>
          <a:p>
            <a:r>
              <a:rPr lang="en-US" dirty="0"/>
              <a:t>Click to Edit Title </a:t>
            </a:r>
          </a:p>
        </p:txBody>
      </p:sp>
      <p:sp>
        <p:nvSpPr>
          <p:cNvPr id="3" name="Text Placeholder 2">
            <a:extLst>
              <a:ext uri="{FF2B5EF4-FFF2-40B4-BE49-F238E27FC236}">
                <a16:creationId xmlns:a16="http://schemas.microsoft.com/office/drawing/2014/main" id="{17C5C5BF-8A7C-4418-ADF8-CCBD7866E82A}"/>
              </a:ext>
            </a:extLst>
          </p:cNvPr>
          <p:cNvSpPr>
            <a:spLocks noGrp="1"/>
          </p:cNvSpPr>
          <p:nvPr>
            <p:ph type="body" idx="1"/>
          </p:nvPr>
        </p:nvSpPr>
        <p:spPr>
          <a:xfrm>
            <a:off x="381000" y="1679318"/>
            <a:ext cx="11581026" cy="45405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6735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8" r:id="rId5"/>
  </p:sldLayoutIdLst>
  <p:txStyles>
    <p:titleStyle>
      <a:lvl1pPr algn="l" defTabSz="914400" rtl="0" eaLnBrk="1" latinLnBrk="0" hangingPunct="1">
        <a:lnSpc>
          <a:spcPct val="90000"/>
        </a:lnSpc>
        <a:spcBef>
          <a:spcPct val="0"/>
        </a:spcBef>
        <a:buNone/>
        <a:defRPr sz="6000" kern="1200" cap="small" baseline="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rgbClr val="1E4BC7"/>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4BC7"/>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4BC7"/>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A6443-AF3F-F4A2-7A69-D40169CD3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E6D247-ED45-0759-18F7-8730B5CB9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85923-CCFC-7431-D77C-ABD762510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09F9C-DC21-429B-9D3A-3DFDEED0DCAD}" type="datetimeFigureOut">
              <a:rPr lang="en-US" smtClean="0"/>
              <a:t>9/24/2024</a:t>
            </a:fld>
            <a:endParaRPr lang="en-US" dirty="0"/>
          </a:p>
        </p:txBody>
      </p:sp>
      <p:sp>
        <p:nvSpPr>
          <p:cNvPr id="5" name="Footer Placeholder 4">
            <a:extLst>
              <a:ext uri="{FF2B5EF4-FFF2-40B4-BE49-F238E27FC236}">
                <a16:creationId xmlns:a16="http://schemas.microsoft.com/office/drawing/2014/main" id="{1C936DB9-C477-3381-B4C8-8F356DAB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23087A-FD14-C108-9A45-1EDEB7390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BA8AF-AFE9-4076-9F67-2BD65EF4433E}" type="slidenum">
              <a:rPr lang="en-US" smtClean="0"/>
              <a:t>‹#›</a:t>
            </a:fld>
            <a:endParaRPr lang="en-US" dirty="0"/>
          </a:p>
        </p:txBody>
      </p:sp>
    </p:spTree>
    <p:extLst>
      <p:ext uri="{BB962C8B-B14F-4D97-AF65-F5344CB8AC3E}">
        <p14:creationId xmlns:p14="http://schemas.microsoft.com/office/powerpoint/2010/main" val="20722164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50" r:id="rId3"/>
    <p:sldLayoutId id="2147483751" r:id="rId4"/>
    <p:sldLayoutId id="2147483753" r:id="rId5"/>
    <p:sldLayoutId id="2147483752"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CF83F3-1FF2-DACD-0F34-923AEEDD4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541B2C-6345-24D3-54F9-FF67D15C5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EC397-5BDC-827E-B694-5ABA0CD41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A4F38-A546-4483-B96A-DC7D2FA1392A}" type="datetimeFigureOut">
              <a:rPr lang="en-US" smtClean="0"/>
              <a:t>9/24/2024</a:t>
            </a:fld>
            <a:endParaRPr lang="en-US" dirty="0"/>
          </a:p>
        </p:txBody>
      </p:sp>
      <p:sp>
        <p:nvSpPr>
          <p:cNvPr id="5" name="Footer Placeholder 4">
            <a:extLst>
              <a:ext uri="{FF2B5EF4-FFF2-40B4-BE49-F238E27FC236}">
                <a16:creationId xmlns:a16="http://schemas.microsoft.com/office/drawing/2014/main" id="{A0B01D26-2B06-6FC5-ED66-2C78AC9CB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F89B1B-5A57-3879-F0FD-9BDE997F6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18F3D-3BD0-48E2-AF4B-B240B8519921}" type="slidenum">
              <a:rPr lang="en-US" smtClean="0"/>
              <a:t>‹#›</a:t>
            </a:fld>
            <a:endParaRPr lang="en-US" dirty="0"/>
          </a:p>
        </p:txBody>
      </p:sp>
    </p:spTree>
    <p:extLst>
      <p:ext uri="{BB962C8B-B14F-4D97-AF65-F5344CB8AC3E}">
        <p14:creationId xmlns:p14="http://schemas.microsoft.com/office/powerpoint/2010/main" val="2404326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BC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1D6D1-BA20-3055-AC66-57BCF9CD40A9}"/>
              </a:ext>
            </a:extLst>
          </p:cNvPr>
          <p:cNvSpPr txBox="1"/>
          <p:nvPr/>
        </p:nvSpPr>
        <p:spPr>
          <a:xfrm>
            <a:off x="457200" y="4572000"/>
            <a:ext cx="11396819" cy="400110"/>
          </a:xfrm>
          <a:prstGeom prst="rect">
            <a:avLst/>
          </a:prstGeom>
          <a:noFill/>
        </p:spPr>
        <p:txBody>
          <a:bodyPr wrap="square" rtlCol="0">
            <a:spAutoFit/>
          </a:bodyPr>
          <a:lstStyle/>
          <a:p>
            <a:r>
              <a:rPr lang="en-US" sz="2000" dirty="0">
                <a:solidFill>
                  <a:srgbClr val="000054"/>
                </a:solidFill>
                <a:latin typeface="Raleway Medium" pitchFamily="2" charset="0"/>
              </a:rPr>
              <a:t>FSA 11</a:t>
            </a:r>
            <a:r>
              <a:rPr lang="en-US" sz="2000" baseline="30000" dirty="0">
                <a:solidFill>
                  <a:srgbClr val="000054"/>
                </a:solidFill>
                <a:latin typeface="Raleway Medium" pitchFamily="2" charset="0"/>
              </a:rPr>
              <a:t>th</a:t>
            </a:r>
            <a:r>
              <a:rPr lang="en-US" sz="2000" dirty="0">
                <a:solidFill>
                  <a:srgbClr val="000054"/>
                </a:solidFill>
                <a:latin typeface="Raleway Medium" pitchFamily="2" charset="0"/>
              </a:rPr>
              <a:t> Annual Compliance Conference | September 24, 2024</a:t>
            </a:r>
          </a:p>
        </p:txBody>
      </p:sp>
      <p:sp>
        <p:nvSpPr>
          <p:cNvPr id="4" name="TextBox 3">
            <a:extLst>
              <a:ext uri="{FF2B5EF4-FFF2-40B4-BE49-F238E27FC236}">
                <a16:creationId xmlns:a16="http://schemas.microsoft.com/office/drawing/2014/main" id="{0BF6B9F0-3B39-4B9E-983B-3B961A3697DE}"/>
              </a:ext>
            </a:extLst>
          </p:cNvPr>
          <p:cNvSpPr txBox="1"/>
          <p:nvPr/>
        </p:nvSpPr>
        <p:spPr>
          <a:xfrm>
            <a:off x="9829800" y="6433172"/>
            <a:ext cx="2362200" cy="338554"/>
          </a:xfrm>
          <a:prstGeom prst="rect">
            <a:avLst/>
          </a:prstGeom>
          <a:noFill/>
        </p:spPr>
        <p:txBody>
          <a:bodyPr wrap="square">
            <a:spAutoFit/>
          </a:bodyPr>
          <a:lstStyle/>
          <a:p>
            <a:r>
              <a:rPr lang="en-US" sz="1600" dirty="0">
                <a:solidFill>
                  <a:schemeClr val="bg1"/>
                </a:solidFill>
                <a:latin typeface="Aptos Display" panose="020B0004020202020204" pitchFamily="34" charset="0"/>
                <a:ea typeface="Tahoma" panose="020B0604030504040204" pitchFamily="34" charset="0"/>
                <a:cs typeface="Tahoma" panose="020B0604030504040204" pitchFamily="34" charset="0"/>
              </a:rPr>
              <a:t>© 2024 Post &amp; Schell, P.C.</a:t>
            </a:r>
          </a:p>
        </p:txBody>
      </p:sp>
      <p:sp>
        <p:nvSpPr>
          <p:cNvPr id="8" name="Title 1">
            <a:extLst>
              <a:ext uri="{FF2B5EF4-FFF2-40B4-BE49-F238E27FC236}">
                <a16:creationId xmlns:a16="http://schemas.microsoft.com/office/drawing/2014/main" id="{EB8D6415-FF42-F5BE-12E9-8B464B233D2D}"/>
              </a:ext>
            </a:extLst>
          </p:cNvPr>
          <p:cNvSpPr>
            <a:spLocks noGrp="1"/>
          </p:cNvSpPr>
          <p:nvPr>
            <p:ph type="ctrTitle" idx="4294967295"/>
          </p:nvPr>
        </p:nvSpPr>
        <p:spPr>
          <a:xfrm>
            <a:off x="457200" y="3048000"/>
            <a:ext cx="11125200" cy="1524000"/>
          </a:xfrm>
        </p:spPr>
        <p:txBody>
          <a:bodyPr anchor="t" anchorCtr="0">
            <a:normAutofit/>
          </a:bodyPr>
          <a:lstStyle/>
          <a:p>
            <a:r>
              <a:rPr lang="en-US" sz="4800" dirty="0">
                <a:solidFill>
                  <a:srgbClr val="000054"/>
                </a:solidFill>
                <a:latin typeface="Raleway ExtraBold" pitchFamily="2" charset="0"/>
              </a:rPr>
              <a:t>2024</a:t>
            </a:r>
            <a:br>
              <a:rPr lang="en-US" dirty="0">
                <a:solidFill>
                  <a:srgbClr val="000054"/>
                </a:solidFill>
              </a:rPr>
            </a:br>
            <a:r>
              <a:rPr lang="en-US" sz="5500" dirty="0">
                <a:solidFill>
                  <a:srgbClr val="000054"/>
                </a:solidFill>
                <a:latin typeface="Raleway Medium" pitchFamily="2" charset="0"/>
              </a:rPr>
              <a:t>EMPLOYMENT LAW UPDATE</a:t>
            </a:r>
          </a:p>
        </p:txBody>
      </p:sp>
    </p:spTree>
    <p:extLst>
      <p:ext uri="{BB962C8B-B14F-4D97-AF65-F5344CB8AC3E}">
        <p14:creationId xmlns:p14="http://schemas.microsoft.com/office/powerpoint/2010/main" val="379037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Autofit/>
          </a:bodyPr>
          <a:lstStyle/>
          <a:p>
            <a:pPr>
              <a:lnSpc>
                <a:spcPct val="100000"/>
              </a:lnSpc>
            </a:pPr>
            <a:r>
              <a:rPr lang="en-US" sz="6000" dirty="0">
                <a:latin typeface="+mj-lt"/>
              </a:rPr>
              <a:t>MARIJUANA UPDATE</a:t>
            </a:r>
          </a:p>
        </p:txBody>
      </p:sp>
    </p:spTree>
    <p:extLst>
      <p:ext uri="{BB962C8B-B14F-4D97-AF65-F5344CB8AC3E}">
        <p14:creationId xmlns:p14="http://schemas.microsoft.com/office/powerpoint/2010/main" val="166986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4F4C5-3539-C524-4FE6-CD759EF212C9}"/>
              </a:ext>
            </a:extLst>
          </p:cNvPr>
          <p:cNvSpPr>
            <a:spLocks noGrp="1"/>
          </p:cNvSpPr>
          <p:nvPr>
            <p:ph type="title"/>
          </p:nvPr>
        </p:nvSpPr>
        <p:spPr>
          <a:xfrm>
            <a:off x="390525" y="66512"/>
            <a:ext cx="10515600" cy="1311819"/>
          </a:xfrm>
        </p:spPr>
        <p:txBody>
          <a:bodyPr>
            <a:normAutofit fontScale="90000"/>
          </a:bodyPr>
          <a:lstStyle/>
          <a:p>
            <a:r>
              <a:rPr lang="en-US" sz="6700" dirty="0"/>
              <a:t>Marijuana</a:t>
            </a:r>
            <a:br>
              <a:rPr lang="en-US" sz="6000" dirty="0"/>
            </a:br>
            <a:r>
              <a:rPr lang="en-US" sz="4400" dirty="0"/>
              <a:t>Status of State Legalization</a:t>
            </a:r>
            <a:endParaRPr lang="en-US" sz="6000" dirty="0"/>
          </a:p>
        </p:txBody>
      </p:sp>
      <p:sp>
        <p:nvSpPr>
          <p:cNvPr id="3" name="Content Placeholder 2">
            <a:extLst>
              <a:ext uri="{FF2B5EF4-FFF2-40B4-BE49-F238E27FC236}">
                <a16:creationId xmlns:a16="http://schemas.microsoft.com/office/drawing/2014/main" id="{BFB1C4C2-3FA3-1DBF-745B-25661E675DE9}"/>
              </a:ext>
            </a:extLst>
          </p:cNvPr>
          <p:cNvSpPr>
            <a:spLocks noGrp="1"/>
          </p:cNvSpPr>
          <p:nvPr>
            <p:ph type="body" sz="quarter" idx="11"/>
          </p:nvPr>
        </p:nvSpPr>
        <p:spPr>
          <a:xfrm>
            <a:off x="390525" y="1600200"/>
            <a:ext cx="11410950" cy="4457701"/>
          </a:xfrm>
        </p:spPr>
        <p:txBody>
          <a:bodyPr>
            <a:noAutofit/>
          </a:bodyPr>
          <a:lstStyle/>
          <a:p>
            <a:endParaRPr lang="en-US" sz="1800" dirty="0">
              <a:solidFill>
                <a:srgbClr val="000054"/>
              </a:solidFill>
            </a:endParaRPr>
          </a:p>
          <a:p>
            <a:pPr marL="0" indent="0">
              <a:buNone/>
            </a:pPr>
            <a:endParaRPr lang="en-US" sz="1900" dirty="0">
              <a:solidFill>
                <a:srgbClr val="000054"/>
              </a:solidFill>
            </a:endParaRPr>
          </a:p>
        </p:txBody>
      </p:sp>
      <p:sp>
        <p:nvSpPr>
          <p:cNvPr id="2" name="Rectangle 1">
            <a:extLst>
              <a:ext uri="{FF2B5EF4-FFF2-40B4-BE49-F238E27FC236}">
                <a16:creationId xmlns:a16="http://schemas.microsoft.com/office/drawing/2014/main" id="{A8BA4013-D02B-C339-B05C-0D2D90CA2BD2}"/>
              </a:ext>
            </a:extLst>
          </p:cNvPr>
          <p:cNvSpPr/>
          <p:nvPr/>
        </p:nvSpPr>
        <p:spPr>
          <a:xfrm>
            <a:off x="688666" y="1780174"/>
            <a:ext cx="576064" cy="288032"/>
          </a:xfrm>
          <a:prstGeom prst="rect">
            <a:avLst/>
          </a:prstGeom>
          <a:solidFill>
            <a:srgbClr val="0033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Tahoma"/>
              <a:ea typeface="+mn-ea"/>
              <a:cs typeface="+mn-cs"/>
            </a:endParaRPr>
          </a:p>
        </p:txBody>
      </p:sp>
      <p:sp>
        <p:nvSpPr>
          <p:cNvPr id="5" name="Rectangle 4">
            <a:extLst>
              <a:ext uri="{FF2B5EF4-FFF2-40B4-BE49-F238E27FC236}">
                <a16:creationId xmlns:a16="http://schemas.microsoft.com/office/drawing/2014/main" id="{174EE31A-319D-509C-269B-070AB62C6E7B}"/>
              </a:ext>
            </a:extLst>
          </p:cNvPr>
          <p:cNvSpPr/>
          <p:nvPr/>
        </p:nvSpPr>
        <p:spPr>
          <a:xfrm>
            <a:off x="688666" y="2283452"/>
            <a:ext cx="576064"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mn-cs"/>
            </a:endParaRPr>
          </a:p>
        </p:txBody>
      </p:sp>
      <p:sp>
        <p:nvSpPr>
          <p:cNvPr id="6" name="Rectangle 5">
            <a:extLst>
              <a:ext uri="{FF2B5EF4-FFF2-40B4-BE49-F238E27FC236}">
                <a16:creationId xmlns:a16="http://schemas.microsoft.com/office/drawing/2014/main" id="{3062B86F-F926-D808-A9C8-54690F315F1E}"/>
              </a:ext>
            </a:extLst>
          </p:cNvPr>
          <p:cNvSpPr/>
          <p:nvPr/>
        </p:nvSpPr>
        <p:spPr>
          <a:xfrm>
            <a:off x="688666" y="2786730"/>
            <a:ext cx="576064" cy="288032"/>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mn-cs"/>
            </a:endParaRPr>
          </a:p>
        </p:txBody>
      </p:sp>
      <p:sp>
        <p:nvSpPr>
          <p:cNvPr id="7" name="Rectangle 6">
            <a:extLst>
              <a:ext uri="{FF2B5EF4-FFF2-40B4-BE49-F238E27FC236}">
                <a16:creationId xmlns:a16="http://schemas.microsoft.com/office/drawing/2014/main" id="{E89F2EF2-CEBE-E724-A92E-A2B6D6560445}"/>
              </a:ext>
            </a:extLst>
          </p:cNvPr>
          <p:cNvSpPr/>
          <p:nvPr/>
        </p:nvSpPr>
        <p:spPr>
          <a:xfrm>
            <a:off x="688666" y="3246146"/>
            <a:ext cx="576064" cy="288032"/>
          </a:xfrm>
          <a:prstGeom prst="rect">
            <a:avLst/>
          </a:prstGeom>
          <a:solidFill>
            <a:srgbClr val="CBFF97">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mn-cs"/>
            </a:endParaRPr>
          </a:p>
        </p:txBody>
      </p:sp>
      <p:sp>
        <p:nvSpPr>
          <p:cNvPr id="8" name="Rectangle 7">
            <a:extLst>
              <a:ext uri="{FF2B5EF4-FFF2-40B4-BE49-F238E27FC236}">
                <a16:creationId xmlns:a16="http://schemas.microsoft.com/office/drawing/2014/main" id="{0CA2031D-1B91-FA64-4841-1A032F0E3DF6}"/>
              </a:ext>
            </a:extLst>
          </p:cNvPr>
          <p:cNvSpPr/>
          <p:nvPr/>
        </p:nvSpPr>
        <p:spPr>
          <a:xfrm>
            <a:off x="688666" y="3705561"/>
            <a:ext cx="576064" cy="288032"/>
          </a:xfrm>
          <a:prstGeom prst="rect">
            <a:avLst/>
          </a:prstGeom>
          <a:solidFill>
            <a:srgbClr val="B5B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mn-cs"/>
            </a:endParaRPr>
          </a:p>
        </p:txBody>
      </p:sp>
      <p:sp>
        <p:nvSpPr>
          <p:cNvPr id="9" name="Rectangle 8">
            <a:extLst>
              <a:ext uri="{FF2B5EF4-FFF2-40B4-BE49-F238E27FC236}">
                <a16:creationId xmlns:a16="http://schemas.microsoft.com/office/drawing/2014/main" id="{9BFB2EFF-DF7E-9F25-8755-591621A9BF63}"/>
              </a:ext>
            </a:extLst>
          </p:cNvPr>
          <p:cNvSpPr/>
          <p:nvPr/>
        </p:nvSpPr>
        <p:spPr>
          <a:xfrm>
            <a:off x="688666" y="4208839"/>
            <a:ext cx="576064" cy="288032"/>
          </a:xfrm>
          <a:prstGeom prst="rect">
            <a:avLst/>
          </a:prstGeom>
          <a:solidFill>
            <a:srgbClr val="DC99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ahoma"/>
              <a:ea typeface="+mn-ea"/>
              <a:cs typeface="+mn-cs"/>
            </a:endParaRPr>
          </a:p>
        </p:txBody>
      </p:sp>
      <p:graphicFrame>
        <p:nvGraphicFramePr>
          <p:cNvPr id="10" name="Table 9">
            <a:extLst>
              <a:ext uri="{FF2B5EF4-FFF2-40B4-BE49-F238E27FC236}">
                <a16:creationId xmlns:a16="http://schemas.microsoft.com/office/drawing/2014/main" id="{D9E6FCC0-BE6C-6919-65F5-18C612561F8C}"/>
              </a:ext>
            </a:extLst>
          </p:cNvPr>
          <p:cNvGraphicFramePr>
            <a:graphicFrameLocks noGrp="1"/>
          </p:cNvGraphicFramePr>
          <p:nvPr/>
        </p:nvGraphicFramePr>
        <p:xfrm>
          <a:off x="1264730" y="1752600"/>
          <a:ext cx="2512445" cy="2804160"/>
        </p:xfrm>
        <a:graphic>
          <a:graphicData uri="http://schemas.openxmlformats.org/drawingml/2006/table">
            <a:tbl>
              <a:tblPr firstRow="1" bandRow="1">
                <a:tableStyleId>{5C22544A-7EE6-4342-B048-85BDC9FD1C3A}</a:tableStyleId>
              </a:tblPr>
              <a:tblGrid>
                <a:gridCol w="2512445">
                  <a:extLst>
                    <a:ext uri="{9D8B030D-6E8A-4147-A177-3AD203B41FA5}">
                      <a16:colId xmlns:a16="http://schemas.microsoft.com/office/drawing/2014/main" val="1089765196"/>
                    </a:ext>
                  </a:extLst>
                </a:gridCol>
              </a:tblGrid>
              <a:tr h="1503711">
                <a:tc>
                  <a:txBody>
                    <a:bodyPr/>
                    <a:lstStyle/>
                    <a:p>
                      <a:r>
                        <a:rPr lang="en-US" sz="1600" b="0" dirty="0">
                          <a:solidFill>
                            <a:srgbClr val="000054"/>
                          </a:solidFill>
                        </a:rPr>
                        <a:t>Legalized</a:t>
                      </a:r>
                    </a:p>
                    <a:p>
                      <a:endParaRPr lang="en-US" sz="1600" b="0" dirty="0">
                        <a:solidFill>
                          <a:srgbClr val="000054"/>
                        </a:solidFill>
                      </a:endParaRPr>
                    </a:p>
                    <a:p>
                      <a:r>
                        <a:rPr lang="en-US" sz="1600" b="0" dirty="0">
                          <a:solidFill>
                            <a:srgbClr val="000054"/>
                          </a:solidFill>
                        </a:rPr>
                        <a:t>Medical &amp; Decriminalized</a:t>
                      </a:r>
                      <a:br>
                        <a:rPr lang="en-US" sz="1600" b="0" dirty="0">
                          <a:solidFill>
                            <a:srgbClr val="000054"/>
                          </a:solidFill>
                        </a:rPr>
                      </a:br>
                      <a:endParaRPr lang="en-US" sz="1600" b="0" dirty="0">
                        <a:solidFill>
                          <a:srgbClr val="000054"/>
                        </a:solidFill>
                      </a:endParaRPr>
                    </a:p>
                    <a:p>
                      <a:r>
                        <a:rPr lang="en-US" sz="1600" b="0" dirty="0">
                          <a:solidFill>
                            <a:srgbClr val="000054"/>
                          </a:solidFill>
                        </a:rPr>
                        <a:t>Medical</a:t>
                      </a:r>
                      <a:br>
                        <a:rPr lang="en-US" sz="1600" b="0" dirty="0">
                          <a:solidFill>
                            <a:srgbClr val="000054"/>
                          </a:solidFill>
                        </a:rPr>
                      </a:br>
                      <a:endParaRPr lang="en-US" sz="1600" b="0" dirty="0">
                        <a:solidFill>
                          <a:srgbClr val="000054"/>
                        </a:solidFill>
                      </a:endParaRPr>
                    </a:p>
                    <a:p>
                      <a:r>
                        <a:rPr lang="en-US" sz="1600" b="0" dirty="0">
                          <a:solidFill>
                            <a:srgbClr val="000054"/>
                          </a:solidFill>
                        </a:rPr>
                        <a:t>Decriminalized</a:t>
                      </a:r>
                      <a:br>
                        <a:rPr lang="en-US" sz="1600" b="0" dirty="0">
                          <a:solidFill>
                            <a:srgbClr val="000054"/>
                          </a:solidFill>
                        </a:rPr>
                      </a:br>
                      <a:endParaRPr lang="en-US" sz="1600" b="0" dirty="0">
                        <a:solidFill>
                          <a:srgbClr val="000054"/>
                        </a:solidFill>
                      </a:endParaRPr>
                    </a:p>
                    <a:p>
                      <a:r>
                        <a:rPr lang="en-US" sz="1600" b="0" dirty="0">
                          <a:solidFill>
                            <a:srgbClr val="000054"/>
                          </a:solidFill>
                        </a:rPr>
                        <a:t>CBD with THC Only</a:t>
                      </a:r>
                      <a:br>
                        <a:rPr lang="en-US" sz="1600" b="0" dirty="0">
                          <a:solidFill>
                            <a:srgbClr val="000054"/>
                          </a:solidFill>
                        </a:rPr>
                      </a:br>
                      <a:endParaRPr lang="en-US" sz="1600" b="0" dirty="0">
                        <a:solidFill>
                          <a:srgbClr val="000054"/>
                        </a:solidFill>
                      </a:endParaRPr>
                    </a:p>
                    <a:p>
                      <a:r>
                        <a:rPr lang="en-US" sz="1600" b="0" dirty="0">
                          <a:solidFill>
                            <a:srgbClr val="000054"/>
                          </a:solidFill>
                        </a:rPr>
                        <a:t>Fully Illegal</a:t>
                      </a:r>
                    </a:p>
                  </a:txBody>
                  <a:tcPr marL="121920" marR="121920" marT="60960" marB="60960">
                    <a:noFill/>
                  </a:tcPr>
                </a:tc>
                <a:extLst>
                  <a:ext uri="{0D108BD9-81ED-4DB2-BD59-A6C34878D82A}">
                    <a16:rowId xmlns:a16="http://schemas.microsoft.com/office/drawing/2014/main" val="1465236478"/>
                  </a:ext>
                </a:extLst>
              </a:tr>
            </a:tbl>
          </a:graphicData>
        </a:graphic>
      </p:graphicFrame>
      <p:pic>
        <p:nvPicPr>
          <p:cNvPr id="12" name="Picture 11">
            <a:extLst>
              <a:ext uri="{FF2B5EF4-FFF2-40B4-BE49-F238E27FC236}">
                <a16:creationId xmlns:a16="http://schemas.microsoft.com/office/drawing/2014/main" id="{E0A0333D-18A9-F2C6-4D14-0D93E4CA266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79653" y="1465967"/>
            <a:ext cx="7010618" cy="4767220"/>
          </a:xfrm>
          <a:prstGeom prst="rect">
            <a:avLst/>
          </a:prstGeom>
          <a:ln>
            <a:noFill/>
          </a:ln>
          <a:effectLst>
            <a:softEdge rad="112500"/>
          </a:effectLst>
        </p:spPr>
      </p:pic>
      <p:sp>
        <p:nvSpPr>
          <p:cNvPr id="16" name="TextBox 15">
            <a:extLst>
              <a:ext uri="{FF2B5EF4-FFF2-40B4-BE49-F238E27FC236}">
                <a16:creationId xmlns:a16="http://schemas.microsoft.com/office/drawing/2014/main" id="{3C52995C-2DC8-2FF9-BECD-D20C392AEDE4}"/>
              </a:ext>
            </a:extLst>
          </p:cNvPr>
          <p:cNvSpPr txBox="1"/>
          <p:nvPr/>
        </p:nvSpPr>
        <p:spPr>
          <a:xfrm>
            <a:off x="4738443" y="6059643"/>
            <a:ext cx="6493038" cy="307777"/>
          </a:xfrm>
          <a:prstGeom prst="rect">
            <a:avLst/>
          </a:prstGeom>
          <a:noFill/>
        </p:spPr>
        <p:txBody>
          <a:bodyPr wrap="square">
            <a:spAutoFit/>
          </a:bodyPr>
          <a:lstStyle/>
          <a:p>
            <a:r>
              <a:rPr lang="en-US" sz="1400" i="1" dirty="0">
                <a:solidFill>
                  <a:srgbClr val="000054"/>
                </a:solidFill>
                <a:latin typeface="+mn-lt"/>
              </a:rPr>
              <a:t>Source:  </a:t>
            </a:r>
            <a:r>
              <a:rPr lang="en-US" sz="1400" dirty="0">
                <a:solidFill>
                  <a:srgbClr val="000054"/>
                </a:solidFill>
                <a:latin typeface="+mn-lt"/>
              </a:rPr>
              <a:t>https://disa.com/marijuana-legality-by-state (Last Updated Sept. 2, 2024)</a:t>
            </a:r>
          </a:p>
        </p:txBody>
      </p:sp>
    </p:spTree>
    <p:extLst>
      <p:ext uri="{BB962C8B-B14F-4D97-AF65-F5344CB8AC3E}">
        <p14:creationId xmlns:p14="http://schemas.microsoft.com/office/powerpoint/2010/main" val="374231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2978D7-7076-E748-BEA4-B7E5DBAC54B4}"/>
              </a:ext>
            </a:extLst>
          </p:cNvPr>
          <p:cNvSpPr>
            <a:spLocks noGrp="1"/>
          </p:cNvSpPr>
          <p:nvPr>
            <p:ph type="body" sz="quarter" idx="11"/>
          </p:nvPr>
        </p:nvSpPr>
        <p:spPr>
          <a:xfrm>
            <a:off x="381000" y="1790699"/>
            <a:ext cx="11410950" cy="4457701"/>
          </a:xfrm>
        </p:spPr>
        <p:txBody>
          <a:bodyPr>
            <a:noAutofit/>
          </a:bodyPr>
          <a:lstStyle/>
          <a:p>
            <a:r>
              <a:rPr lang="en-US" sz="2600" dirty="0"/>
              <a:t>Oct. 2022:  Executive Order directing HHS to review scheduling of marijuana under Controlled Substances Act</a:t>
            </a:r>
          </a:p>
          <a:p>
            <a:r>
              <a:rPr lang="en-US" sz="2600" dirty="0"/>
              <a:t>Aug. 2023:  HHS/FDA recommend reclassification from Schedule I to Schedule III - explicit finding that marijuana has an accepted medical use</a:t>
            </a:r>
          </a:p>
          <a:p>
            <a:r>
              <a:rPr lang="en-US" sz="2600" dirty="0"/>
              <a:t>May 16, 2024:  DOJ issues Notice of Proposed Rulemaking</a:t>
            </a:r>
          </a:p>
          <a:p>
            <a:pPr lvl="1"/>
            <a:r>
              <a:rPr lang="en-US" sz="2200" dirty="0"/>
              <a:t>Reclassifies Cannabis with THC content over 0.3% from Schedule I to III</a:t>
            </a:r>
          </a:p>
          <a:p>
            <a:pPr lvl="1"/>
            <a:r>
              <a:rPr lang="en-US" sz="2200" dirty="0"/>
              <a:t>Less onerous regulations for marijuana research</a:t>
            </a:r>
          </a:p>
          <a:p>
            <a:pPr lvl="1"/>
            <a:r>
              <a:rPr lang="en-US" sz="2200" dirty="0"/>
              <a:t>Rescheduling will allow marijuana businesses to take ordinary business deductions</a:t>
            </a:r>
          </a:p>
          <a:p>
            <a:pPr lvl="1"/>
            <a:r>
              <a:rPr lang="en-US" sz="2200" dirty="0"/>
              <a:t>Does not legalize manufacture, distribution, dispensing, or processing with intent to manufacture, distribute or dispense marijuana</a:t>
            </a:r>
          </a:p>
          <a:p>
            <a:pPr lvl="1"/>
            <a:r>
              <a:rPr lang="en-US" sz="2200" dirty="0"/>
              <a:t>Does not legalize use of marijuana </a:t>
            </a:r>
          </a:p>
        </p:txBody>
      </p:sp>
      <p:sp>
        <p:nvSpPr>
          <p:cNvPr id="8" name="Title 3">
            <a:extLst>
              <a:ext uri="{FF2B5EF4-FFF2-40B4-BE49-F238E27FC236}">
                <a16:creationId xmlns:a16="http://schemas.microsoft.com/office/drawing/2014/main" id="{EFE1CF22-58DC-27BD-C32E-B77B90EBFCCB}"/>
              </a:ext>
            </a:extLst>
          </p:cNvPr>
          <p:cNvSpPr txBox="1">
            <a:spLocks/>
          </p:cNvSpPr>
          <p:nvPr/>
        </p:nvSpPr>
        <p:spPr>
          <a:xfrm>
            <a:off x="390525" y="66512"/>
            <a:ext cx="10515600" cy="131181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6000" kern="1200" cap="small" baseline="0">
                <a:solidFill>
                  <a:schemeClr val="bg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sz="6700" dirty="0"/>
              <a:t>Marijuana</a:t>
            </a:r>
            <a:br>
              <a:rPr lang="en-US" dirty="0"/>
            </a:br>
            <a:r>
              <a:rPr lang="en-US" sz="4400" dirty="0"/>
              <a:t>Status of Federal Rescheduling</a:t>
            </a:r>
            <a:endParaRPr lang="en-US" dirty="0"/>
          </a:p>
        </p:txBody>
      </p:sp>
    </p:spTree>
    <p:extLst>
      <p:ext uri="{BB962C8B-B14F-4D97-AF65-F5344CB8AC3E}">
        <p14:creationId xmlns:p14="http://schemas.microsoft.com/office/powerpoint/2010/main" val="237675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Autofit/>
          </a:bodyPr>
          <a:lstStyle/>
          <a:p>
            <a:pPr>
              <a:lnSpc>
                <a:spcPct val="100000"/>
              </a:lnSpc>
            </a:pPr>
            <a:r>
              <a:rPr lang="en-US" dirty="0">
                <a:latin typeface="+mj-lt"/>
              </a:rPr>
              <a:t>DOL Update</a:t>
            </a:r>
          </a:p>
        </p:txBody>
      </p:sp>
    </p:spTree>
    <p:extLst>
      <p:ext uri="{BB962C8B-B14F-4D97-AF65-F5344CB8AC3E}">
        <p14:creationId xmlns:p14="http://schemas.microsoft.com/office/powerpoint/2010/main" val="3401347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0D559E-71E6-1582-6666-52003CBA8768}"/>
              </a:ext>
            </a:extLst>
          </p:cNvPr>
          <p:cNvSpPr>
            <a:spLocks noGrp="1"/>
          </p:cNvSpPr>
          <p:nvPr>
            <p:ph type="title"/>
          </p:nvPr>
        </p:nvSpPr>
        <p:spPr>
          <a:xfrm>
            <a:off x="381000" y="76200"/>
            <a:ext cx="10515600" cy="1311819"/>
          </a:xfrm>
          <a:prstGeom prst="rect">
            <a:avLst/>
          </a:prstGeom>
        </p:spPr>
        <p:txBody>
          <a:bodyPr>
            <a:normAutofit fontScale="90000"/>
          </a:bodyPr>
          <a:lstStyle/>
          <a:p>
            <a:r>
              <a:rPr lang="en-US" sz="6700" dirty="0">
                <a:ea typeface="Tahoma" panose="020B0604030504040204" pitchFamily="34" charset="0"/>
              </a:rPr>
              <a:t>FLSA</a:t>
            </a:r>
            <a:r>
              <a:rPr lang="en-US" sz="6000" dirty="0">
                <a:ea typeface="Tahoma" panose="020B0604030504040204" pitchFamily="34" charset="0"/>
              </a:rPr>
              <a:t> </a:t>
            </a:r>
            <a:br>
              <a:rPr lang="en-US" sz="6000" dirty="0">
                <a:ea typeface="Tahoma" panose="020B0604030504040204" pitchFamily="34" charset="0"/>
              </a:rPr>
            </a:br>
            <a:r>
              <a:rPr lang="en-US" sz="4400" dirty="0">
                <a:ea typeface="Tahoma" panose="020B0604030504040204" pitchFamily="34" charset="0"/>
              </a:rPr>
              <a:t>White Collar Exemptions</a:t>
            </a:r>
          </a:p>
        </p:txBody>
      </p:sp>
      <p:sp>
        <p:nvSpPr>
          <p:cNvPr id="8" name="Content Placeholder 2">
            <a:extLst>
              <a:ext uri="{FF2B5EF4-FFF2-40B4-BE49-F238E27FC236}">
                <a16:creationId xmlns:a16="http://schemas.microsoft.com/office/drawing/2014/main" id="{150E3A4E-2B84-340C-6A6E-0DDD3FB0D14F}"/>
              </a:ext>
            </a:extLst>
          </p:cNvPr>
          <p:cNvSpPr>
            <a:spLocks noGrp="1"/>
          </p:cNvSpPr>
          <p:nvPr>
            <p:ph type="body" sz="quarter" idx="11"/>
          </p:nvPr>
        </p:nvSpPr>
        <p:spPr>
          <a:xfrm>
            <a:off x="381000" y="1676400"/>
            <a:ext cx="11410950" cy="4724400"/>
          </a:xfrm>
        </p:spPr>
        <p:txBody>
          <a:bodyPr>
            <a:noAutofit/>
          </a:bodyPr>
          <a:lstStyle/>
          <a:p>
            <a:r>
              <a:rPr lang="en-US" sz="3600" dirty="0">
                <a:solidFill>
                  <a:srgbClr val="000054"/>
                </a:solidFill>
              </a:rPr>
              <a:t>“White Collar” employees may be exempt from the overtime requirements of the FLSA if they meet two criteria:</a:t>
            </a:r>
          </a:p>
          <a:p>
            <a:pPr marL="971550" lvl="1" indent="-514350">
              <a:buFont typeface="+mj-lt"/>
              <a:buAutoNum type="arabicPeriod"/>
            </a:pPr>
            <a:r>
              <a:rPr lang="en-US" sz="3200" dirty="0">
                <a:solidFill>
                  <a:srgbClr val="000054"/>
                </a:solidFill>
              </a:rPr>
              <a:t>Salary Basis Test</a:t>
            </a:r>
          </a:p>
          <a:p>
            <a:pPr marL="971550" lvl="1" indent="-514350">
              <a:spcAft>
                <a:spcPts val="600"/>
              </a:spcAft>
              <a:buFont typeface="+mj-lt"/>
              <a:buAutoNum type="arabicPeriod"/>
            </a:pPr>
            <a:r>
              <a:rPr lang="en-US" sz="3200" dirty="0">
                <a:solidFill>
                  <a:srgbClr val="000054"/>
                </a:solidFill>
              </a:rPr>
              <a:t>Duties Test</a:t>
            </a:r>
          </a:p>
          <a:p>
            <a:pPr lvl="2">
              <a:spcBef>
                <a:spcPts val="0"/>
              </a:spcBef>
              <a:spcAft>
                <a:spcPts val="600"/>
              </a:spcAft>
            </a:pPr>
            <a:r>
              <a:rPr lang="en-US" sz="2800" dirty="0">
                <a:solidFill>
                  <a:srgbClr val="000054"/>
                </a:solidFill>
              </a:rPr>
              <a:t>Executive </a:t>
            </a:r>
          </a:p>
          <a:p>
            <a:pPr lvl="2">
              <a:spcBef>
                <a:spcPts val="0"/>
              </a:spcBef>
              <a:spcAft>
                <a:spcPts val="600"/>
              </a:spcAft>
            </a:pPr>
            <a:r>
              <a:rPr lang="en-US" sz="2800" dirty="0">
                <a:solidFill>
                  <a:srgbClr val="000054"/>
                </a:solidFill>
              </a:rPr>
              <a:t>Administrative</a:t>
            </a:r>
          </a:p>
          <a:p>
            <a:pPr lvl="2">
              <a:spcBef>
                <a:spcPts val="0"/>
              </a:spcBef>
              <a:spcAft>
                <a:spcPts val="600"/>
              </a:spcAft>
            </a:pPr>
            <a:r>
              <a:rPr lang="en-US" sz="2800" dirty="0">
                <a:solidFill>
                  <a:srgbClr val="000054"/>
                </a:solidFill>
              </a:rPr>
              <a:t>Professional</a:t>
            </a:r>
          </a:p>
          <a:p>
            <a:pPr lvl="2">
              <a:spcBef>
                <a:spcPts val="0"/>
              </a:spcBef>
            </a:pPr>
            <a:r>
              <a:rPr lang="en-US" sz="2800" dirty="0">
                <a:solidFill>
                  <a:srgbClr val="000054"/>
                </a:solidFill>
              </a:rPr>
              <a:t>Highly Compensated Employees</a:t>
            </a:r>
          </a:p>
        </p:txBody>
      </p:sp>
      <p:sp>
        <p:nvSpPr>
          <p:cNvPr id="12" name="TextBox 11">
            <a:extLst>
              <a:ext uri="{FF2B5EF4-FFF2-40B4-BE49-F238E27FC236}">
                <a16:creationId xmlns:a16="http://schemas.microsoft.com/office/drawing/2014/main" id="{9F433744-51AC-C0CA-268D-9EB8D11D6BF9}"/>
              </a:ext>
            </a:extLst>
          </p:cNvPr>
          <p:cNvSpPr txBox="1"/>
          <p:nvPr/>
        </p:nvSpPr>
        <p:spPr>
          <a:xfrm>
            <a:off x="3733800" y="3886200"/>
            <a:ext cx="838200" cy="1938992"/>
          </a:xfrm>
          <a:prstGeom prst="rect">
            <a:avLst/>
          </a:prstGeom>
          <a:noFill/>
        </p:spPr>
        <p:txBody>
          <a:bodyPr wrap="square" rtlCol="0">
            <a:spAutoFit/>
          </a:bodyPr>
          <a:lstStyle/>
          <a:p>
            <a:r>
              <a:rPr lang="en-US" sz="12000" dirty="0">
                <a:solidFill>
                  <a:srgbClr val="1E4BC7"/>
                </a:solidFill>
                <a:latin typeface="Adobe Song Std L" panose="02020300000000000000" pitchFamily="18" charset="-128"/>
                <a:ea typeface="Adobe Song Std L" panose="02020300000000000000" pitchFamily="18" charset="-128"/>
              </a:rPr>
              <a:t>}</a:t>
            </a:r>
            <a:endParaRPr lang="en-US" sz="2000" dirty="0">
              <a:solidFill>
                <a:srgbClr val="1E4BC7"/>
              </a:solidFill>
              <a:latin typeface="Adobe Song Std L" panose="02020300000000000000" pitchFamily="18" charset="-128"/>
              <a:ea typeface="Adobe Song Std L" panose="02020300000000000000" pitchFamily="18" charset="-128"/>
            </a:endParaRPr>
          </a:p>
        </p:txBody>
      </p:sp>
      <p:sp>
        <p:nvSpPr>
          <p:cNvPr id="14" name="TextBox 13">
            <a:extLst>
              <a:ext uri="{FF2B5EF4-FFF2-40B4-BE49-F238E27FC236}">
                <a16:creationId xmlns:a16="http://schemas.microsoft.com/office/drawing/2014/main" id="{7B9319DC-F2E2-61B2-0A9E-3273D26B1AFE}"/>
              </a:ext>
            </a:extLst>
          </p:cNvPr>
          <p:cNvSpPr txBox="1"/>
          <p:nvPr/>
        </p:nvSpPr>
        <p:spPr>
          <a:xfrm>
            <a:off x="4343400" y="4497169"/>
            <a:ext cx="2286000" cy="1077218"/>
          </a:xfrm>
          <a:prstGeom prst="rect">
            <a:avLst/>
          </a:prstGeom>
          <a:noFill/>
        </p:spPr>
        <p:txBody>
          <a:bodyPr wrap="square">
            <a:spAutoFit/>
          </a:bodyPr>
          <a:lstStyle/>
          <a:p>
            <a:r>
              <a:rPr lang="en-US" sz="3200" dirty="0">
                <a:solidFill>
                  <a:srgbClr val="1E4BC7"/>
                </a:solidFill>
                <a:latin typeface="+mj-lt"/>
                <a:ea typeface="Adobe Song Std L" panose="02020300000000000000" pitchFamily="18" charset="-128"/>
              </a:rPr>
              <a:t>White Collar </a:t>
            </a:r>
          </a:p>
          <a:p>
            <a:r>
              <a:rPr lang="en-US" sz="3200" dirty="0">
                <a:solidFill>
                  <a:srgbClr val="1E4BC7"/>
                </a:solidFill>
                <a:latin typeface="+mj-lt"/>
                <a:ea typeface="Adobe Song Std L" panose="02020300000000000000" pitchFamily="18" charset="-128"/>
              </a:rPr>
              <a:t>Exemptions</a:t>
            </a:r>
            <a:endParaRPr lang="en-US" sz="3200" dirty="0">
              <a:latin typeface="+mj-lt"/>
            </a:endParaRPr>
          </a:p>
        </p:txBody>
      </p:sp>
    </p:spTree>
    <p:extLst>
      <p:ext uri="{BB962C8B-B14F-4D97-AF65-F5344CB8AC3E}">
        <p14:creationId xmlns:p14="http://schemas.microsoft.com/office/powerpoint/2010/main" val="200285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88FA5FAD-7287-5676-3769-25E772F8C376}"/>
              </a:ext>
            </a:extLst>
          </p:cNvPr>
          <p:cNvSpPr txBox="1">
            <a:spLocks/>
          </p:cNvSpPr>
          <p:nvPr/>
        </p:nvSpPr>
        <p:spPr bwMode="auto">
          <a:xfrm>
            <a:off x="95244" y="1905000"/>
            <a:ext cx="3886200" cy="395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15000"/>
              </a:spcBef>
              <a:spcAft>
                <a:spcPct val="0"/>
              </a:spcAft>
              <a:buClr>
                <a:srgbClr val="002D62"/>
              </a:buClr>
              <a:buSzPct val="85000"/>
              <a:buFontTx/>
              <a:buChar char="•"/>
              <a:tabLst/>
              <a:defRPr sz="2800" b="1">
                <a:solidFill>
                  <a:srgbClr val="2D4769"/>
                </a:solidFill>
                <a:latin typeface="+mn-lt"/>
                <a:ea typeface="+mn-ea"/>
                <a:cs typeface="+mn-cs"/>
              </a:defRPr>
            </a:lvl1pPr>
            <a:lvl2pPr marL="793750" marR="0" indent="-336550" algn="l" defTabSz="914400" rtl="0" eaLnBrk="1" fontAlgn="base" latinLnBrk="0" hangingPunct="1">
              <a:lnSpc>
                <a:spcPct val="100000"/>
              </a:lnSpc>
              <a:spcBef>
                <a:spcPct val="15000"/>
              </a:spcBef>
              <a:spcAft>
                <a:spcPct val="0"/>
              </a:spcAft>
              <a:buClr>
                <a:srgbClr val="375681"/>
              </a:buClr>
              <a:buSzPct val="85000"/>
              <a:buFont typeface="Wingdings" pitchFamily="2" charset="2"/>
              <a:buChar char="§"/>
              <a:tabLst/>
              <a:defRPr sz="2600">
                <a:solidFill>
                  <a:srgbClr val="2D4769"/>
                </a:solidFill>
                <a:latin typeface="+mn-lt"/>
              </a:defRPr>
            </a:lvl2pPr>
            <a:lvl3pPr marL="1258888" marR="0" indent="-344488" algn="l" defTabSz="914400" rtl="0" eaLnBrk="1" fontAlgn="base" latinLnBrk="0" hangingPunct="1">
              <a:lnSpc>
                <a:spcPct val="100000"/>
              </a:lnSpc>
              <a:spcBef>
                <a:spcPct val="15000"/>
              </a:spcBef>
              <a:spcAft>
                <a:spcPct val="0"/>
              </a:spcAft>
              <a:buClr>
                <a:srgbClr val="2D4769"/>
              </a:buClr>
              <a:buSzPct val="85000"/>
              <a:buFont typeface="Courier New" panose="02070309020205020404" pitchFamily="49" charset="0"/>
              <a:buChar char="o"/>
              <a:tabLst/>
              <a:defRPr sz="2600">
                <a:solidFill>
                  <a:srgbClr val="2D4769"/>
                </a:solidFill>
                <a:latin typeface="+mn-lt"/>
              </a:defRPr>
            </a:lvl3pPr>
            <a:lvl4pPr marL="1601788" marR="0" indent="-228600" algn="l" defTabSz="914400" rtl="0" eaLnBrk="1" fontAlgn="base" latinLnBrk="0" hangingPunct="1">
              <a:lnSpc>
                <a:spcPct val="100000"/>
              </a:lnSpc>
              <a:spcBef>
                <a:spcPct val="15000"/>
              </a:spcBef>
              <a:spcAft>
                <a:spcPct val="0"/>
              </a:spcAft>
              <a:buClr>
                <a:srgbClr val="375681"/>
              </a:buClr>
              <a:buSzPct val="85000"/>
              <a:buFont typeface="Tahoma" pitchFamily="34" charset="0"/>
              <a:buChar char="­"/>
              <a:tabLst/>
              <a:defRPr sz="2600">
                <a:solidFill>
                  <a:srgbClr val="2D4769"/>
                </a:solidFill>
                <a:latin typeface="+mn-lt"/>
              </a:defRPr>
            </a:lvl4pPr>
            <a:lvl5pPr marL="2057400" marR="0" indent="-228600" algn="l" defTabSz="914400" rtl="0" eaLnBrk="1" fontAlgn="base" latinLnBrk="0" hangingPunct="1">
              <a:lnSpc>
                <a:spcPct val="100000"/>
              </a:lnSpc>
              <a:spcBef>
                <a:spcPct val="15000"/>
              </a:spcBef>
              <a:spcAft>
                <a:spcPct val="0"/>
              </a:spcAft>
              <a:buClr>
                <a:srgbClr val="375681"/>
              </a:buClr>
              <a:buSzPct val="80000"/>
              <a:buFontTx/>
              <a:buChar char="•"/>
              <a:tabLst/>
              <a:defRPr sz="2600">
                <a:solidFill>
                  <a:srgbClr val="2D4769"/>
                </a:solidFill>
                <a:latin typeface="+mn-lt"/>
              </a:defRPr>
            </a:lvl5pPr>
            <a:lvl6pPr marL="2514600" indent="-228600" algn="l" rtl="0" eaLnBrk="1" fontAlgn="base" hangingPunct="1">
              <a:spcBef>
                <a:spcPct val="15000"/>
              </a:spcBef>
              <a:spcAft>
                <a:spcPct val="0"/>
              </a:spcAft>
              <a:buClr>
                <a:srgbClr val="990033"/>
              </a:buClr>
              <a:buSzPct val="80000"/>
              <a:buChar char="•"/>
              <a:defRPr sz="2800">
                <a:solidFill>
                  <a:srgbClr val="2D4769"/>
                </a:solidFill>
                <a:latin typeface="+mn-lt"/>
              </a:defRPr>
            </a:lvl6pPr>
            <a:lvl7pPr marL="2971800" indent="-228600" algn="l" rtl="0" eaLnBrk="1" fontAlgn="base" hangingPunct="1">
              <a:spcBef>
                <a:spcPct val="15000"/>
              </a:spcBef>
              <a:spcAft>
                <a:spcPct val="0"/>
              </a:spcAft>
              <a:buClr>
                <a:srgbClr val="990033"/>
              </a:buClr>
              <a:buSzPct val="80000"/>
              <a:buChar char="•"/>
              <a:defRPr sz="2800">
                <a:solidFill>
                  <a:srgbClr val="2D4769"/>
                </a:solidFill>
                <a:latin typeface="+mn-lt"/>
              </a:defRPr>
            </a:lvl7pPr>
            <a:lvl8pPr marL="3429000" indent="-228600" algn="l" rtl="0" eaLnBrk="1" fontAlgn="base" hangingPunct="1">
              <a:spcBef>
                <a:spcPct val="15000"/>
              </a:spcBef>
              <a:spcAft>
                <a:spcPct val="0"/>
              </a:spcAft>
              <a:buClr>
                <a:srgbClr val="990033"/>
              </a:buClr>
              <a:buSzPct val="80000"/>
              <a:buChar char="•"/>
              <a:defRPr sz="2800">
                <a:solidFill>
                  <a:srgbClr val="2D4769"/>
                </a:solidFill>
                <a:latin typeface="+mn-lt"/>
              </a:defRPr>
            </a:lvl8pPr>
            <a:lvl9pPr marL="3886200" indent="-228600" algn="l" rtl="0" eaLnBrk="1" fontAlgn="base" hangingPunct="1">
              <a:spcBef>
                <a:spcPct val="15000"/>
              </a:spcBef>
              <a:spcAft>
                <a:spcPct val="0"/>
              </a:spcAft>
              <a:buClr>
                <a:srgbClr val="990033"/>
              </a:buClr>
              <a:buSzPct val="80000"/>
              <a:buChar char="•"/>
              <a:defRPr sz="2800">
                <a:solidFill>
                  <a:srgbClr val="2D4769"/>
                </a:solidFill>
                <a:latin typeface="+mn-lt"/>
              </a:defRPr>
            </a:lvl9pPr>
          </a:lstStyle>
          <a:p>
            <a:pPr marL="0" indent="0" algn="ctr">
              <a:spcAft>
                <a:spcPts val="1800"/>
              </a:spcAft>
              <a:buNone/>
            </a:pPr>
            <a:r>
              <a:rPr lang="en-US" sz="2400" kern="0" dirty="0">
                <a:solidFill>
                  <a:srgbClr val="1E4BC7"/>
                </a:solidFill>
              </a:rPr>
              <a:t>July 1, 2024</a:t>
            </a:r>
          </a:p>
          <a:p>
            <a:pPr marL="0" indent="0" algn="ctr">
              <a:buNone/>
            </a:pPr>
            <a:r>
              <a:rPr lang="en-US" sz="3000" b="0" kern="0" dirty="0">
                <a:solidFill>
                  <a:srgbClr val="000054"/>
                </a:solidFill>
              </a:rPr>
              <a:t>White Collar </a:t>
            </a:r>
          </a:p>
          <a:p>
            <a:pPr marL="0" indent="0" algn="ctr">
              <a:buNone/>
            </a:pPr>
            <a:r>
              <a:rPr lang="en-US" sz="3600" kern="0" dirty="0">
                <a:solidFill>
                  <a:srgbClr val="000054"/>
                </a:solidFill>
              </a:rPr>
              <a:t>$844/week</a:t>
            </a:r>
          </a:p>
          <a:p>
            <a:pPr marL="0" indent="0" algn="ctr">
              <a:spcAft>
                <a:spcPts val="1800"/>
              </a:spcAft>
              <a:buNone/>
            </a:pPr>
            <a:r>
              <a:rPr lang="en-US" sz="2500" kern="0" dirty="0">
                <a:solidFill>
                  <a:srgbClr val="000054"/>
                </a:solidFill>
              </a:rPr>
              <a:t>($43,888/year)</a:t>
            </a:r>
          </a:p>
          <a:p>
            <a:pPr marL="0" indent="0" algn="ctr">
              <a:buNone/>
            </a:pPr>
            <a:r>
              <a:rPr lang="en-US" sz="3000" b="0" kern="0" dirty="0">
                <a:solidFill>
                  <a:srgbClr val="000054"/>
                </a:solidFill>
              </a:rPr>
              <a:t>Highly Compensated </a:t>
            </a:r>
          </a:p>
          <a:p>
            <a:pPr marL="0" indent="0" algn="ctr">
              <a:buNone/>
            </a:pPr>
            <a:r>
              <a:rPr lang="en-US" sz="3600" kern="0" dirty="0">
                <a:solidFill>
                  <a:srgbClr val="000054"/>
                </a:solidFill>
              </a:rPr>
              <a:t>$132,964/year</a:t>
            </a:r>
          </a:p>
          <a:p>
            <a:pPr marL="0" indent="0">
              <a:buNone/>
            </a:pPr>
            <a:endParaRPr lang="en-US" sz="1900" b="0" kern="0" dirty="0">
              <a:solidFill>
                <a:srgbClr val="000054"/>
              </a:solidFill>
            </a:endParaRPr>
          </a:p>
        </p:txBody>
      </p:sp>
      <p:sp>
        <p:nvSpPr>
          <p:cNvPr id="12" name="Text Placeholder 2">
            <a:extLst>
              <a:ext uri="{FF2B5EF4-FFF2-40B4-BE49-F238E27FC236}">
                <a16:creationId xmlns:a16="http://schemas.microsoft.com/office/drawing/2014/main" id="{82023679-BFDB-CFBC-472D-A1109E4211BD}"/>
              </a:ext>
            </a:extLst>
          </p:cNvPr>
          <p:cNvSpPr txBox="1">
            <a:spLocks/>
          </p:cNvSpPr>
          <p:nvPr/>
        </p:nvSpPr>
        <p:spPr bwMode="auto">
          <a:xfrm>
            <a:off x="4171950" y="1905000"/>
            <a:ext cx="3886200" cy="395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15000"/>
              </a:spcBef>
              <a:spcAft>
                <a:spcPct val="0"/>
              </a:spcAft>
              <a:buClr>
                <a:srgbClr val="002D62"/>
              </a:buClr>
              <a:buSzPct val="85000"/>
              <a:buFontTx/>
              <a:buChar char="•"/>
              <a:tabLst/>
              <a:defRPr sz="2800" b="1">
                <a:solidFill>
                  <a:srgbClr val="2D4769"/>
                </a:solidFill>
                <a:latin typeface="+mn-lt"/>
                <a:ea typeface="+mn-ea"/>
                <a:cs typeface="+mn-cs"/>
              </a:defRPr>
            </a:lvl1pPr>
            <a:lvl2pPr marL="793750" marR="0" indent="-336550" algn="l" defTabSz="914400" rtl="0" eaLnBrk="1" fontAlgn="base" latinLnBrk="0" hangingPunct="1">
              <a:lnSpc>
                <a:spcPct val="100000"/>
              </a:lnSpc>
              <a:spcBef>
                <a:spcPct val="15000"/>
              </a:spcBef>
              <a:spcAft>
                <a:spcPct val="0"/>
              </a:spcAft>
              <a:buClr>
                <a:srgbClr val="375681"/>
              </a:buClr>
              <a:buSzPct val="85000"/>
              <a:buFont typeface="Wingdings" pitchFamily="2" charset="2"/>
              <a:buChar char="§"/>
              <a:tabLst/>
              <a:defRPr sz="2600">
                <a:solidFill>
                  <a:srgbClr val="2D4769"/>
                </a:solidFill>
                <a:latin typeface="+mn-lt"/>
              </a:defRPr>
            </a:lvl2pPr>
            <a:lvl3pPr marL="1258888" marR="0" indent="-344488" algn="l" defTabSz="914400" rtl="0" eaLnBrk="1" fontAlgn="base" latinLnBrk="0" hangingPunct="1">
              <a:lnSpc>
                <a:spcPct val="100000"/>
              </a:lnSpc>
              <a:spcBef>
                <a:spcPct val="15000"/>
              </a:spcBef>
              <a:spcAft>
                <a:spcPct val="0"/>
              </a:spcAft>
              <a:buClr>
                <a:srgbClr val="2D4769"/>
              </a:buClr>
              <a:buSzPct val="85000"/>
              <a:buFont typeface="Courier New" panose="02070309020205020404" pitchFamily="49" charset="0"/>
              <a:buChar char="o"/>
              <a:tabLst/>
              <a:defRPr sz="2600">
                <a:solidFill>
                  <a:srgbClr val="2D4769"/>
                </a:solidFill>
                <a:latin typeface="+mn-lt"/>
              </a:defRPr>
            </a:lvl3pPr>
            <a:lvl4pPr marL="1601788" marR="0" indent="-228600" algn="l" defTabSz="914400" rtl="0" eaLnBrk="1" fontAlgn="base" latinLnBrk="0" hangingPunct="1">
              <a:lnSpc>
                <a:spcPct val="100000"/>
              </a:lnSpc>
              <a:spcBef>
                <a:spcPct val="15000"/>
              </a:spcBef>
              <a:spcAft>
                <a:spcPct val="0"/>
              </a:spcAft>
              <a:buClr>
                <a:srgbClr val="375681"/>
              </a:buClr>
              <a:buSzPct val="85000"/>
              <a:buFont typeface="Tahoma" pitchFamily="34" charset="0"/>
              <a:buChar char="­"/>
              <a:tabLst/>
              <a:defRPr sz="2600">
                <a:solidFill>
                  <a:srgbClr val="2D4769"/>
                </a:solidFill>
                <a:latin typeface="+mn-lt"/>
              </a:defRPr>
            </a:lvl4pPr>
            <a:lvl5pPr marL="2057400" marR="0" indent="-228600" algn="l" defTabSz="914400" rtl="0" eaLnBrk="1" fontAlgn="base" latinLnBrk="0" hangingPunct="1">
              <a:lnSpc>
                <a:spcPct val="100000"/>
              </a:lnSpc>
              <a:spcBef>
                <a:spcPct val="15000"/>
              </a:spcBef>
              <a:spcAft>
                <a:spcPct val="0"/>
              </a:spcAft>
              <a:buClr>
                <a:srgbClr val="375681"/>
              </a:buClr>
              <a:buSzPct val="80000"/>
              <a:buFontTx/>
              <a:buChar char="•"/>
              <a:tabLst/>
              <a:defRPr sz="2600">
                <a:solidFill>
                  <a:srgbClr val="2D4769"/>
                </a:solidFill>
                <a:latin typeface="+mn-lt"/>
              </a:defRPr>
            </a:lvl5pPr>
            <a:lvl6pPr marL="2514600" indent="-228600" algn="l" rtl="0" eaLnBrk="1" fontAlgn="base" hangingPunct="1">
              <a:spcBef>
                <a:spcPct val="15000"/>
              </a:spcBef>
              <a:spcAft>
                <a:spcPct val="0"/>
              </a:spcAft>
              <a:buClr>
                <a:srgbClr val="990033"/>
              </a:buClr>
              <a:buSzPct val="80000"/>
              <a:buChar char="•"/>
              <a:defRPr sz="2800">
                <a:solidFill>
                  <a:srgbClr val="2D4769"/>
                </a:solidFill>
                <a:latin typeface="+mn-lt"/>
              </a:defRPr>
            </a:lvl6pPr>
            <a:lvl7pPr marL="2971800" indent="-228600" algn="l" rtl="0" eaLnBrk="1" fontAlgn="base" hangingPunct="1">
              <a:spcBef>
                <a:spcPct val="15000"/>
              </a:spcBef>
              <a:spcAft>
                <a:spcPct val="0"/>
              </a:spcAft>
              <a:buClr>
                <a:srgbClr val="990033"/>
              </a:buClr>
              <a:buSzPct val="80000"/>
              <a:buChar char="•"/>
              <a:defRPr sz="2800">
                <a:solidFill>
                  <a:srgbClr val="2D4769"/>
                </a:solidFill>
                <a:latin typeface="+mn-lt"/>
              </a:defRPr>
            </a:lvl7pPr>
            <a:lvl8pPr marL="3429000" indent="-228600" algn="l" rtl="0" eaLnBrk="1" fontAlgn="base" hangingPunct="1">
              <a:spcBef>
                <a:spcPct val="15000"/>
              </a:spcBef>
              <a:spcAft>
                <a:spcPct val="0"/>
              </a:spcAft>
              <a:buClr>
                <a:srgbClr val="990033"/>
              </a:buClr>
              <a:buSzPct val="80000"/>
              <a:buChar char="•"/>
              <a:defRPr sz="2800">
                <a:solidFill>
                  <a:srgbClr val="2D4769"/>
                </a:solidFill>
                <a:latin typeface="+mn-lt"/>
              </a:defRPr>
            </a:lvl8pPr>
            <a:lvl9pPr marL="3886200" indent="-228600" algn="l" rtl="0" eaLnBrk="1" fontAlgn="base" hangingPunct="1">
              <a:spcBef>
                <a:spcPct val="15000"/>
              </a:spcBef>
              <a:spcAft>
                <a:spcPct val="0"/>
              </a:spcAft>
              <a:buClr>
                <a:srgbClr val="990033"/>
              </a:buClr>
              <a:buSzPct val="80000"/>
              <a:buChar char="•"/>
              <a:defRPr sz="2800">
                <a:solidFill>
                  <a:srgbClr val="2D4769"/>
                </a:solidFill>
                <a:latin typeface="+mn-lt"/>
              </a:defRPr>
            </a:lvl9pPr>
          </a:lstStyle>
          <a:p>
            <a:pPr marL="0" indent="0" algn="ctr">
              <a:spcAft>
                <a:spcPts val="1800"/>
              </a:spcAft>
              <a:buNone/>
            </a:pPr>
            <a:r>
              <a:rPr lang="en-US" sz="2400" kern="0" dirty="0">
                <a:solidFill>
                  <a:srgbClr val="1E4BC7"/>
                </a:solidFill>
              </a:rPr>
              <a:t>January 1, 2025</a:t>
            </a:r>
          </a:p>
          <a:p>
            <a:pPr marL="0" indent="0" algn="ctr">
              <a:buNone/>
            </a:pPr>
            <a:r>
              <a:rPr lang="en-US" sz="3000" b="0" kern="0" dirty="0">
                <a:solidFill>
                  <a:srgbClr val="000054"/>
                </a:solidFill>
              </a:rPr>
              <a:t>White Collar </a:t>
            </a:r>
          </a:p>
          <a:p>
            <a:pPr marL="0" indent="0" algn="ctr">
              <a:buNone/>
            </a:pPr>
            <a:r>
              <a:rPr lang="en-US" sz="3600" kern="0" dirty="0">
                <a:solidFill>
                  <a:srgbClr val="000054"/>
                </a:solidFill>
              </a:rPr>
              <a:t>$1,128/week</a:t>
            </a:r>
          </a:p>
          <a:p>
            <a:pPr marL="0" indent="0" algn="ctr">
              <a:spcAft>
                <a:spcPts val="1800"/>
              </a:spcAft>
              <a:buNone/>
            </a:pPr>
            <a:r>
              <a:rPr lang="en-US" sz="2500" kern="0" dirty="0">
                <a:solidFill>
                  <a:srgbClr val="000054"/>
                </a:solidFill>
              </a:rPr>
              <a:t>($58,656/year)</a:t>
            </a:r>
          </a:p>
          <a:p>
            <a:pPr marL="0" indent="0" algn="ctr">
              <a:buNone/>
            </a:pPr>
            <a:r>
              <a:rPr lang="en-US" sz="3000" b="0" kern="0" dirty="0">
                <a:solidFill>
                  <a:srgbClr val="000054"/>
                </a:solidFill>
              </a:rPr>
              <a:t>Highly Compensated </a:t>
            </a:r>
          </a:p>
          <a:p>
            <a:pPr marL="0" indent="0" algn="ctr">
              <a:buNone/>
            </a:pPr>
            <a:r>
              <a:rPr lang="en-US" sz="3600" kern="0" dirty="0">
                <a:solidFill>
                  <a:srgbClr val="000054"/>
                </a:solidFill>
              </a:rPr>
              <a:t>$151,164/year</a:t>
            </a:r>
          </a:p>
          <a:p>
            <a:pPr marL="0" indent="0">
              <a:buNone/>
            </a:pPr>
            <a:endParaRPr lang="en-US" sz="1900" b="0" kern="0" dirty="0">
              <a:solidFill>
                <a:srgbClr val="000054"/>
              </a:solidFill>
            </a:endParaRPr>
          </a:p>
        </p:txBody>
      </p:sp>
      <p:sp>
        <p:nvSpPr>
          <p:cNvPr id="13" name="Text Placeholder 2">
            <a:extLst>
              <a:ext uri="{FF2B5EF4-FFF2-40B4-BE49-F238E27FC236}">
                <a16:creationId xmlns:a16="http://schemas.microsoft.com/office/drawing/2014/main" id="{8BA6B1DF-6EA4-A4B7-BD07-D6C9D302E723}"/>
              </a:ext>
            </a:extLst>
          </p:cNvPr>
          <p:cNvSpPr txBox="1">
            <a:spLocks/>
          </p:cNvSpPr>
          <p:nvPr/>
        </p:nvSpPr>
        <p:spPr bwMode="auto">
          <a:xfrm>
            <a:off x="8248656" y="1905000"/>
            <a:ext cx="3886200" cy="395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15000"/>
              </a:spcBef>
              <a:spcAft>
                <a:spcPct val="0"/>
              </a:spcAft>
              <a:buClr>
                <a:srgbClr val="002D62"/>
              </a:buClr>
              <a:buSzPct val="85000"/>
              <a:buFontTx/>
              <a:buChar char="•"/>
              <a:tabLst/>
              <a:defRPr sz="2800" b="1">
                <a:solidFill>
                  <a:srgbClr val="2D4769"/>
                </a:solidFill>
                <a:latin typeface="+mn-lt"/>
                <a:ea typeface="+mn-ea"/>
                <a:cs typeface="+mn-cs"/>
              </a:defRPr>
            </a:lvl1pPr>
            <a:lvl2pPr marL="793750" marR="0" indent="-336550" algn="l" defTabSz="914400" rtl="0" eaLnBrk="1" fontAlgn="base" latinLnBrk="0" hangingPunct="1">
              <a:lnSpc>
                <a:spcPct val="100000"/>
              </a:lnSpc>
              <a:spcBef>
                <a:spcPct val="15000"/>
              </a:spcBef>
              <a:spcAft>
                <a:spcPct val="0"/>
              </a:spcAft>
              <a:buClr>
                <a:srgbClr val="375681"/>
              </a:buClr>
              <a:buSzPct val="85000"/>
              <a:buFont typeface="Wingdings" pitchFamily="2" charset="2"/>
              <a:buChar char="§"/>
              <a:tabLst/>
              <a:defRPr sz="2600">
                <a:solidFill>
                  <a:srgbClr val="2D4769"/>
                </a:solidFill>
                <a:latin typeface="+mn-lt"/>
              </a:defRPr>
            </a:lvl2pPr>
            <a:lvl3pPr marL="1258888" marR="0" indent="-344488" algn="l" defTabSz="914400" rtl="0" eaLnBrk="1" fontAlgn="base" latinLnBrk="0" hangingPunct="1">
              <a:lnSpc>
                <a:spcPct val="100000"/>
              </a:lnSpc>
              <a:spcBef>
                <a:spcPct val="15000"/>
              </a:spcBef>
              <a:spcAft>
                <a:spcPct val="0"/>
              </a:spcAft>
              <a:buClr>
                <a:srgbClr val="2D4769"/>
              </a:buClr>
              <a:buSzPct val="85000"/>
              <a:buFont typeface="Courier New" panose="02070309020205020404" pitchFamily="49" charset="0"/>
              <a:buChar char="o"/>
              <a:tabLst/>
              <a:defRPr sz="2600">
                <a:solidFill>
                  <a:srgbClr val="2D4769"/>
                </a:solidFill>
                <a:latin typeface="+mn-lt"/>
              </a:defRPr>
            </a:lvl3pPr>
            <a:lvl4pPr marL="1601788" marR="0" indent="-228600" algn="l" defTabSz="914400" rtl="0" eaLnBrk="1" fontAlgn="base" latinLnBrk="0" hangingPunct="1">
              <a:lnSpc>
                <a:spcPct val="100000"/>
              </a:lnSpc>
              <a:spcBef>
                <a:spcPct val="15000"/>
              </a:spcBef>
              <a:spcAft>
                <a:spcPct val="0"/>
              </a:spcAft>
              <a:buClr>
                <a:srgbClr val="375681"/>
              </a:buClr>
              <a:buSzPct val="85000"/>
              <a:buFont typeface="Tahoma" pitchFamily="34" charset="0"/>
              <a:buChar char="­"/>
              <a:tabLst/>
              <a:defRPr sz="2600">
                <a:solidFill>
                  <a:srgbClr val="2D4769"/>
                </a:solidFill>
                <a:latin typeface="+mn-lt"/>
              </a:defRPr>
            </a:lvl4pPr>
            <a:lvl5pPr marL="2057400" marR="0" indent="-228600" algn="l" defTabSz="914400" rtl="0" eaLnBrk="1" fontAlgn="base" latinLnBrk="0" hangingPunct="1">
              <a:lnSpc>
                <a:spcPct val="100000"/>
              </a:lnSpc>
              <a:spcBef>
                <a:spcPct val="15000"/>
              </a:spcBef>
              <a:spcAft>
                <a:spcPct val="0"/>
              </a:spcAft>
              <a:buClr>
                <a:srgbClr val="375681"/>
              </a:buClr>
              <a:buSzPct val="80000"/>
              <a:buFontTx/>
              <a:buChar char="•"/>
              <a:tabLst/>
              <a:defRPr sz="2600">
                <a:solidFill>
                  <a:srgbClr val="2D4769"/>
                </a:solidFill>
                <a:latin typeface="+mn-lt"/>
              </a:defRPr>
            </a:lvl5pPr>
            <a:lvl6pPr marL="2514600" indent="-228600" algn="l" rtl="0" eaLnBrk="1" fontAlgn="base" hangingPunct="1">
              <a:spcBef>
                <a:spcPct val="15000"/>
              </a:spcBef>
              <a:spcAft>
                <a:spcPct val="0"/>
              </a:spcAft>
              <a:buClr>
                <a:srgbClr val="990033"/>
              </a:buClr>
              <a:buSzPct val="80000"/>
              <a:buChar char="•"/>
              <a:defRPr sz="2800">
                <a:solidFill>
                  <a:srgbClr val="2D4769"/>
                </a:solidFill>
                <a:latin typeface="+mn-lt"/>
              </a:defRPr>
            </a:lvl6pPr>
            <a:lvl7pPr marL="2971800" indent="-228600" algn="l" rtl="0" eaLnBrk="1" fontAlgn="base" hangingPunct="1">
              <a:spcBef>
                <a:spcPct val="15000"/>
              </a:spcBef>
              <a:spcAft>
                <a:spcPct val="0"/>
              </a:spcAft>
              <a:buClr>
                <a:srgbClr val="990033"/>
              </a:buClr>
              <a:buSzPct val="80000"/>
              <a:buChar char="•"/>
              <a:defRPr sz="2800">
                <a:solidFill>
                  <a:srgbClr val="2D4769"/>
                </a:solidFill>
                <a:latin typeface="+mn-lt"/>
              </a:defRPr>
            </a:lvl7pPr>
            <a:lvl8pPr marL="3429000" indent="-228600" algn="l" rtl="0" eaLnBrk="1" fontAlgn="base" hangingPunct="1">
              <a:spcBef>
                <a:spcPct val="15000"/>
              </a:spcBef>
              <a:spcAft>
                <a:spcPct val="0"/>
              </a:spcAft>
              <a:buClr>
                <a:srgbClr val="990033"/>
              </a:buClr>
              <a:buSzPct val="80000"/>
              <a:buChar char="•"/>
              <a:defRPr sz="2800">
                <a:solidFill>
                  <a:srgbClr val="2D4769"/>
                </a:solidFill>
                <a:latin typeface="+mn-lt"/>
              </a:defRPr>
            </a:lvl8pPr>
            <a:lvl9pPr marL="3886200" indent="-228600" algn="l" rtl="0" eaLnBrk="1" fontAlgn="base" hangingPunct="1">
              <a:spcBef>
                <a:spcPct val="15000"/>
              </a:spcBef>
              <a:spcAft>
                <a:spcPct val="0"/>
              </a:spcAft>
              <a:buClr>
                <a:srgbClr val="990033"/>
              </a:buClr>
              <a:buSzPct val="80000"/>
              <a:buChar char="•"/>
              <a:defRPr sz="2800">
                <a:solidFill>
                  <a:srgbClr val="2D4769"/>
                </a:solidFill>
                <a:latin typeface="+mn-lt"/>
              </a:defRPr>
            </a:lvl9pPr>
          </a:lstStyle>
          <a:p>
            <a:pPr marL="0" indent="0" algn="ctr">
              <a:spcAft>
                <a:spcPts val="1800"/>
              </a:spcAft>
              <a:buNone/>
            </a:pPr>
            <a:r>
              <a:rPr lang="en-US" sz="2400" kern="0" dirty="0">
                <a:solidFill>
                  <a:srgbClr val="1E4BC7"/>
                </a:solidFill>
              </a:rPr>
              <a:t>January 1, 2027</a:t>
            </a:r>
          </a:p>
          <a:p>
            <a:pPr>
              <a:buClr>
                <a:srgbClr val="1E4BC7"/>
              </a:buClr>
              <a:buFont typeface="Wingdings" panose="05000000000000000000" pitchFamily="2" charset="2"/>
              <a:buChar char="§"/>
            </a:pPr>
            <a:r>
              <a:rPr lang="en-US" b="0" kern="0" dirty="0">
                <a:solidFill>
                  <a:srgbClr val="000054"/>
                </a:solidFill>
              </a:rPr>
              <a:t>Salary threshold will automatically update based on wage data</a:t>
            </a:r>
          </a:p>
          <a:p>
            <a:pPr>
              <a:buClr>
                <a:srgbClr val="1E4BC7"/>
              </a:buClr>
              <a:buFont typeface="Wingdings" panose="05000000000000000000" pitchFamily="2" charset="2"/>
              <a:buChar char="§"/>
            </a:pPr>
            <a:r>
              <a:rPr lang="en-US" b="0" kern="0" dirty="0">
                <a:solidFill>
                  <a:srgbClr val="000054"/>
                </a:solidFill>
              </a:rPr>
              <a:t>Automatic updates every three years thereafter</a:t>
            </a:r>
            <a:endParaRPr lang="en-US" sz="3200" kern="0" dirty="0">
              <a:solidFill>
                <a:srgbClr val="000054"/>
              </a:solidFill>
            </a:endParaRPr>
          </a:p>
          <a:p>
            <a:pPr marL="0" indent="0">
              <a:buNone/>
            </a:pPr>
            <a:endParaRPr lang="en-US" sz="1900" b="0" kern="0" dirty="0">
              <a:solidFill>
                <a:srgbClr val="000054"/>
              </a:solidFill>
            </a:endParaRPr>
          </a:p>
        </p:txBody>
      </p:sp>
      <p:sp>
        <p:nvSpPr>
          <p:cNvPr id="6" name="Title 3">
            <a:extLst>
              <a:ext uri="{FF2B5EF4-FFF2-40B4-BE49-F238E27FC236}">
                <a16:creationId xmlns:a16="http://schemas.microsoft.com/office/drawing/2014/main" id="{11274678-E0B9-3010-42A6-045EEA10A571}"/>
              </a:ext>
            </a:extLst>
          </p:cNvPr>
          <p:cNvSpPr>
            <a:spLocks noGrp="1"/>
          </p:cNvSpPr>
          <p:nvPr>
            <p:ph type="title"/>
          </p:nvPr>
        </p:nvSpPr>
        <p:spPr>
          <a:xfrm>
            <a:off x="381000" y="76200"/>
            <a:ext cx="10515600" cy="1311819"/>
          </a:xfrm>
          <a:prstGeom prst="rect">
            <a:avLst/>
          </a:prstGeom>
        </p:spPr>
        <p:txBody>
          <a:bodyPr>
            <a:normAutofit fontScale="90000"/>
          </a:bodyPr>
          <a:lstStyle/>
          <a:p>
            <a:r>
              <a:rPr lang="en-US" sz="6700" dirty="0">
                <a:ea typeface="Tahoma" panose="020B0604030504040204" pitchFamily="34" charset="0"/>
              </a:rPr>
              <a:t>FLSA</a:t>
            </a:r>
            <a:r>
              <a:rPr lang="en-US" sz="6000" dirty="0">
                <a:ea typeface="Tahoma" panose="020B0604030504040204" pitchFamily="34" charset="0"/>
              </a:rPr>
              <a:t> </a:t>
            </a:r>
            <a:br>
              <a:rPr lang="en-US" sz="6000" dirty="0">
                <a:ea typeface="Tahoma" panose="020B0604030504040204" pitchFamily="34" charset="0"/>
              </a:rPr>
            </a:br>
            <a:r>
              <a:rPr lang="en-US" sz="4400" dirty="0">
                <a:ea typeface="Tahoma" panose="020B0604030504040204" pitchFamily="34" charset="0"/>
              </a:rPr>
              <a:t>Salary Basis Test</a:t>
            </a:r>
          </a:p>
        </p:txBody>
      </p:sp>
    </p:spTree>
    <p:extLst>
      <p:ext uri="{BB962C8B-B14F-4D97-AF65-F5344CB8AC3E}">
        <p14:creationId xmlns:p14="http://schemas.microsoft.com/office/powerpoint/2010/main" val="188840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D5D83-1362-2B46-C11F-2EA73AE99F0C}"/>
              </a:ext>
            </a:extLst>
          </p:cNvPr>
          <p:cNvSpPr>
            <a:spLocks noGrp="1"/>
          </p:cNvSpPr>
          <p:nvPr>
            <p:ph type="body" sz="quarter" idx="11"/>
          </p:nvPr>
        </p:nvSpPr>
        <p:spPr/>
        <p:txBody>
          <a:bodyPr>
            <a:normAutofit lnSpcReduction="10000"/>
          </a:bodyPr>
          <a:lstStyle/>
          <a:p>
            <a:pPr marL="339725" indent="-339725">
              <a:spcAft>
                <a:spcPts val="1200"/>
              </a:spcAft>
            </a:pPr>
            <a:r>
              <a:rPr lang="en-US" sz="3600" dirty="0">
                <a:solidFill>
                  <a:srgbClr val="000054"/>
                </a:solidFill>
              </a:rPr>
              <a:t>Review job descriptions/duties for exempt employees</a:t>
            </a:r>
          </a:p>
          <a:p>
            <a:pPr marL="339725" indent="-339725">
              <a:spcAft>
                <a:spcPts val="1200"/>
              </a:spcAft>
            </a:pPr>
            <a:r>
              <a:rPr lang="en-US" sz="3600" dirty="0">
                <a:solidFill>
                  <a:srgbClr val="000054"/>
                </a:solidFill>
              </a:rPr>
              <a:t>Track hours worked by exempt employees earning between  $43,888 and $58,656</a:t>
            </a:r>
          </a:p>
          <a:p>
            <a:pPr marL="339725" indent="-339725">
              <a:spcAft>
                <a:spcPts val="1200"/>
              </a:spcAft>
            </a:pPr>
            <a:r>
              <a:rPr lang="en-US" sz="3600" dirty="0">
                <a:solidFill>
                  <a:srgbClr val="000054"/>
                </a:solidFill>
              </a:rPr>
              <a:t>Assess cost of pay increase vs. payment of overtime</a:t>
            </a:r>
          </a:p>
          <a:p>
            <a:pPr marL="339725" indent="-339725">
              <a:spcAft>
                <a:spcPts val="1200"/>
              </a:spcAft>
            </a:pPr>
            <a:r>
              <a:rPr lang="en-US" sz="3600" dirty="0">
                <a:solidFill>
                  <a:srgbClr val="000054"/>
                </a:solidFill>
              </a:rPr>
              <a:t>Redistribute job duties to reduce need for overtime</a:t>
            </a:r>
          </a:p>
          <a:p>
            <a:pPr marL="339725" indent="-339725"/>
            <a:r>
              <a:rPr lang="en-US" sz="3600" dirty="0">
                <a:solidFill>
                  <a:srgbClr val="000054"/>
                </a:solidFill>
              </a:rPr>
              <a:t>Update overtime policies</a:t>
            </a:r>
          </a:p>
          <a:p>
            <a:pPr marL="457200" lvl="1" indent="0">
              <a:buNone/>
            </a:pPr>
            <a:endParaRPr lang="en-US" dirty="0"/>
          </a:p>
          <a:p>
            <a:pPr lvl="1"/>
            <a:endParaRPr lang="en-US" dirty="0"/>
          </a:p>
        </p:txBody>
      </p:sp>
      <p:sp>
        <p:nvSpPr>
          <p:cNvPr id="4" name="Title 3">
            <a:extLst>
              <a:ext uri="{FF2B5EF4-FFF2-40B4-BE49-F238E27FC236}">
                <a16:creationId xmlns:a16="http://schemas.microsoft.com/office/drawing/2014/main" id="{AF0D559E-71E6-1582-6666-52003CBA8768}"/>
              </a:ext>
            </a:extLst>
          </p:cNvPr>
          <p:cNvSpPr>
            <a:spLocks noGrp="1"/>
          </p:cNvSpPr>
          <p:nvPr>
            <p:ph type="title"/>
          </p:nvPr>
        </p:nvSpPr>
        <p:spPr>
          <a:prstGeom prst="rect">
            <a:avLst/>
          </a:prstGeom>
        </p:spPr>
        <p:txBody>
          <a:bodyPr>
            <a:noAutofit/>
          </a:bodyPr>
          <a:lstStyle/>
          <a:p>
            <a:r>
              <a:rPr lang="en-US" sz="6000" dirty="0">
                <a:ea typeface="Tahoma" panose="020B0604030504040204" pitchFamily="34" charset="0"/>
              </a:rPr>
              <a:t>Employer Action Items </a:t>
            </a:r>
            <a:r>
              <a:rPr lang="en-US" sz="6000" dirty="0">
                <a:ea typeface="Tahoma" panose="020B0604030504040204" pitchFamily="34" charset="0"/>
                <a:sym typeface="Wingdings" panose="05000000000000000000" pitchFamily="2" charset="2"/>
              </a:rPr>
              <a:t></a:t>
            </a:r>
            <a:endParaRPr lang="en-US" sz="6000" dirty="0">
              <a:ea typeface="Tahoma" panose="020B0604030504040204" pitchFamily="34" charset="0"/>
            </a:endParaRPr>
          </a:p>
        </p:txBody>
      </p:sp>
    </p:spTree>
    <p:extLst>
      <p:ext uri="{BB962C8B-B14F-4D97-AF65-F5344CB8AC3E}">
        <p14:creationId xmlns:p14="http://schemas.microsoft.com/office/powerpoint/2010/main" val="89967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0ACD-E57D-3F08-6FAB-9CC806119F7A}"/>
              </a:ext>
            </a:extLst>
          </p:cNvPr>
          <p:cNvSpPr>
            <a:spLocks noGrp="1"/>
          </p:cNvSpPr>
          <p:nvPr>
            <p:ph type="title"/>
          </p:nvPr>
        </p:nvSpPr>
        <p:spPr/>
        <p:txBody>
          <a:bodyPr>
            <a:noAutofit/>
          </a:bodyPr>
          <a:lstStyle/>
          <a:p>
            <a:r>
              <a:rPr lang="en-US" dirty="0"/>
              <a:t>FLSA Enforcement</a:t>
            </a:r>
          </a:p>
        </p:txBody>
      </p:sp>
      <p:sp>
        <p:nvSpPr>
          <p:cNvPr id="4" name="Text Placeholder 3">
            <a:extLst>
              <a:ext uri="{FF2B5EF4-FFF2-40B4-BE49-F238E27FC236}">
                <a16:creationId xmlns:a16="http://schemas.microsoft.com/office/drawing/2014/main" id="{9C4A0298-AF61-C978-1BAA-A58B1F44F62D}"/>
              </a:ext>
            </a:extLst>
          </p:cNvPr>
          <p:cNvSpPr>
            <a:spLocks noGrp="1"/>
          </p:cNvSpPr>
          <p:nvPr>
            <p:ph type="body" sz="quarter" idx="11"/>
          </p:nvPr>
        </p:nvSpPr>
        <p:spPr>
          <a:xfrm>
            <a:off x="381000" y="1676400"/>
            <a:ext cx="11410950" cy="4610100"/>
          </a:xfrm>
        </p:spPr>
        <p:txBody>
          <a:bodyPr>
            <a:noAutofit/>
          </a:bodyPr>
          <a:lstStyle/>
          <a:p>
            <a:pPr marL="0" indent="0">
              <a:spcAft>
                <a:spcPts val="600"/>
              </a:spcAft>
              <a:buNone/>
            </a:pPr>
            <a:r>
              <a:rPr lang="en-US" sz="3600" i="1" cap="small" dirty="0">
                <a:solidFill>
                  <a:srgbClr val="1E4BC7"/>
                </a:solidFill>
              </a:rPr>
              <a:t>DOL v. Next Step Healthcare LLC </a:t>
            </a:r>
            <a:r>
              <a:rPr lang="en-US" sz="3200" cap="small" dirty="0">
                <a:solidFill>
                  <a:srgbClr val="1E4BC7"/>
                </a:solidFill>
              </a:rPr>
              <a:t>(D.Mass.)</a:t>
            </a:r>
          </a:p>
          <a:p>
            <a:pPr>
              <a:lnSpc>
                <a:spcPct val="100000"/>
              </a:lnSpc>
              <a:spcBef>
                <a:spcPts val="0"/>
              </a:spcBef>
              <a:spcAft>
                <a:spcPts val="1200"/>
              </a:spcAft>
            </a:pPr>
            <a:r>
              <a:rPr lang="en-US" sz="2600" dirty="0">
                <a:solidFill>
                  <a:srgbClr val="000054"/>
                </a:solidFill>
              </a:rPr>
              <a:t>Enforcement action against operator of 25 SNFs in Massachusetts</a:t>
            </a:r>
          </a:p>
          <a:p>
            <a:pPr>
              <a:lnSpc>
                <a:spcPct val="100000"/>
              </a:lnSpc>
              <a:spcBef>
                <a:spcPts val="0"/>
              </a:spcBef>
              <a:spcAft>
                <a:spcPts val="200"/>
              </a:spcAft>
            </a:pPr>
            <a:r>
              <a:rPr lang="en-US" sz="2600" dirty="0">
                <a:solidFill>
                  <a:srgbClr val="000054"/>
                </a:solidFill>
              </a:rPr>
              <a:t>Complaint alleges:</a:t>
            </a:r>
          </a:p>
          <a:p>
            <a:pPr lvl="1">
              <a:lnSpc>
                <a:spcPct val="100000"/>
              </a:lnSpc>
              <a:spcBef>
                <a:spcPts val="0"/>
              </a:spcBef>
              <a:spcAft>
                <a:spcPts val="200"/>
              </a:spcAft>
            </a:pPr>
            <a:r>
              <a:rPr lang="en-US" sz="2200" dirty="0">
                <a:solidFill>
                  <a:srgbClr val="000054"/>
                </a:solidFill>
              </a:rPr>
              <a:t>Employees required to clock in/out for mandatory 30-minute unpaid meal break</a:t>
            </a:r>
          </a:p>
          <a:p>
            <a:pPr lvl="1">
              <a:lnSpc>
                <a:spcPct val="100000"/>
              </a:lnSpc>
              <a:spcBef>
                <a:spcPts val="0"/>
              </a:spcBef>
              <a:spcAft>
                <a:spcPts val="200"/>
              </a:spcAft>
            </a:pPr>
            <a:r>
              <a:rPr lang="en-US" sz="2200" dirty="0">
                <a:solidFill>
                  <a:srgbClr val="000054"/>
                </a:solidFill>
              </a:rPr>
              <a:t>30 minutes auto-deducted after 6 hours if employee did not clock out for break</a:t>
            </a:r>
          </a:p>
          <a:p>
            <a:pPr lvl="1">
              <a:lnSpc>
                <a:spcPct val="100000"/>
              </a:lnSpc>
              <a:spcBef>
                <a:spcPts val="0"/>
              </a:spcBef>
              <a:spcAft>
                <a:spcPts val="200"/>
              </a:spcAft>
            </a:pPr>
            <a:r>
              <a:rPr lang="en-US" sz="2200" dirty="0">
                <a:solidFill>
                  <a:srgbClr val="000054"/>
                </a:solidFill>
              </a:rPr>
              <a:t>Employer had knowledge that employees were not able to take breaks, not permitted to take breaks, and/or worked through breaks</a:t>
            </a:r>
          </a:p>
          <a:p>
            <a:pPr lvl="1">
              <a:lnSpc>
                <a:spcPct val="100000"/>
              </a:lnSpc>
              <a:spcBef>
                <a:spcPts val="0"/>
              </a:spcBef>
              <a:spcAft>
                <a:spcPts val="200"/>
              </a:spcAft>
            </a:pPr>
            <a:r>
              <a:rPr lang="en-US" sz="2200" dirty="0">
                <a:solidFill>
                  <a:srgbClr val="000054"/>
                </a:solidFill>
              </a:rPr>
              <a:t>Some employees were dissuaded by supervisors from requesting missed break time, others were not made aware of procedure or provided with forms</a:t>
            </a:r>
          </a:p>
          <a:p>
            <a:pPr lvl="1">
              <a:lnSpc>
                <a:spcPct val="100000"/>
              </a:lnSpc>
              <a:spcBef>
                <a:spcPts val="0"/>
              </a:spcBef>
              <a:spcAft>
                <a:spcPts val="1200"/>
              </a:spcAft>
            </a:pPr>
            <a:r>
              <a:rPr lang="en-US" sz="2200" dirty="0">
                <a:solidFill>
                  <a:srgbClr val="000054"/>
                </a:solidFill>
              </a:rPr>
              <a:t>Some employees were not paid even when they used employer’s procedure</a:t>
            </a:r>
          </a:p>
          <a:p>
            <a:pPr>
              <a:lnSpc>
                <a:spcPct val="100000"/>
              </a:lnSpc>
              <a:spcBef>
                <a:spcPts val="0"/>
              </a:spcBef>
              <a:spcAft>
                <a:spcPts val="300"/>
              </a:spcAft>
            </a:pPr>
            <a:r>
              <a:rPr lang="en-US" sz="2600" dirty="0">
                <a:solidFill>
                  <a:srgbClr val="000054"/>
                </a:solidFill>
              </a:rPr>
              <a:t>DOL seeking unpaid overtime for 624 employees</a:t>
            </a:r>
          </a:p>
        </p:txBody>
      </p:sp>
    </p:spTree>
    <p:extLst>
      <p:ext uri="{BB962C8B-B14F-4D97-AF65-F5344CB8AC3E}">
        <p14:creationId xmlns:p14="http://schemas.microsoft.com/office/powerpoint/2010/main" val="13518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0ACD-E57D-3F08-6FAB-9CC806119F7A}"/>
              </a:ext>
            </a:extLst>
          </p:cNvPr>
          <p:cNvSpPr>
            <a:spLocks noGrp="1"/>
          </p:cNvSpPr>
          <p:nvPr>
            <p:ph type="title"/>
          </p:nvPr>
        </p:nvSpPr>
        <p:spPr/>
        <p:txBody>
          <a:bodyPr>
            <a:noAutofit/>
          </a:bodyPr>
          <a:lstStyle/>
          <a:p>
            <a:r>
              <a:rPr lang="en-US" dirty="0"/>
              <a:t>FLSA Enforcement</a:t>
            </a:r>
          </a:p>
        </p:txBody>
      </p:sp>
      <p:sp>
        <p:nvSpPr>
          <p:cNvPr id="4" name="Text Placeholder 3">
            <a:extLst>
              <a:ext uri="{FF2B5EF4-FFF2-40B4-BE49-F238E27FC236}">
                <a16:creationId xmlns:a16="http://schemas.microsoft.com/office/drawing/2014/main" id="{9C4A0298-AF61-C978-1BAA-A58B1F44F62D}"/>
              </a:ext>
            </a:extLst>
          </p:cNvPr>
          <p:cNvSpPr>
            <a:spLocks noGrp="1"/>
          </p:cNvSpPr>
          <p:nvPr>
            <p:ph type="body" sz="quarter" idx="11"/>
          </p:nvPr>
        </p:nvSpPr>
        <p:spPr>
          <a:xfrm>
            <a:off x="381000" y="1676400"/>
            <a:ext cx="11410950" cy="4610100"/>
          </a:xfrm>
        </p:spPr>
        <p:txBody>
          <a:bodyPr>
            <a:noAutofit/>
          </a:bodyPr>
          <a:lstStyle/>
          <a:p>
            <a:pPr marL="0" indent="0">
              <a:spcAft>
                <a:spcPts val="1200"/>
              </a:spcAft>
              <a:buNone/>
            </a:pPr>
            <a:r>
              <a:rPr lang="en-US" sz="3600" i="1" cap="small" dirty="0">
                <a:solidFill>
                  <a:srgbClr val="1E4BC7"/>
                </a:solidFill>
              </a:rPr>
              <a:t>DOL v. CHMS, LLC </a:t>
            </a:r>
            <a:r>
              <a:rPr lang="en-US" sz="3200" cap="small" dirty="0">
                <a:solidFill>
                  <a:srgbClr val="1E4BC7"/>
                </a:solidFill>
              </a:rPr>
              <a:t>(W.D.Pa.) - Background</a:t>
            </a:r>
          </a:p>
          <a:p>
            <a:pPr>
              <a:lnSpc>
                <a:spcPct val="100000"/>
              </a:lnSpc>
              <a:spcBef>
                <a:spcPts val="0"/>
              </a:spcBef>
              <a:spcAft>
                <a:spcPts val="300"/>
              </a:spcAft>
            </a:pPr>
            <a:r>
              <a:rPr lang="en-US" sz="3200" dirty="0">
                <a:solidFill>
                  <a:srgbClr val="000054"/>
                </a:solidFill>
              </a:rPr>
              <a:t>Enforcement action against: </a:t>
            </a:r>
          </a:p>
          <a:p>
            <a:pPr lvl="1">
              <a:lnSpc>
                <a:spcPct val="100000"/>
              </a:lnSpc>
              <a:spcBef>
                <a:spcPts val="0"/>
              </a:spcBef>
              <a:spcAft>
                <a:spcPts val="300"/>
              </a:spcAft>
            </a:pPr>
            <a:r>
              <a:rPr lang="en-US" sz="2800" dirty="0">
                <a:solidFill>
                  <a:srgbClr val="000054"/>
                </a:solidFill>
              </a:rPr>
              <a:t>Operator</a:t>
            </a:r>
          </a:p>
          <a:p>
            <a:pPr lvl="1">
              <a:lnSpc>
                <a:spcPct val="100000"/>
              </a:lnSpc>
              <a:spcBef>
                <a:spcPts val="0"/>
              </a:spcBef>
              <a:spcAft>
                <a:spcPts val="300"/>
              </a:spcAft>
            </a:pPr>
            <a:r>
              <a:rPr lang="en-US" sz="2800" dirty="0">
                <a:solidFill>
                  <a:srgbClr val="000054"/>
                </a:solidFill>
              </a:rPr>
              <a:t>15 skilled nursing, rehab, and assisted living facilities in Western PA</a:t>
            </a:r>
          </a:p>
          <a:p>
            <a:pPr lvl="1">
              <a:lnSpc>
                <a:spcPct val="100000"/>
              </a:lnSpc>
              <a:spcBef>
                <a:spcPts val="0"/>
              </a:spcBef>
              <a:spcAft>
                <a:spcPts val="1200"/>
              </a:spcAft>
            </a:pPr>
            <a:r>
              <a:rPr lang="en-US" sz="2800" dirty="0">
                <a:solidFill>
                  <a:srgbClr val="000054"/>
                </a:solidFill>
              </a:rPr>
              <a:t>CEO </a:t>
            </a:r>
            <a:r>
              <a:rPr lang="en-US" sz="2800" i="1" dirty="0">
                <a:solidFill>
                  <a:srgbClr val="1E4BC7"/>
                </a:solidFill>
              </a:rPr>
              <a:t>individually</a:t>
            </a:r>
          </a:p>
          <a:p>
            <a:pPr>
              <a:lnSpc>
                <a:spcPct val="100000"/>
              </a:lnSpc>
              <a:spcBef>
                <a:spcPts val="0"/>
              </a:spcBef>
              <a:spcAft>
                <a:spcPts val="200"/>
              </a:spcAft>
            </a:pPr>
            <a:r>
              <a:rPr lang="en-US" sz="3200" dirty="0">
                <a:solidFill>
                  <a:srgbClr val="000054"/>
                </a:solidFill>
              </a:rPr>
              <a:t>Complaint alleges:</a:t>
            </a:r>
          </a:p>
          <a:p>
            <a:pPr lvl="1">
              <a:lnSpc>
                <a:spcPct val="100000"/>
              </a:lnSpc>
              <a:spcBef>
                <a:spcPts val="0"/>
              </a:spcBef>
              <a:spcAft>
                <a:spcPts val="200"/>
              </a:spcAft>
            </a:pPr>
            <a:r>
              <a:rPr lang="en-US" sz="2800" dirty="0">
                <a:solidFill>
                  <a:srgbClr val="000054"/>
                </a:solidFill>
              </a:rPr>
              <a:t>Employer did not pay some employees </a:t>
            </a:r>
            <a:r>
              <a:rPr lang="en-US" sz="2800" i="1" dirty="0">
                <a:solidFill>
                  <a:srgbClr val="1E4BC7"/>
                </a:solidFill>
              </a:rPr>
              <a:t>at all </a:t>
            </a:r>
            <a:r>
              <a:rPr lang="en-US" sz="2800" dirty="0">
                <a:solidFill>
                  <a:srgbClr val="000054"/>
                </a:solidFill>
              </a:rPr>
              <a:t>for hours over 40</a:t>
            </a:r>
          </a:p>
          <a:p>
            <a:pPr lvl="1">
              <a:lnSpc>
                <a:spcPct val="100000"/>
              </a:lnSpc>
              <a:spcBef>
                <a:spcPts val="0"/>
              </a:spcBef>
              <a:spcAft>
                <a:spcPts val="200"/>
              </a:spcAft>
            </a:pPr>
            <a:r>
              <a:rPr lang="en-US" sz="2800" dirty="0">
                <a:solidFill>
                  <a:srgbClr val="000054"/>
                </a:solidFill>
              </a:rPr>
              <a:t>When OT hours were paid, employer did not pay correct OT rate </a:t>
            </a:r>
          </a:p>
          <a:p>
            <a:pPr lvl="1">
              <a:lnSpc>
                <a:spcPct val="100000"/>
              </a:lnSpc>
              <a:spcBef>
                <a:spcPts val="0"/>
              </a:spcBef>
              <a:spcAft>
                <a:spcPts val="200"/>
              </a:spcAft>
            </a:pPr>
            <a:r>
              <a:rPr lang="en-US" sz="2800" dirty="0">
                <a:solidFill>
                  <a:srgbClr val="000054"/>
                </a:solidFill>
              </a:rPr>
              <a:t>Employer did not pay employees who worked through meal breaks</a:t>
            </a:r>
          </a:p>
        </p:txBody>
      </p:sp>
    </p:spTree>
    <p:extLst>
      <p:ext uri="{BB962C8B-B14F-4D97-AF65-F5344CB8AC3E}">
        <p14:creationId xmlns:p14="http://schemas.microsoft.com/office/powerpoint/2010/main" val="4179116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0ACD-E57D-3F08-6FAB-9CC806119F7A}"/>
              </a:ext>
            </a:extLst>
          </p:cNvPr>
          <p:cNvSpPr>
            <a:spLocks noGrp="1"/>
          </p:cNvSpPr>
          <p:nvPr>
            <p:ph type="title"/>
          </p:nvPr>
        </p:nvSpPr>
        <p:spPr/>
        <p:txBody>
          <a:bodyPr>
            <a:noAutofit/>
          </a:bodyPr>
          <a:lstStyle/>
          <a:p>
            <a:r>
              <a:rPr lang="en-US" dirty="0"/>
              <a:t>FLSA Enforcement</a:t>
            </a:r>
          </a:p>
        </p:txBody>
      </p:sp>
      <p:sp>
        <p:nvSpPr>
          <p:cNvPr id="4" name="Text Placeholder 3">
            <a:extLst>
              <a:ext uri="{FF2B5EF4-FFF2-40B4-BE49-F238E27FC236}">
                <a16:creationId xmlns:a16="http://schemas.microsoft.com/office/drawing/2014/main" id="{9C4A0298-AF61-C978-1BAA-A58B1F44F62D}"/>
              </a:ext>
            </a:extLst>
          </p:cNvPr>
          <p:cNvSpPr>
            <a:spLocks noGrp="1"/>
          </p:cNvSpPr>
          <p:nvPr>
            <p:ph type="body" sz="quarter" idx="11"/>
          </p:nvPr>
        </p:nvSpPr>
        <p:spPr>
          <a:xfrm>
            <a:off x="381000" y="1676400"/>
            <a:ext cx="11410950" cy="4610100"/>
          </a:xfrm>
        </p:spPr>
        <p:txBody>
          <a:bodyPr>
            <a:noAutofit/>
          </a:bodyPr>
          <a:lstStyle/>
          <a:p>
            <a:pPr marL="0" indent="0">
              <a:spcAft>
                <a:spcPts val="1200"/>
              </a:spcAft>
              <a:buNone/>
            </a:pPr>
            <a:r>
              <a:rPr lang="en-US" sz="3600" i="1" cap="small" dirty="0">
                <a:solidFill>
                  <a:srgbClr val="1E4BC7"/>
                </a:solidFill>
              </a:rPr>
              <a:t>DOL v. CHMS, LLC </a:t>
            </a:r>
            <a:r>
              <a:rPr lang="en-US" sz="3200" cap="small" dirty="0">
                <a:solidFill>
                  <a:srgbClr val="1E4BC7"/>
                </a:solidFill>
              </a:rPr>
              <a:t>(W.D.Pa.) - Timeline</a:t>
            </a:r>
          </a:p>
          <a:p>
            <a:pPr>
              <a:lnSpc>
                <a:spcPct val="100000"/>
              </a:lnSpc>
              <a:spcBef>
                <a:spcPts val="0"/>
              </a:spcBef>
              <a:spcAft>
                <a:spcPts val="600"/>
              </a:spcAft>
            </a:pPr>
            <a:r>
              <a:rPr lang="en-US" sz="2600" dirty="0">
                <a:solidFill>
                  <a:srgbClr val="000054"/>
                </a:solidFill>
              </a:rPr>
              <a:t>November 2018:  	Case filed</a:t>
            </a:r>
          </a:p>
          <a:p>
            <a:pPr>
              <a:lnSpc>
                <a:spcPct val="100000"/>
              </a:lnSpc>
              <a:spcBef>
                <a:spcPts val="0"/>
              </a:spcBef>
              <a:spcAft>
                <a:spcPts val="600"/>
              </a:spcAft>
            </a:pPr>
            <a:r>
              <a:rPr lang="en-US" sz="2600" dirty="0">
                <a:solidFill>
                  <a:srgbClr val="000054"/>
                </a:solidFill>
              </a:rPr>
              <a:t>February 2024:  	13-day bench trial</a:t>
            </a:r>
          </a:p>
          <a:p>
            <a:pPr>
              <a:lnSpc>
                <a:spcPct val="100000"/>
              </a:lnSpc>
              <a:spcBef>
                <a:spcPts val="0"/>
              </a:spcBef>
              <a:spcAft>
                <a:spcPts val="600"/>
              </a:spcAft>
            </a:pPr>
            <a:r>
              <a:rPr lang="en-US" sz="2600" dirty="0">
                <a:solidFill>
                  <a:srgbClr val="000054"/>
                </a:solidFill>
              </a:rPr>
              <a:t>May 2024:  		13 facilities file for bankruptcy </a:t>
            </a:r>
          </a:p>
          <a:p>
            <a:pPr>
              <a:lnSpc>
                <a:spcPct val="100000"/>
              </a:lnSpc>
              <a:spcBef>
                <a:spcPts val="0"/>
              </a:spcBef>
              <a:spcAft>
                <a:spcPts val="600"/>
              </a:spcAft>
            </a:pPr>
            <a:r>
              <a:rPr lang="en-US" sz="2600" dirty="0">
                <a:solidFill>
                  <a:srgbClr val="000054"/>
                </a:solidFill>
              </a:rPr>
              <a:t>June 4, 2024:  	District Court holds that automatic stay does not apply </a:t>
            </a:r>
          </a:p>
          <a:p>
            <a:pPr>
              <a:lnSpc>
                <a:spcPct val="100000"/>
              </a:lnSpc>
              <a:spcBef>
                <a:spcPts val="0"/>
              </a:spcBef>
              <a:spcAft>
                <a:spcPts val="600"/>
              </a:spcAft>
            </a:pPr>
            <a:r>
              <a:rPr lang="en-US" sz="2600" dirty="0">
                <a:solidFill>
                  <a:srgbClr val="000054"/>
                </a:solidFill>
              </a:rPr>
              <a:t>June 14, 2024:  	Bankruptcy Court approves sale of facilities </a:t>
            </a:r>
          </a:p>
          <a:p>
            <a:pPr>
              <a:lnSpc>
                <a:spcPct val="100000"/>
              </a:lnSpc>
              <a:spcBef>
                <a:spcPts val="0"/>
              </a:spcBef>
              <a:spcAft>
                <a:spcPts val="200"/>
              </a:spcAft>
            </a:pPr>
            <a:r>
              <a:rPr lang="en-US" dirty="0">
                <a:solidFill>
                  <a:srgbClr val="000054"/>
                </a:solidFill>
              </a:rPr>
              <a:t>July 22, 2024:  	Judgment entered against CHMS and CEO in the 				amount of </a:t>
            </a:r>
            <a:r>
              <a:rPr lang="en-US" b="1" i="1" dirty="0">
                <a:solidFill>
                  <a:srgbClr val="1E4BC7"/>
                </a:solidFill>
              </a:rPr>
              <a:t>$35,804,438.20</a:t>
            </a:r>
          </a:p>
          <a:p>
            <a:pPr marL="3430588" lvl="1">
              <a:lnSpc>
                <a:spcPct val="100000"/>
              </a:lnSpc>
              <a:spcBef>
                <a:spcPts val="0"/>
              </a:spcBef>
              <a:spcAft>
                <a:spcPts val="200"/>
              </a:spcAft>
            </a:pPr>
            <a:r>
              <a:rPr lang="en-US" dirty="0">
                <a:solidFill>
                  <a:srgbClr val="000054"/>
                </a:solidFill>
              </a:rPr>
              <a:t>$17,902,219.10 back wages (3 years – willfulness)</a:t>
            </a:r>
          </a:p>
          <a:p>
            <a:pPr marL="3430588" lvl="1">
              <a:lnSpc>
                <a:spcPct val="100000"/>
              </a:lnSpc>
              <a:spcBef>
                <a:spcPts val="0"/>
              </a:spcBef>
              <a:spcAft>
                <a:spcPts val="200"/>
              </a:spcAft>
            </a:pPr>
            <a:r>
              <a:rPr lang="en-US" dirty="0">
                <a:solidFill>
                  <a:srgbClr val="000054"/>
                </a:solidFill>
              </a:rPr>
              <a:t>$17,902,219.10 liquidated damages</a:t>
            </a:r>
          </a:p>
          <a:p>
            <a:pPr>
              <a:lnSpc>
                <a:spcPct val="100000"/>
              </a:lnSpc>
              <a:spcBef>
                <a:spcPts val="0"/>
              </a:spcBef>
              <a:spcAft>
                <a:spcPts val="200"/>
              </a:spcAft>
            </a:pPr>
            <a:endParaRPr lang="en-US" sz="3200" dirty="0">
              <a:solidFill>
                <a:srgbClr val="000054"/>
              </a:solidFill>
            </a:endParaRPr>
          </a:p>
          <a:p>
            <a:pPr>
              <a:lnSpc>
                <a:spcPct val="100000"/>
              </a:lnSpc>
              <a:spcBef>
                <a:spcPts val="0"/>
              </a:spcBef>
              <a:spcAft>
                <a:spcPts val="200"/>
              </a:spcAft>
            </a:pPr>
            <a:endParaRPr lang="en-US" sz="3200" dirty="0">
              <a:solidFill>
                <a:srgbClr val="000054"/>
              </a:solidFill>
            </a:endParaRPr>
          </a:p>
          <a:p>
            <a:pPr>
              <a:lnSpc>
                <a:spcPct val="100000"/>
              </a:lnSpc>
              <a:spcBef>
                <a:spcPts val="0"/>
              </a:spcBef>
              <a:spcAft>
                <a:spcPts val="200"/>
              </a:spcAft>
            </a:pPr>
            <a:endParaRPr lang="en-US" sz="3200" dirty="0">
              <a:solidFill>
                <a:srgbClr val="000054"/>
              </a:solidFill>
            </a:endParaRPr>
          </a:p>
        </p:txBody>
      </p:sp>
    </p:spTree>
    <p:extLst>
      <p:ext uri="{BB962C8B-B14F-4D97-AF65-F5344CB8AC3E}">
        <p14:creationId xmlns:p14="http://schemas.microsoft.com/office/powerpoint/2010/main" val="22694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BC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C543-A80D-DEF1-E5FB-D5A1480075FD}"/>
              </a:ext>
            </a:extLst>
          </p:cNvPr>
          <p:cNvSpPr txBox="1">
            <a:spLocks/>
          </p:cNvSpPr>
          <p:nvPr/>
        </p:nvSpPr>
        <p:spPr>
          <a:xfrm>
            <a:off x="2" y="3352800"/>
            <a:ext cx="12191998" cy="13118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8000" dirty="0">
                <a:solidFill>
                  <a:srgbClr val="000054"/>
                </a:solidFill>
              </a:rPr>
              <a:t>FEDERAL UPDATE</a:t>
            </a:r>
          </a:p>
        </p:txBody>
      </p:sp>
    </p:spTree>
    <p:extLst>
      <p:ext uri="{BB962C8B-B14F-4D97-AF65-F5344CB8AC3E}">
        <p14:creationId xmlns:p14="http://schemas.microsoft.com/office/powerpoint/2010/main" val="534853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0ACD-E57D-3F08-6FAB-9CC806119F7A}"/>
              </a:ext>
            </a:extLst>
          </p:cNvPr>
          <p:cNvSpPr>
            <a:spLocks noGrp="1"/>
          </p:cNvSpPr>
          <p:nvPr>
            <p:ph type="title"/>
          </p:nvPr>
        </p:nvSpPr>
        <p:spPr/>
        <p:txBody>
          <a:bodyPr>
            <a:noAutofit/>
          </a:bodyPr>
          <a:lstStyle/>
          <a:p>
            <a:r>
              <a:rPr lang="en-US" dirty="0"/>
              <a:t>FLSA Enforcement</a:t>
            </a:r>
          </a:p>
        </p:txBody>
      </p:sp>
      <p:sp>
        <p:nvSpPr>
          <p:cNvPr id="4" name="Text Placeholder 3">
            <a:extLst>
              <a:ext uri="{FF2B5EF4-FFF2-40B4-BE49-F238E27FC236}">
                <a16:creationId xmlns:a16="http://schemas.microsoft.com/office/drawing/2014/main" id="{9C4A0298-AF61-C978-1BAA-A58B1F44F62D}"/>
              </a:ext>
            </a:extLst>
          </p:cNvPr>
          <p:cNvSpPr>
            <a:spLocks noGrp="1"/>
          </p:cNvSpPr>
          <p:nvPr>
            <p:ph type="body" sz="quarter" idx="11"/>
          </p:nvPr>
        </p:nvSpPr>
        <p:spPr>
          <a:xfrm>
            <a:off x="381000" y="1676400"/>
            <a:ext cx="11410950" cy="4610100"/>
          </a:xfrm>
        </p:spPr>
        <p:txBody>
          <a:bodyPr>
            <a:noAutofit/>
          </a:bodyPr>
          <a:lstStyle/>
          <a:p>
            <a:pPr marL="0" indent="0">
              <a:spcAft>
                <a:spcPts val="1200"/>
              </a:spcAft>
              <a:buNone/>
            </a:pPr>
            <a:r>
              <a:rPr lang="en-US" sz="3600" i="1" cap="small" dirty="0">
                <a:solidFill>
                  <a:srgbClr val="1E4BC7"/>
                </a:solidFill>
              </a:rPr>
              <a:t>DOL v. CHMS, LLC </a:t>
            </a:r>
            <a:r>
              <a:rPr lang="en-US" sz="3200" cap="small" dirty="0">
                <a:solidFill>
                  <a:srgbClr val="1E4BC7"/>
                </a:solidFill>
              </a:rPr>
              <a:t>(W.D.Pa.) – Court Findings </a:t>
            </a:r>
          </a:p>
          <a:p>
            <a:pPr marL="514350" indent="-514350">
              <a:lnSpc>
                <a:spcPct val="100000"/>
              </a:lnSpc>
              <a:spcBef>
                <a:spcPts val="0"/>
              </a:spcBef>
              <a:spcAft>
                <a:spcPts val="600"/>
              </a:spcAft>
              <a:buFont typeface="+mj-lt"/>
              <a:buAutoNum type="arabicPeriod"/>
            </a:pPr>
            <a:r>
              <a:rPr lang="en-US" sz="3000" dirty="0">
                <a:solidFill>
                  <a:srgbClr val="000054"/>
                </a:solidFill>
              </a:rPr>
              <a:t>Defendants did not maintain accurate records of employees’ hours worked or employee pay records</a:t>
            </a:r>
          </a:p>
          <a:p>
            <a:pPr lvl="1">
              <a:lnSpc>
                <a:spcPct val="100000"/>
              </a:lnSpc>
              <a:spcBef>
                <a:spcPts val="0"/>
              </a:spcBef>
              <a:spcAft>
                <a:spcPts val="600"/>
              </a:spcAft>
            </a:pPr>
            <a:r>
              <a:rPr lang="en-US" sz="2600" dirty="0">
                <a:solidFill>
                  <a:srgbClr val="000054"/>
                </a:solidFill>
              </a:rPr>
              <a:t>Timeclocks did not function properly</a:t>
            </a:r>
          </a:p>
          <a:p>
            <a:pPr lvl="1">
              <a:lnSpc>
                <a:spcPct val="100000"/>
              </a:lnSpc>
              <a:spcBef>
                <a:spcPts val="0"/>
              </a:spcBef>
              <a:spcAft>
                <a:spcPts val="600"/>
              </a:spcAft>
            </a:pPr>
            <a:r>
              <a:rPr lang="en-US" sz="2600" dirty="0">
                <a:solidFill>
                  <a:srgbClr val="000054"/>
                </a:solidFill>
              </a:rPr>
              <a:t>Timeclocks did not accept change when employee manually entered that they did not take a break</a:t>
            </a:r>
          </a:p>
          <a:p>
            <a:pPr lvl="1">
              <a:lnSpc>
                <a:spcPct val="100000"/>
              </a:lnSpc>
              <a:spcBef>
                <a:spcPts val="0"/>
              </a:spcBef>
              <a:spcAft>
                <a:spcPts val="600"/>
              </a:spcAft>
            </a:pPr>
            <a:r>
              <a:rPr lang="en-US" sz="2600" dirty="0">
                <a:solidFill>
                  <a:srgbClr val="000054"/>
                </a:solidFill>
              </a:rPr>
              <a:t>Defendants paid employees based on scheduled hours, not hours worked</a:t>
            </a:r>
          </a:p>
          <a:p>
            <a:pPr lvl="1">
              <a:lnSpc>
                <a:spcPct val="100000"/>
              </a:lnSpc>
              <a:spcBef>
                <a:spcPts val="0"/>
              </a:spcBef>
              <a:spcAft>
                <a:spcPts val="200"/>
              </a:spcAft>
            </a:pPr>
            <a:r>
              <a:rPr lang="en-US" sz="2600" dirty="0">
                <a:solidFill>
                  <a:srgbClr val="000054"/>
                </a:solidFill>
              </a:rPr>
              <a:t>Defendants did not have sufficient process for correcting time and payroll errors</a:t>
            </a:r>
          </a:p>
        </p:txBody>
      </p:sp>
    </p:spTree>
    <p:extLst>
      <p:ext uri="{BB962C8B-B14F-4D97-AF65-F5344CB8AC3E}">
        <p14:creationId xmlns:p14="http://schemas.microsoft.com/office/powerpoint/2010/main" val="1214761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0ACD-E57D-3F08-6FAB-9CC806119F7A}"/>
              </a:ext>
            </a:extLst>
          </p:cNvPr>
          <p:cNvSpPr>
            <a:spLocks noGrp="1"/>
          </p:cNvSpPr>
          <p:nvPr>
            <p:ph type="title"/>
          </p:nvPr>
        </p:nvSpPr>
        <p:spPr/>
        <p:txBody>
          <a:bodyPr>
            <a:noAutofit/>
          </a:bodyPr>
          <a:lstStyle/>
          <a:p>
            <a:r>
              <a:rPr lang="en-US" dirty="0"/>
              <a:t>FLSA Enforcement</a:t>
            </a:r>
          </a:p>
        </p:txBody>
      </p:sp>
      <p:sp>
        <p:nvSpPr>
          <p:cNvPr id="4" name="Text Placeholder 3">
            <a:extLst>
              <a:ext uri="{FF2B5EF4-FFF2-40B4-BE49-F238E27FC236}">
                <a16:creationId xmlns:a16="http://schemas.microsoft.com/office/drawing/2014/main" id="{9C4A0298-AF61-C978-1BAA-A58B1F44F62D}"/>
              </a:ext>
            </a:extLst>
          </p:cNvPr>
          <p:cNvSpPr>
            <a:spLocks noGrp="1"/>
          </p:cNvSpPr>
          <p:nvPr>
            <p:ph type="body" sz="quarter" idx="11"/>
          </p:nvPr>
        </p:nvSpPr>
        <p:spPr>
          <a:xfrm>
            <a:off x="381000" y="1676400"/>
            <a:ext cx="11410950" cy="4610100"/>
          </a:xfrm>
        </p:spPr>
        <p:txBody>
          <a:bodyPr>
            <a:noAutofit/>
          </a:bodyPr>
          <a:lstStyle/>
          <a:p>
            <a:pPr marL="0" indent="0">
              <a:spcAft>
                <a:spcPts val="1200"/>
              </a:spcAft>
              <a:buNone/>
            </a:pPr>
            <a:r>
              <a:rPr lang="en-US" sz="3600" i="1" cap="small" dirty="0">
                <a:solidFill>
                  <a:srgbClr val="1E4BC7"/>
                </a:solidFill>
              </a:rPr>
              <a:t>DOL v. CHMS, LLC </a:t>
            </a:r>
            <a:r>
              <a:rPr lang="en-US" sz="3200" cap="small" dirty="0">
                <a:solidFill>
                  <a:srgbClr val="1E4BC7"/>
                </a:solidFill>
              </a:rPr>
              <a:t>(W.D.Pa.) – Court Findings </a:t>
            </a:r>
          </a:p>
          <a:p>
            <a:pPr marL="514350" indent="-514350">
              <a:lnSpc>
                <a:spcPct val="100000"/>
              </a:lnSpc>
              <a:spcBef>
                <a:spcPts val="0"/>
              </a:spcBef>
              <a:spcAft>
                <a:spcPts val="300"/>
              </a:spcAft>
              <a:buFont typeface="+mj-lt"/>
              <a:buAutoNum type="arabicPeriod" startAt="2"/>
            </a:pPr>
            <a:r>
              <a:rPr lang="en-US" sz="3000" dirty="0">
                <a:solidFill>
                  <a:srgbClr val="000054"/>
                </a:solidFill>
              </a:rPr>
              <a:t>Defendants failed to pay employees all OT wages due</a:t>
            </a:r>
          </a:p>
          <a:p>
            <a:pPr lvl="1">
              <a:lnSpc>
                <a:spcPct val="100000"/>
              </a:lnSpc>
              <a:spcBef>
                <a:spcPts val="0"/>
              </a:spcBef>
              <a:spcAft>
                <a:spcPts val="300"/>
              </a:spcAft>
            </a:pPr>
            <a:r>
              <a:rPr lang="en-US" sz="2600" dirty="0">
                <a:solidFill>
                  <a:srgbClr val="000054"/>
                </a:solidFill>
              </a:rPr>
              <a:t>Defendants failed to accurately calculate employees’ total hours worked</a:t>
            </a:r>
          </a:p>
          <a:p>
            <a:pPr lvl="1">
              <a:lnSpc>
                <a:spcPct val="100000"/>
              </a:lnSpc>
              <a:spcBef>
                <a:spcPts val="0"/>
              </a:spcBef>
              <a:spcAft>
                <a:spcPts val="300"/>
              </a:spcAft>
            </a:pPr>
            <a:r>
              <a:rPr lang="en-US" sz="2600" dirty="0">
                <a:solidFill>
                  <a:srgbClr val="000054"/>
                </a:solidFill>
              </a:rPr>
              <a:t>Defendants did not pay for overtime hours worked</a:t>
            </a:r>
          </a:p>
          <a:p>
            <a:pPr lvl="1">
              <a:lnSpc>
                <a:spcPct val="100000"/>
              </a:lnSpc>
              <a:spcBef>
                <a:spcPts val="0"/>
              </a:spcBef>
            </a:pPr>
            <a:r>
              <a:rPr lang="en-US" sz="2600" dirty="0">
                <a:solidFill>
                  <a:srgbClr val="000054"/>
                </a:solidFill>
              </a:rPr>
              <a:t>Defendants failed to accurately calculate and pay the required overtime premium rate </a:t>
            </a:r>
          </a:p>
          <a:p>
            <a:pPr lvl="2">
              <a:lnSpc>
                <a:spcPct val="100000"/>
              </a:lnSpc>
              <a:spcBef>
                <a:spcPts val="0"/>
              </a:spcBef>
            </a:pPr>
            <a:r>
              <a:rPr lang="en-US" sz="2200" dirty="0">
                <a:solidFill>
                  <a:srgbClr val="000054"/>
                </a:solidFill>
              </a:rPr>
              <a:t>When OT hours were recorded, employees were paid straight time rate</a:t>
            </a:r>
          </a:p>
          <a:p>
            <a:pPr lvl="2">
              <a:lnSpc>
                <a:spcPct val="100000"/>
              </a:lnSpc>
              <a:spcBef>
                <a:spcPts val="0"/>
              </a:spcBef>
              <a:spcAft>
                <a:spcPts val="300"/>
              </a:spcAft>
            </a:pPr>
            <a:r>
              <a:rPr lang="en-US" sz="2200" dirty="0">
                <a:solidFill>
                  <a:srgbClr val="000054"/>
                </a:solidFill>
              </a:rPr>
              <a:t>When OT hours were recorded and time-and-a-half was paid, OT rate did not include non-discretionary bonuses, shift differentials, gift cards, and all other forms of additional pay</a:t>
            </a:r>
          </a:p>
          <a:p>
            <a:pPr lvl="1">
              <a:lnSpc>
                <a:spcPct val="100000"/>
              </a:lnSpc>
              <a:spcBef>
                <a:spcPts val="0"/>
              </a:spcBef>
            </a:pPr>
            <a:r>
              <a:rPr lang="en-US" sz="2600" dirty="0">
                <a:solidFill>
                  <a:srgbClr val="000054"/>
                </a:solidFill>
              </a:rPr>
              <a:t>Defendants misclassified employees’ exempt status</a:t>
            </a:r>
          </a:p>
          <a:p>
            <a:pPr lvl="1">
              <a:lnSpc>
                <a:spcPct val="100000"/>
              </a:lnSpc>
              <a:spcBef>
                <a:spcPts val="0"/>
              </a:spcBef>
              <a:spcAft>
                <a:spcPts val="600"/>
              </a:spcAft>
            </a:pPr>
            <a:endParaRPr lang="en-US" sz="2600" dirty="0"/>
          </a:p>
        </p:txBody>
      </p:sp>
    </p:spTree>
    <p:extLst>
      <p:ext uri="{BB962C8B-B14F-4D97-AF65-F5344CB8AC3E}">
        <p14:creationId xmlns:p14="http://schemas.microsoft.com/office/powerpoint/2010/main" val="232098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0ACD-E57D-3F08-6FAB-9CC806119F7A}"/>
              </a:ext>
            </a:extLst>
          </p:cNvPr>
          <p:cNvSpPr>
            <a:spLocks noGrp="1"/>
          </p:cNvSpPr>
          <p:nvPr>
            <p:ph type="title"/>
          </p:nvPr>
        </p:nvSpPr>
        <p:spPr/>
        <p:txBody>
          <a:bodyPr>
            <a:noAutofit/>
          </a:bodyPr>
          <a:lstStyle/>
          <a:p>
            <a:r>
              <a:rPr lang="en-US" dirty="0"/>
              <a:t>FLSA Enforcement</a:t>
            </a:r>
          </a:p>
        </p:txBody>
      </p:sp>
      <p:sp>
        <p:nvSpPr>
          <p:cNvPr id="4" name="Text Placeholder 3">
            <a:extLst>
              <a:ext uri="{FF2B5EF4-FFF2-40B4-BE49-F238E27FC236}">
                <a16:creationId xmlns:a16="http://schemas.microsoft.com/office/drawing/2014/main" id="{9C4A0298-AF61-C978-1BAA-A58B1F44F62D}"/>
              </a:ext>
            </a:extLst>
          </p:cNvPr>
          <p:cNvSpPr>
            <a:spLocks noGrp="1"/>
          </p:cNvSpPr>
          <p:nvPr>
            <p:ph type="body" sz="quarter" idx="11"/>
          </p:nvPr>
        </p:nvSpPr>
        <p:spPr>
          <a:xfrm>
            <a:off x="381000" y="1676400"/>
            <a:ext cx="11410950" cy="4610100"/>
          </a:xfrm>
        </p:spPr>
        <p:txBody>
          <a:bodyPr>
            <a:noAutofit/>
          </a:bodyPr>
          <a:lstStyle/>
          <a:p>
            <a:pPr marL="0" indent="0">
              <a:spcAft>
                <a:spcPts val="1200"/>
              </a:spcAft>
              <a:buNone/>
            </a:pPr>
            <a:r>
              <a:rPr lang="en-US" sz="3600" i="1" cap="small" dirty="0">
                <a:solidFill>
                  <a:srgbClr val="1E4BC7"/>
                </a:solidFill>
              </a:rPr>
              <a:t>DOL v. CHMS, LLC </a:t>
            </a:r>
            <a:r>
              <a:rPr lang="en-US" sz="3200" cap="small" dirty="0">
                <a:solidFill>
                  <a:srgbClr val="1E4BC7"/>
                </a:solidFill>
              </a:rPr>
              <a:t>(W.D.Pa.) – Court Findings </a:t>
            </a:r>
          </a:p>
          <a:p>
            <a:pPr marL="514350" indent="-514350">
              <a:lnSpc>
                <a:spcPct val="100000"/>
              </a:lnSpc>
              <a:spcBef>
                <a:spcPts val="0"/>
              </a:spcBef>
              <a:spcAft>
                <a:spcPts val="600"/>
              </a:spcAft>
              <a:buFont typeface="+mj-lt"/>
              <a:buAutoNum type="arabicPeriod" startAt="3"/>
            </a:pPr>
            <a:r>
              <a:rPr lang="en-US" sz="3200" dirty="0">
                <a:solidFill>
                  <a:srgbClr val="000054"/>
                </a:solidFill>
              </a:rPr>
              <a:t>Defendants </a:t>
            </a:r>
            <a:r>
              <a:rPr lang="en-US" sz="3200" i="1" dirty="0">
                <a:solidFill>
                  <a:srgbClr val="1E4BC7"/>
                </a:solidFill>
              </a:rPr>
              <a:t>willfully</a:t>
            </a:r>
            <a:r>
              <a:rPr lang="en-US" sz="3200" dirty="0">
                <a:solidFill>
                  <a:srgbClr val="000054"/>
                </a:solidFill>
              </a:rPr>
              <a:t> violated the FLSA (3 years backpay)</a:t>
            </a:r>
          </a:p>
          <a:p>
            <a:pPr lvl="1">
              <a:lnSpc>
                <a:spcPct val="100000"/>
              </a:lnSpc>
              <a:spcBef>
                <a:spcPts val="0"/>
              </a:spcBef>
              <a:spcAft>
                <a:spcPts val="600"/>
              </a:spcAft>
            </a:pPr>
            <a:r>
              <a:rPr lang="en-US" sz="2800" dirty="0">
                <a:solidFill>
                  <a:srgbClr val="000054"/>
                </a:solidFill>
              </a:rPr>
              <a:t>Defendants </a:t>
            </a:r>
            <a:r>
              <a:rPr lang="en-US" sz="2800" i="1" dirty="0">
                <a:solidFill>
                  <a:srgbClr val="1E4BC7"/>
                </a:solidFill>
              </a:rPr>
              <a:t>were aware </a:t>
            </a:r>
            <a:r>
              <a:rPr lang="en-US" sz="2800" dirty="0">
                <a:solidFill>
                  <a:srgbClr val="000054"/>
                </a:solidFill>
              </a:rPr>
              <a:t>that employees were routinely wrongly paid</a:t>
            </a:r>
          </a:p>
          <a:p>
            <a:pPr lvl="1">
              <a:lnSpc>
                <a:spcPct val="100000"/>
              </a:lnSpc>
              <a:spcBef>
                <a:spcPts val="0"/>
              </a:spcBef>
              <a:spcAft>
                <a:spcPts val="600"/>
              </a:spcAft>
            </a:pPr>
            <a:r>
              <a:rPr lang="en-US" sz="2800" dirty="0">
                <a:solidFill>
                  <a:srgbClr val="000054"/>
                </a:solidFill>
              </a:rPr>
              <a:t>Defendants </a:t>
            </a:r>
            <a:r>
              <a:rPr lang="en-US" sz="2800" i="1" dirty="0">
                <a:solidFill>
                  <a:srgbClr val="1E4BC7"/>
                </a:solidFill>
              </a:rPr>
              <a:t>knew</a:t>
            </a:r>
            <a:r>
              <a:rPr lang="en-US" sz="2800" dirty="0">
                <a:solidFill>
                  <a:srgbClr val="000054"/>
                </a:solidFill>
              </a:rPr>
              <a:t> that employees were working outside their scheduled shifts and were not compensated based on their actual time worked</a:t>
            </a:r>
          </a:p>
          <a:p>
            <a:pPr lvl="1">
              <a:lnSpc>
                <a:spcPct val="100000"/>
              </a:lnSpc>
              <a:spcBef>
                <a:spcPts val="0"/>
              </a:spcBef>
              <a:spcAft>
                <a:spcPts val="600"/>
              </a:spcAft>
            </a:pPr>
            <a:r>
              <a:rPr lang="en-US" sz="2800" dirty="0">
                <a:solidFill>
                  <a:srgbClr val="000054"/>
                </a:solidFill>
              </a:rPr>
              <a:t>Defendants </a:t>
            </a:r>
            <a:r>
              <a:rPr lang="en-US" sz="2800" i="1" dirty="0">
                <a:solidFill>
                  <a:srgbClr val="1E4BC7"/>
                </a:solidFill>
              </a:rPr>
              <a:t>were aware </a:t>
            </a:r>
            <a:r>
              <a:rPr lang="en-US" sz="2800" dirty="0">
                <a:solidFill>
                  <a:srgbClr val="000054"/>
                </a:solidFill>
              </a:rPr>
              <a:t>employees frequently worked through their meal breaks</a:t>
            </a:r>
          </a:p>
          <a:p>
            <a:pPr lvl="1">
              <a:lnSpc>
                <a:spcPct val="100000"/>
              </a:lnSpc>
              <a:spcBef>
                <a:spcPts val="0"/>
              </a:spcBef>
              <a:spcAft>
                <a:spcPts val="600"/>
              </a:spcAft>
            </a:pPr>
            <a:r>
              <a:rPr lang="en-US" sz="2800" dirty="0">
                <a:solidFill>
                  <a:srgbClr val="000054"/>
                </a:solidFill>
              </a:rPr>
              <a:t>Defendants </a:t>
            </a:r>
            <a:r>
              <a:rPr lang="en-US" sz="2800" i="1" dirty="0">
                <a:solidFill>
                  <a:srgbClr val="1E4BC7"/>
                </a:solidFill>
              </a:rPr>
              <a:t>knew</a:t>
            </a:r>
            <a:r>
              <a:rPr lang="en-US" sz="2800" dirty="0">
                <a:solidFill>
                  <a:srgbClr val="000054"/>
                </a:solidFill>
              </a:rPr>
              <a:t> of potential misclassifications</a:t>
            </a:r>
          </a:p>
        </p:txBody>
      </p:sp>
    </p:spTree>
    <p:extLst>
      <p:ext uri="{BB962C8B-B14F-4D97-AF65-F5344CB8AC3E}">
        <p14:creationId xmlns:p14="http://schemas.microsoft.com/office/powerpoint/2010/main" val="220002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ED76C-7690-E2F6-397D-2A91EAB7883C}"/>
              </a:ext>
            </a:extLst>
          </p:cNvPr>
          <p:cNvSpPr>
            <a:spLocks noGrp="1"/>
          </p:cNvSpPr>
          <p:nvPr>
            <p:ph type="title"/>
          </p:nvPr>
        </p:nvSpPr>
        <p:spPr>
          <a:xfrm>
            <a:off x="381000" y="106090"/>
            <a:ext cx="10515600" cy="1311819"/>
          </a:xfrm>
          <a:prstGeom prst="rect">
            <a:avLst/>
          </a:prstGeom>
        </p:spPr>
        <p:txBody>
          <a:bodyPr>
            <a:noAutofit/>
          </a:bodyPr>
          <a:lstStyle/>
          <a:p>
            <a:r>
              <a:rPr lang="en-US" sz="5400" dirty="0"/>
              <a:t>Worker Classification Rule</a:t>
            </a:r>
            <a:br>
              <a:rPr lang="en-US" sz="5400" dirty="0"/>
            </a:br>
            <a:r>
              <a:rPr lang="en-US" sz="4000" dirty="0"/>
              <a:t>Employee v. Independent Contractor?</a:t>
            </a:r>
            <a:endParaRPr lang="en-US" dirty="0"/>
          </a:p>
        </p:txBody>
      </p:sp>
      <p:sp>
        <p:nvSpPr>
          <p:cNvPr id="3" name="Content Placeholder 2">
            <a:extLst>
              <a:ext uri="{FF2B5EF4-FFF2-40B4-BE49-F238E27FC236}">
                <a16:creationId xmlns:a16="http://schemas.microsoft.com/office/drawing/2014/main" id="{282775E3-624D-6CE5-DAFD-A4F66DFCA84E}"/>
              </a:ext>
            </a:extLst>
          </p:cNvPr>
          <p:cNvSpPr>
            <a:spLocks noGrp="1"/>
          </p:cNvSpPr>
          <p:nvPr>
            <p:ph type="body" sz="quarter" idx="11"/>
          </p:nvPr>
        </p:nvSpPr>
        <p:spPr>
          <a:xfrm>
            <a:off x="228600" y="1600200"/>
            <a:ext cx="11410950" cy="4533901"/>
          </a:xfrm>
        </p:spPr>
        <p:txBody>
          <a:bodyPr>
            <a:noAutofit/>
          </a:bodyPr>
          <a:lstStyle/>
          <a:p>
            <a:pPr marL="0" indent="0">
              <a:spcAft>
                <a:spcPts val="600"/>
              </a:spcAft>
              <a:buNone/>
            </a:pPr>
            <a:r>
              <a:rPr lang="en-US" sz="3600" cap="small" dirty="0">
                <a:solidFill>
                  <a:srgbClr val="1E4BC7"/>
                </a:solidFill>
              </a:rPr>
              <a:t>US Dep’t of Labor Final Rule </a:t>
            </a:r>
            <a:r>
              <a:rPr lang="en-US" sz="3200" cap="small" dirty="0">
                <a:solidFill>
                  <a:srgbClr val="1E4BC7"/>
                </a:solidFill>
              </a:rPr>
              <a:t>(Effective March 11, 2024)</a:t>
            </a:r>
          </a:p>
          <a:p>
            <a:pPr>
              <a:spcAft>
                <a:spcPts val="300"/>
              </a:spcAft>
            </a:pPr>
            <a:r>
              <a:rPr lang="en-US" dirty="0">
                <a:solidFill>
                  <a:srgbClr val="000054"/>
                </a:solidFill>
              </a:rPr>
              <a:t>Is the Employee economically dependent on employer?</a:t>
            </a:r>
          </a:p>
          <a:p>
            <a:r>
              <a:rPr lang="en-US" dirty="0">
                <a:solidFill>
                  <a:srgbClr val="000054"/>
                </a:solidFill>
              </a:rPr>
              <a:t>Totality of the Circumstances Test – Six Factors</a:t>
            </a:r>
          </a:p>
          <a:p>
            <a:pPr marL="801688" lvl="2" indent="-341313">
              <a:buAutoNum type="arabicPeriod"/>
            </a:pPr>
            <a:r>
              <a:rPr lang="en-US" sz="2400" dirty="0">
                <a:solidFill>
                  <a:srgbClr val="000054"/>
                </a:solidFill>
              </a:rPr>
              <a:t>The worker’s opportunity for profit or loss, depending on managerial skill</a:t>
            </a:r>
          </a:p>
          <a:p>
            <a:pPr marL="801688" lvl="2" indent="-341313">
              <a:buAutoNum type="arabicPeriod"/>
            </a:pPr>
            <a:r>
              <a:rPr lang="en-US" sz="2400" dirty="0">
                <a:solidFill>
                  <a:srgbClr val="000054"/>
                </a:solidFill>
              </a:rPr>
              <a:t>Investments by the worker and potential employer</a:t>
            </a:r>
          </a:p>
          <a:p>
            <a:pPr marL="801688" lvl="2" indent="-341313">
              <a:buAutoNum type="arabicPeriod"/>
            </a:pPr>
            <a:r>
              <a:rPr lang="en-US" sz="2400" dirty="0">
                <a:solidFill>
                  <a:srgbClr val="000054"/>
                </a:solidFill>
              </a:rPr>
              <a:t>The work relationship’s permanence</a:t>
            </a:r>
          </a:p>
          <a:p>
            <a:pPr marL="801688" lvl="2" indent="-341313">
              <a:buAutoNum type="arabicPeriod"/>
            </a:pPr>
            <a:r>
              <a:rPr lang="en-US" sz="2400" dirty="0">
                <a:solidFill>
                  <a:srgbClr val="000054"/>
                </a:solidFill>
              </a:rPr>
              <a:t>The nature and degree of the potential employer’s control over the work</a:t>
            </a:r>
          </a:p>
          <a:p>
            <a:pPr marL="801688" lvl="2" indent="-341313">
              <a:buAutoNum type="arabicPeriod"/>
            </a:pPr>
            <a:r>
              <a:rPr lang="en-US" sz="2400" dirty="0">
                <a:solidFill>
                  <a:srgbClr val="000054"/>
                </a:solidFill>
              </a:rPr>
              <a:t>Whether the work is an integral part of the employer’s business</a:t>
            </a:r>
          </a:p>
          <a:p>
            <a:pPr marL="801688" lvl="2" indent="-341313">
              <a:buAutoNum type="arabicPeriod"/>
            </a:pPr>
            <a:r>
              <a:rPr lang="en-US" sz="2400" dirty="0">
                <a:solidFill>
                  <a:srgbClr val="000054"/>
                </a:solidFill>
              </a:rPr>
              <a:t>The worker’s skill and initiative</a:t>
            </a:r>
          </a:p>
          <a:p>
            <a:pPr>
              <a:spcAft>
                <a:spcPts val="300"/>
              </a:spcAft>
            </a:pPr>
            <a:r>
              <a:rPr lang="en-US" dirty="0">
                <a:solidFill>
                  <a:srgbClr val="000054"/>
                </a:solidFill>
              </a:rPr>
              <a:t>No one factor is determinative; all factors are equally weighted</a:t>
            </a:r>
          </a:p>
        </p:txBody>
      </p:sp>
    </p:spTree>
    <p:extLst>
      <p:ext uri="{BB962C8B-B14F-4D97-AF65-F5344CB8AC3E}">
        <p14:creationId xmlns:p14="http://schemas.microsoft.com/office/powerpoint/2010/main" val="30975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051B18-6A80-0E90-E046-69D9DEFC5F8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5000" y="1584418"/>
            <a:ext cx="8382000" cy="4361140"/>
          </a:xfrm>
          <a:prstGeom prst="rect">
            <a:avLst/>
          </a:prstGeom>
        </p:spPr>
      </p:pic>
      <p:sp>
        <p:nvSpPr>
          <p:cNvPr id="7" name="TextBox 6">
            <a:extLst>
              <a:ext uri="{FF2B5EF4-FFF2-40B4-BE49-F238E27FC236}">
                <a16:creationId xmlns:a16="http://schemas.microsoft.com/office/drawing/2014/main" id="{40CEEB18-1B88-B1C2-E65A-6A32F16CF3A9}"/>
              </a:ext>
            </a:extLst>
          </p:cNvPr>
          <p:cNvSpPr txBox="1"/>
          <p:nvPr/>
        </p:nvSpPr>
        <p:spPr>
          <a:xfrm>
            <a:off x="3352800" y="6112068"/>
            <a:ext cx="5257800" cy="276999"/>
          </a:xfrm>
          <a:prstGeom prst="rect">
            <a:avLst/>
          </a:prstGeom>
          <a:noFill/>
        </p:spPr>
        <p:txBody>
          <a:bodyPr wrap="square">
            <a:spAutoFit/>
          </a:bodyPr>
          <a:lstStyle/>
          <a:p>
            <a:pPr algn="ctr"/>
            <a:r>
              <a:rPr lang="en-US" sz="1200" dirty="0">
                <a:solidFill>
                  <a:srgbClr val="000054"/>
                </a:solidFill>
                <a:latin typeface="+mj-lt"/>
                <a:ea typeface="Tahoma" panose="020B0604030504040204" pitchFamily="34" charset="0"/>
                <a:cs typeface="Tahoma" panose="020B0604030504040204" pitchFamily="34" charset="0"/>
              </a:rPr>
              <a:t>Credit:  https://www.dol.gov/agencies/whd/flsa/misclassification (Sept. 15, 2024)</a:t>
            </a:r>
          </a:p>
        </p:txBody>
      </p:sp>
      <p:sp>
        <p:nvSpPr>
          <p:cNvPr id="8" name="Title 3">
            <a:extLst>
              <a:ext uri="{FF2B5EF4-FFF2-40B4-BE49-F238E27FC236}">
                <a16:creationId xmlns:a16="http://schemas.microsoft.com/office/drawing/2014/main" id="{00949D5A-5C88-7677-1834-63B8F5450922}"/>
              </a:ext>
            </a:extLst>
          </p:cNvPr>
          <p:cNvSpPr>
            <a:spLocks noGrp="1"/>
          </p:cNvSpPr>
          <p:nvPr>
            <p:ph type="title"/>
          </p:nvPr>
        </p:nvSpPr>
        <p:spPr>
          <a:xfrm>
            <a:off x="381000" y="106090"/>
            <a:ext cx="10515600" cy="1311819"/>
          </a:xfrm>
          <a:prstGeom prst="rect">
            <a:avLst/>
          </a:prstGeom>
        </p:spPr>
        <p:txBody>
          <a:bodyPr>
            <a:noAutofit/>
          </a:bodyPr>
          <a:lstStyle/>
          <a:p>
            <a:r>
              <a:rPr lang="en-US" sz="5400" dirty="0"/>
              <a:t>Worker Classification Rule</a:t>
            </a:r>
            <a:br>
              <a:rPr lang="en-US" dirty="0"/>
            </a:br>
            <a:r>
              <a:rPr lang="en-US" sz="4000" dirty="0"/>
              <a:t>Employee v. Independent Contractor?</a:t>
            </a:r>
            <a:endParaRPr lang="en-US" dirty="0"/>
          </a:p>
        </p:txBody>
      </p:sp>
    </p:spTree>
    <p:extLst>
      <p:ext uri="{BB962C8B-B14F-4D97-AF65-F5344CB8AC3E}">
        <p14:creationId xmlns:p14="http://schemas.microsoft.com/office/powerpoint/2010/main" val="1501617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70ACD-E57D-3F08-6FAB-9CC806119F7A}"/>
              </a:ext>
            </a:extLst>
          </p:cNvPr>
          <p:cNvSpPr>
            <a:spLocks noGrp="1"/>
          </p:cNvSpPr>
          <p:nvPr>
            <p:ph type="title"/>
          </p:nvPr>
        </p:nvSpPr>
        <p:spPr/>
        <p:txBody>
          <a:bodyPr>
            <a:noAutofit/>
          </a:bodyPr>
          <a:lstStyle/>
          <a:p>
            <a:r>
              <a:rPr lang="en-US" dirty="0"/>
              <a:t>FLSA Enforcement</a:t>
            </a:r>
          </a:p>
        </p:txBody>
      </p:sp>
      <p:sp>
        <p:nvSpPr>
          <p:cNvPr id="4" name="Text Placeholder 3">
            <a:extLst>
              <a:ext uri="{FF2B5EF4-FFF2-40B4-BE49-F238E27FC236}">
                <a16:creationId xmlns:a16="http://schemas.microsoft.com/office/drawing/2014/main" id="{9C4A0298-AF61-C978-1BAA-A58B1F44F62D}"/>
              </a:ext>
            </a:extLst>
          </p:cNvPr>
          <p:cNvSpPr>
            <a:spLocks noGrp="1"/>
          </p:cNvSpPr>
          <p:nvPr>
            <p:ph type="body" sz="quarter" idx="11"/>
          </p:nvPr>
        </p:nvSpPr>
        <p:spPr>
          <a:xfrm>
            <a:off x="6324600" y="1676400"/>
            <a:ext cx="5715000" cy="4610100"/>
          </a:xfrm>
        </p:spPr>
        <p:txBody>
          <a:bodyPr>
            <a:noAutofit/>
          </a:bodyPr>
          <a:lstStyle/>
          <a:p>
            <a:pPr marL="0" indent="0">
              <a:spcAft>
                <a:spcPts val="1200"/>
              </a:spcAft>
              <a:buNone/>
            </a:pPr>
            <a:r>
              <a:rPr lang="en-US" sz="2400" i="1" cap="small" dirty="0">
                <a:solidFill>
                  <a:srgbClr val="1E4BC7"/>
                </a:solidFill>
              </a:rPr>
              <a:t>DOL v. Steadfast Medical Staffing </a:t>
            </a:r>
            <a:r>
              <a:rPr lang="en-US" sz="2000" cap="small" dirty="0">
                <a:solidFill>
                  <a:srgbClr val="1E4BC7"/>
                </a:solidFill>
              </a:rPr>
              <a:t>(E.D.Va.)</a:t>
            </a:r>
          </a:p>
          <a:p>
            <a:pPr>
              <a:lnSpc>
                <a:spcPct val="100000"/>
              </a:lnSpc>
              <a:spcBef>
                <a:spcPts val="0"/>
              </a:spcBef>
            </a:pPr>
            <a:r>
              <a:rPr lang="en-US" sz="2000" dirty="0">
                <a:solidFill>
                  <a:srgbClr val="000054"/>
                </a:solidFill>
              </a:rPr>
              <a:t>Enforcement action against staffing company and owner</a:t>
            </a:r>
          </a:p>
          <a:p>
            <a:pPr>
              <a:lnSpc>
                <a:spcPct val="100000"/>
              </a:lnSpc>
              <a:spcBef>
                <a:spcPts val="600"/>
              </a:spcBef>
              <a:spcAft>
                <a:spcPts val="200"/>
              </a:spcAft>
            </a:pPr>
            <a:r>
              <a:rPr lang="en-US" sz="2000" dirty="0">
                <a:solidFill>
                  <a:srgbClr val="000054"/>
                </a:solidFill>
              </a:rPr>
              <a:t>Complaint alleges:</a:t>
            </a:r>
          </a:p>
          <a:p>
            <a:pPr lvl="1">
              <a:lnSpc>
                <a:spcPct val="100000"/>
              </a:lnSpc>
              <a:spcBef>
                <a:spcPts val="0"/>
              </a:spcBef>
              <a:spcAft>
                <a:spcPts val="200"/>
              </a:spcAft>
            </a:pPr>
            <a:r>
              <a:rPr lang="en-US" sz="1800" dirty="0">
                <a:solidFill>
                  <a:srgbClr val="000054"/>
                </a:solidFill>
              </a:rPr>
              <a:t>Staffing company improperly classified CNAs, LPNs, and RNs as independent contractors (1099)</a:t>
            </a:r>
          </a:p>
          <a:p>
            <a:pPr lvl="1">
              <a:lnSpc>
                <a:spcPct val="100000"/>
              </a:lnSpc>
              <a:spcBef>
                <a:spcPts val="0"/>
              </a:spcBef>
            </a:pPr>
            <a:r>
              <a:rPr lang="en-US" sz="1800" dirty="0">
                <a:solidFill>
                  <a:srgbClr val="000054"/>
                </a:solidFill>
              </a:rPr>
              <a:t>Staffing company failed to compensate misclassified workers for overtime work</a:t>
            </a:r>
          </a:p>
          <a:p>
            <a:pPr>
              <a:lnSpc>
                <a:spcPct val="100000"/>
              </a:lnSpc>
              <a:spcBef>
                <a:spcPts val="600"/>
              </a:spcBef>
              <a:spcAft>
                <a:spcPts val="200"/>
              </a:spcAft>
            </a:pPr>
            <a:r>
              <a:rPr lang="en-US" sz="2000" dirty="0">
                <a:solidFill>
                  <a:srgbClr val="000054"/>
                </a:solidFill>
              </a:rPr>
              <a:t>December 2023:  Final Judgment of </a:t>
            </a:r>
            <a:r>
              <a:rPr lang="en-US" sz="2000" b="1" i="1" dirty="0">
                <a:solidFill>
                  <a:srgbClr val="1E4BC7"/>
                </a:solidFill>
              </a:rPr>
              <a:t>$9,346,663.23</a:t>
            </a:r>
          </a:p>
          <a:p>
            <a:pPr lvl="1">
              <a:lnSpc>
                <a:spcPct val="100000"/>
              </a:lnSpc>
              <a:spcBef>
                <a:spcPts val="0"/>
              </a:spcBef>
              <a:spcAft>
                <a:spcPts val="200"/>
              </a:spcAft>
            </a:pPr>
            <a:r>
              <a:rPr lang="en-US" sz="1800" dirty="0">
                <a:solidFill>
                  <a:srgbClr val="000054"/>
                </a:solidFill>
              </a:rPr>
              <a:t>$4,537,642.83 back wages</a:t>
            </a:r>
          </a:p>
          <a:p>
            <a:pPr lvl="1">
              <a:lnSpc>
                <a:spcPct val="100000"/>
              </a:lnSpc>
              <a:spcBef>
                <a:spcPts val="0"/>
              </a:spcBef>
              <a:spcAft>
                <a:spcPts val="200"/>
              </a:spcAft>
            </a:pPr>
            <a:r>
              <a:rPr lang="en-US" sz="1800" dirty="0">
                <a:solidFill>
                  <a:srgbClr val="000054"/>
                </a:solidFill>
              </a:rPr>
              <a:t>$4,537,642.83 liquidated damages</a:t>
            </a:r>
          </a:p>
        </p:txBody>
      </p:sp>
      <p:sp>
        <p:nvSpPr>
          <p:cNvPr id="2" name="Text Placeholder 3">
            <a:extLst>
              <a:ext uri="{FF2B5EF4-FFF2-40B4-BE49-F238E27FC236}">
                <a16:creationId xmlns:a16="http://schemas.microsoft.com/office/drawing/2014/main" id="{C9949AE6-B396-C9D9-7C01-F06347CD0B69}"/>
              </a:ext>
            </a:extLst>
          </p:cNvPr>
          <p:cNvSpPr txBox="1">
            <a:spLocks/>
          </p:cNvSpPr>
          <p:nvPr/>
        </p:nvSpPr>
        <p:spPr>
          <a:xfrm>
            <a:off x="304800" y="1676400"/>
            <a:ext cx="5715000" cy="4610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1E4BC7"/>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4BC7"/>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4BC7"/>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1200"/>
              </a:spcAft>
              <a:buFont typeface="Wingdings" panose="05000000000000000000" pitchFamily="2" charset="2"/>
              <a:buNone/>
            </a:pPr>
            <a:r>
              <a:rPr lang="en-US" sz="2400" i="1" cap="small" dirty="0">
                <a:solidFill>
                  <a:srgbClr val="1E4BC7"/>
                </a:solidFill>
              </a:rPr>
              <a:t>DOL v. U.S. Medical Staffing </a:t>
            </a:r>
            <a:r>
              <a:rPr lang="en-US" sz="2000" cap="small" dirty="0">
                <a:solidFill>
                  <a:srgbClr val="1E4BC7"/>
                </a:solidFill>
              </a:rPr>
              <a:t>(E.D.Pa.)</a:t>
            </a:r>
          </a:p>
          <a:p>
            <a:pPr fontAlgn="auto">
              <a:lnSpc>
                <a:spcPct val="100000"/>
              </a:lnSpc>
              <a:spcBef>
                <a:spcPts val="0"/>
              </a:spcBef>
              <a:spcAft>
                <a:spcPts val="0"/>
              </a:spcAft>
            </a:pPr>
            <a:r>
              <a:rPr lang="en-US" sz="2000" dirty="0">
                <a:solidFill>
                  <a:srgbClr val="000054"/>
                </a:solidFill>
              </a:rPr>
              <a:t>Enforcement action against staffing company and owner</a:t>
            </a:r>
          </a:p>
          <a:p>
            <a:pPr fontAlgn="auto">
              <a:lnSpc>
                <a:spcPct val="100000"/>
              </a:lnSpc>
              <a:spcBef>
                <a:spcPts val="600"/>
              </a:spcBef>
              <a:spcAft>
                <a:spcPts val="200"/>
              </a:spcAft>
            </a:pPr>
            <a:r>
              <a:rPr lang="en-US" sz="2000" dirty="0">
                <a:solidFill>
                  <a:srgbClr val="000054"/>
                </a:solidFill>
              </a:rPr>
              <a:t>Complaint alleges:</a:t>
            </a:r>
          </a:p>
          <a:p>
            <a:pPr lvl="1" fontAlgn="auto">
              <a:lnSpc>
                <a:spcPct val="100000"/>
              </a:lnSpc>
              <a:spcBef>
                <a:spcPts val="0"/>
              </a:spcBef>
              <a:spcAft>
                <a:spcPts val="200"/>
              </a:spcAft>
            </a:pPr>
            <a:r>
              <a:rPr lang="en-US" sz="1800" dirty="0">
                <a:solidFill>
                  <a:srgbClr val="000054"/>
                </a:solidFill>
              </a:rPr>
              <a:t>Misclassification as 1099 workers</a:t>
            </a:r>
          </a:p>
          <a:p>
            <a:pPr lvl="1" fontAlgn="auto">
              <a:lnSpc>
                <a:spcPct val="100000"/>
              </a:lnSpc>
              <a:spcBef>
                <a:spcPts val="0"/>
              </a:spcBef>
              <a:spcAft>
                <a:spcPts val="0"/>
              </a:spcAft>
            </a:pPr>
            <a:r>
              <a:rPr lang="en-US" sz="1800" dirty="0">
                <a:solidFill>
                  <a:srgbClr val="000054"/>
                </a:solidFill>
              </a:rPr>
              <a:t>Failure to pay OT rate (paid straight time)</a:t>
            </a:r>
          </a:p>
          <a:p>
            <a:pPr lvl="1" fontAlgn="auto">
              <a:lnSpc>
                <a:spcPct val="100000"/>
              </a:lnSpc>
              <a:spcBef>
                <a:spcPts val="0"/>
              </a:spcBef>
              <a:spcAft>
                <a:spcPts val="0"/>
              </a:spcAft>
            </a:pPr>
            <a:r>
              <a:rPr lang="en-US" sz="1800" dirty="0">
                <a:solidFill>
                  <a:srgbClr val="000054"/>
                </a:solidFill>
              </a:rPr>
              <a:t>Falsely claimed some employees were from registry</a:t>
            </a:r>
          </a:p>
          <a:p>
            <a:pPr fontAlgn="auto">
              <a:lnSpc>
                <a:spcPct val="100000"/>
              </a:lnSpc>
              <a:spcBef>
                <a:spcPts val="600"/>
              </a:spcBef>
              <a:spcAft>
                <a:spcPts val="200"/>
              </a:spcAft>
            </a:pPr>
            <a:r>
              <a:rPr lang="en-US" sz="2000" dirty="0">
                <a:solidFill>
                  <a:srgbClr val="000054"/>
                </a:solidFill>
              </a:rPr>
              <a:t>September 2022:  Consent Judgment of </a:t>
            </a:r>
            <a:r>
              <a:rPr lang="en-US" sz="2000" b="1" i="1" dirty="0">
                <a:solidFill>
                  <a:srgbClr val="1E4BC7"/>
                </a:solidFill>
              </a:rPr>
              <a:t>$10,000,000.00</a:t>
            </a:r>
          </a:p>
          <a:p>
            <a:pPr lvl="1" fontAlgn="auto">
              <a:lnSpc>
                <a:spcPct val="100000"/>
              </a:lnSpc>
              <a:spcBef>
                <a:spcPts val="0"/>
              </a:spcBef>
              <a:spcAft>
                <a:spcPts val="200"/>
              </a:spcAft>
            </a:pPr>
            <a:r>
              <a:rPr lang="en-US" sz="1800" dirty="0">
                <a:solidFill>
                  <a:srgbClr val="000054"/>
                </a:solidFill>
              </a:rPr>
              <a:t>$4,650,000 back wages</a:t>
            </a:r>
          </a:p>
          <a:p>
            <a:pPr lvl="1" fontAlgn="auto">
              <a:lnSpc>
                <a:spcPct val="100000"/>
              </a:lnSpc>
              <a:spcBef>
                <a:spcPts val="0"/>
              </a:spcBef>
              <a:spcAft>
                <a:spcPts val="200"/>
              </a:spcAft>
            </a:pPr>
            <a:r>
              <a:rPr lang="en-US" sz="1800" dirty="0">
                <a:solidFill>
                  <a:srgbClr val="000054"/>
                </a:solidFill>
              </a:rPr>
              <a:t>$4,650,000 liquidated damages</a:t>
            </a:r>
          </a:p>
          <a:p>
            <a:pPr lvl="1" fontAlgn="auto">
              <a:lnSpc>
                <a:spcPct val="100000"/>
              </a:lnSpc>
              <a:spcBef>
                <a:spcPts val="0"/>
              </a:spcBef>
              <a:spcAft>
                <a:spcPts val="200"/>
              </a:spcAft>
            </a:pPr>
            <a:r>
              <a:rPr lang="en-US" sz="1800" dirty="0">
                <a:solidFill>
                  <a:srgbClr val="000054"/>
                </a:solidFill>
              </a:rPr>
              <a:t>$700,000 in civil monetary penalties</a:t>
            </a:r>
          </a:p>
        </p:txBody>
      </p:sp>
    </p:spTree>
    <p:extLst>
      <p:ext uri="{BB962C8B-B14F-4D97-AF65-F5344CB8AC3E}">
        <p14:creationId xmlns:p14="http://schemas.microsoft.com/office/powerpoint/2010/main" val="98294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6159C-33BC-3F0E-403C-CE13D7DB95E2}"/>
              </a:ext>
            </a:extLst>
          </p:cNvPr>
          <p:cNvSpPr>
            <a:spLocks noGrp="1"/>
          </p:cNvSpPr>
          <p:nvPr>
            <p:ph type="body" sz="quarter" idx="11"/>
          </p:nvPr>
        </p:nvSpPr>
        <p:spPr/>
        <p:txBody>
          <a:bodyPr>
            <a:noAutofit/>
          </a:bodyPr>
          <a:lstStyle/>
          <a:p>
            <a:r>
              <a:rPr lang="en-US" sz="3000" dirty="0">
                <a:solidFill>
                  <a:srgbClr val="000054"/>
                </a:solidFill>
              </a:rPr>
              <a:t>Must have clearly communicated and effective process/procedure for employees to correct their time</a:t>
            </a:r>
          </a:p>
          <a:p>
            <a:r>
              <a:rPr lang="en-US" sz="3000" dirty="0">
                <a:solidFill>
                  <a:srgbClr val="000054"/>
                </a:solidFill>
              </a:rPr>
              <a:t>Must have effective process to override auto-deduction</a:t>
            </a:r>
          </a:p>
          <a:p>
            <a:r>
              <a:rPr lang="en-US" sz="3000" dirty="0">
                <a:solidFill>
                  <a:srgbClr val="000054"/>
                </a:solidFill>
              </a:rPr>
              <a:t>Ensure time keeping system is capturing all hours worked</a:t>
            </a:r>
          </a:p>
          <a:p>
            <a:r>
              <a:rPr lang="en-US" sz="3000" dirty="0">
                <a:solidFill>
                  <a:srgbClr val="000054"/>
                </a:solidFill>
              </a:rPr>
              <a:t>Ensure payroll system is properly calculating OT rate (shift differentials, non-discretionary bonuses, on-call time, other premium pay) – </a:t>
            </a:r>
            <a:r>
              <a:rPr lang="en-US" sz="3000" i="1" dirty="0">
                <a:solidFill>
                  <a:srgbClr val="1E4BC7"/>
                </a:solidFill>
              </a:rPr>
              <a:t>test your system</a:t>
            </a:r>
            <a:endParaRPr lang="en-US" sz="3000" dirty="0">
              <a:solidFill>
                <a:srgbClr val="1E4BC7"/>
              </a:solidFill>
            </a:endParaRPr>
          </a:p>
          <a:p>
            <a:r>
              <a:rPr lang="en-US" sz="3000" dirty="0">
                <a:solidFill>
                  <a:srgbClr val="000054"/>
                </a:solidFill>
              </a:rPr>
              <a:t>Review exempt/non-exempt classifications</a:t>
            </a:r>
          </a:p>
          <a:p>
            <a:r>
              <a:rPr lang="en-US" sz="3000" dirty="0">
                <a:solidFill>
                  <a:srgbClr val="000054"/>
                </a:solidFill>
              </a:rPr>
              <a:t>Review employee/independent contractor classifications</a:t>
            </a:r>
          </a:p>
        </p:txBody>
      </p:sp>
      <p:sp>
        <p:nvSpPr>
          <p:cNvPr id="4" name="Title 3">
            <a:extLst>
              <a:ext uri="{FF2B5EF4-FFF2-40B4-BE49-F238E27FC236}">
                <a16:creationId xmlns:a16="http://schemas.microsoft.com/office/drawing/2014/main" id="{10A171F0-F9DE-E296-7B0F-06B057AB4484}"/>
              </a:ext>
            </a:extLst>
          </p:cNvPr>
          <p:cNvSpPr>
            <a:spLocks noGrp="1"/>
          </p:cNvSpPr>
          <p:nvPr>
            <p:ph type="title"/>
          </p:nvPr>
        </p:nvSpPr>
        <p:spPr>
          <a:xfrm>
            <a:off x="381000" y="306388"/>
            <a:ext cx="10515600" cy="844550"/>
          </a:xfrm>
          <a:prstGeom prst="rect">
            <a:avLst/>
          </a:prstGeom>
        </p:spPr>
        <p:txBody>
          <a:bodyPr>
            <a:noAutofit/>
          </a:bodyPr>
          <a:lstStyle/>
          <a:p>
            <a:r>
              <a:rPr lang="en-US" sz="6000" dirty="0">
                <a:ea typeface="Tahoma" panose="020B0604030504040204" pitchFamily="34" charset="0"/>
              </a:rPr>
              <a:t>Employer Action Items </a:t>
            </a:r>
            <a:r>
              <a:rPr lang="en-US" sz="6000" dirty="0">
                <a:ea typeface="Tahoma" panose="020B0604030504040204" pitchFamily="34" charset="0"/>
                <a:sym typeface="Wingdings" panose="05000000000000000000" pitchFamily="2" charset="2"/>
              </a:rPr>
              <a:t></a:t>
            </a:r>
            <a:endParaRPr lang="en-US" sz="6000" dirty="0">
              <a:ea typeface="Tahoma" panose="020B0604030504040204" pitchFamily="34" charset="0"/>
            </a:endParaRPr>
          </a:p>
        </p:txBody>
      </p:sp>
    </p:spTree>
    <p:extLst>
      <p:ext uri="{BB962C8B-B14F-4D97-AF65-F5344CB8AC3E}">
        <p14:creationId xmlns:p14="http://schemas.microsoft.com/office/powerpoint/2010/main" val="1366662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57FCE-D8E5-D160-71E4-6B6B26D23FC3}"/>
              </a:ext>
            </a:extLst>
          </p:cNvPr>
          <p:cNvSpPr>
            <a:spLocks noGrp="1"/>
          </p:cNvSpPr>
          <p:nvPr>
            <p:ph type="title"/>
          </p:nvPr>
        </p:nvSpPr>
        <p:spPr>
          <a:xfrm>
            <a:off x="381000" y="76200"/>
            <a:ext cx="10515600" cy="1311819"/>
          </a:xfrm>
          <a:prstGeom prst="rect">
            <a:avLst/>
          </a:prstGeom>
        </p:spPr>
        <p:txBody>
          <a:bodyPr wrap="square" anchor="ctr">
            <a:normAutofit fontScale="90000"/>
          </a:bodyPr>
          <a:lstStyle/>
          <a:p>
            <a:r>
              <a:rPr lang="en-US" sz="6700" dirty="0"/>
              <a:t>AI in the Workplace</a:t>
            </a:r>
            <a:br>
              <a:rPr lang="en-US" dirty="0"/>
            </a:br>
            <a:r>
              <a:rPr lang="en-US" sz="4400" dirty="0"/>
              <a:t>Field Assistance Bulletin (FAB) 2024-1</a:t>
            </a:r>
            <a:endParaRPr lang="en-US" dirty="0"/>
          </a:p>
        </p:txBody>
      </p:sp>
      <p:sp>
        <p:nvSpPr>
          <p:cNvPr id="7" name="Text Placeholder 1">
            <a:extLst>
              <a:ext uri="{FF2B5EF4-FFF2-40B4-BE49-F238E27FC236}">
                <a16:creationId xmlns:a16="http://schemas.microsoft.com/office/drawing/2014/main" id="{92133AAF-FB19-8B3C-C1B8-BC5FD3473DC1}"/>
              </a:ext>
            </a:extLst>
          </p:cNvPr>
          <p:cNvSpPr>
            <a:spLocks noGrp="1"/>
          </p:cNvSpPr>
          <p:nvPr>
            <p:ph type="body" sz="quarter" idx="11"/>
          </p:nvPr>
        </p:nvSpPr>
        <p:spPr>
          <a:xfrm>
            <a:off x="304800" y="1600200"/>
            <a:ext cx="11410950" cy="4610100"/>
          </a:xfrm>
        </p:spPr>
        <p:txBody>
          <a:bodyPr>
            <a:noAutofit/>
          </a:bodyPr>
          <a:lstStyle/>
          <a:p>
            <a:pPr marL="0" indent="0">
              <a:spcAft>
                <a:spcPts val="300"/>
              </a:spcAft>
              <a:buNone/>
            </a:pPr>
            <a:r>
              <a:rPr lang="en-US" sz="3200" cap="small" dirty="0">
                <a:solidFill>
                  <a:srgbClr val="1E4BC7"/>
                </a:solidFill>
              </a:rPr>
              <a:t>Employers are responsible for violations of law caused by AI</a:t>
            </a:r>
          </a:p>
          <a:p>
            <a:r>
              <a:rPr lang="en-US" b="1" dirty="0">
                <a:solidFill>
                  <a:srgbClr val="000054"/>
                </a:solidFill>
              </a:rPr>
              <a:t>FLSA:  </a:t>
            </a:r>
            <a:r>
              <a:rPr lang="en-US" dirty="0">
                <a:solidFill>
                  <a:srgbClr val="000054"/>
                </a:solidFill>
              </a:rPr>
              <a:t>Employers must ensure that AI/tech used to calculate and determine wage rates does not result in FLSA violation</a:t>
            </a:r>
          </a:p>
          <a:p>
            <a:pPr lvl="1">
              <a:spcBef>
                <a:spcPts val="0"/>
              </a:spcBef>
              <a:spcAft>
                <a:spcPts val="300"/>
              </a:spcAft>
            </a:pPr>
            <a:r>
              <a:rPr lang="en-US" dirty="0">
                <a:solidFill>
                  <a:srgbClr val="000054"/>
                </a:solidFill>
              </a:rPr>
              <a:t>Some “off the shelf” payroll programs not equipped to handle special pay arrangements (example:  weekend premium pay)</a:t>
            </a:r>
          </a:p>
          <a:p>
            <a:pPr>
              <a:spcAft>
                <a:spcPts val="300"/>
              </a:spcAft>
            </a:pPr>
            <a:r>
              <a:rPr lang="en-US" b="1" dirty="0">
                <a:solidFill>
                  <a:srgbClr val="000054"/>
                </a:solidFill>
              </a:rPr>
              <a:t>FMLA:  </a:t>
            </a:r>
            <a:r>
              <a:rPr lang="en-US" dirty="0">
                <a:solidFill>
                  <a:srgbClr val="000054"/>
                </a:solidFill>
              </a:rPr>
              <a:t>Employers should oversee AI/tech used to track and manage FMLA leave </a:t>
            </a:r>
          </a:p>
          <a:p>
            <a:r>
              <a:rPr lang="en-US" b="1" dirty="0">
                <a:solidFill>
                  <a:srgbClr val="000054"/>
                </a:solidFill>
              </a:rPr>
              <a:t>PUMP:  </a:t>
            </a:r>
            <a:r>
              <a:rPr lang="en-US" dirty="0">
                <a:solidFill>
                  <a:srgbClr val="000054"/>
                </a:solidFill>
              </a:rPr>
              <a:t>Employers must ensure that AI/tech do not impose adverse consequences (limits on frequency, timing, and length of breaks) for employees who exercise right to pump at work</a:t>
            </a:r>
          </a:p>
        </p:txBody>
      </p:sp>
    </p:spTree>
    <p:extLst>
      <p:ext uri="{BB962C8B-B14F-4D97-AF65-F5344CB8AC3E}">
        <p14:creationId xmlns:p14="http://schemas.microsoft.com/office/powerpoint/2010/main" val="3547062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Autofit/>
          </a:bodyPr>
          <a:lstStyle/>
          <a:p>
            <a:pPr>
              <a:lnSpc>
                <a:spcPct val="100000"/>
              </a:lnSpc>
            </a:pPr>
            <a:r>
              <a:rPr lang="en-US" sz="6000" dirty="0">
                <a:latin typeface="+mj-lt"/>
              </a:rPr>
              <a:t>EEOC UPDATE</a:t>
            </a:r>
          </a:p>
        </p:txBody>
      </p:sp>
    </p:spTree>
    <p:extLst>
      <p:ext uri="{BB962C8B-B14F-4D97-AF65-F5344CB8AC3E}">
        <p14:creationId xmlns:p14="http://schemas.microsoft.com/office/powerpoint/2010/main" val="223409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ADA75-177A-A98C-AF04-799540B6546F}"/>
              </a:ext>
            </a:extLst>
          </p:cNvPr>
          <p:cNvSpPr>
            <a:spLocks noGrp="1"/>
          </p:cNvSpPr>
          <p:nvPr>
            <p:ph type="body" sz="quarter" idx="11"/>
          </p:nvPr>
        </p:nvSpPr>
        <p:spPr>
          <a:xfrm>
            <a:off x="381000" y="1790699"/>
            <a:ext cx="11410950" cy="4533901"/>
          </a:xfrm>
        </p:spPr>
        <p:txBody>
          <a:bodyPr>
            <a:noAutofit/>
          </a:bodyPr>
          <a:lstStyle/>
          <a:p>
            <a:pPr marL="1371600" indent="0">
              <a:spcAft>
                <a:spcPts val="1200"/>
              </a:spcAft>
              <a:buNone/>
              <a:tabLst>
                <a:tab pos="1371600" algn="l"/>
              </a:tabLst>
            </a:pPr>
            <a:r>
              <a:rPr lang="en-US" sz="4500" i="1" dirty="0">
                <a:solidFill>
                  <a:srgbClr val="1E4BC7"/>
                </a:solidFill>
                <a:latin typeface="Aptos ExtraBold" panose="020B0004020202020204" pitchFamily="34" charset="0"/>
              </a:rPr>
              <a:t>79%</a:t>
            </a:r>
            <a:r>
              <a:rPr lang="en-US" sz="4500" dirty="0">
                <a:solidFill>
                  <a:srgbClr val="000054"/>
                </a:solidFill>
              </a:rPr>
              <a:t>	</a:t>
            </a:r>
            <a:r>
              <a:rPr lang="en-US" sz="3200" dirty="0">
                <a:solidFill>
                  <a:srgbClr val="000054"/>
                </a:solidFill>
              </a:rPr>
              <a:t>of nurses have experienced racism / 					discrimination from patients</a:t>
            </a:r>
          </a:p>
          <a:p>
            <a:pPr marL="1371600" indent="0">
              <a:spcAft>
                <a:spcPts val="1800"/>
              </a:spcAft>
              <a:buNone/>
              <a:tabLst>
                <a:tab pos="1371600" algn="l"/>
              </a:tabLst>
            </a:pPr>
            <a:r>
              <a:rPr lang="en-US" sz="4500" i="1" dirty="0">
                <a:solidFill>
                  <a:srgbClr val="1E4BC7"/>
                </a:solidFill>
                <a:latin typeface="Aptos ExtraBold" panose="020B0004020202020204" pitchFamily="34" charset="0"/>
              </a:rPr>
              <a:t>88% </a:t>
            </a:r>
            <a:r>
              <a:rPr lang="en-US" sz="4500" dirty="0">
                <a:solidFill>
                  <a:srgbClr val="000054"/>
                </a:solidFill>
              </a:rPr>
              <a:t>	</a:t>
            </a:r>
            <a:r>
              <a:rPr lang="en-US" sz="3200" dirty="0">
                <a:solidFill>
                  <a:srgbClr val="000054"/>
                </a:solidFill>
              </a:rPr>
              <a:t>of nurses working in nursing homes, residential 		care facilities, and home health care, have 			experienced racism/discrimination from 				residents</a:t>
            </a:r>
          </a:p>
          <a:p>
            <a:pPr marL="0" indent="0">
              <a:buNone/>
            </a:pPr>
            <a:endParaRPr lang="en-US" sz="1400" i="1" cap="small" dirty="0">
              <a:solidFill>
                <a:srgbClr val="000054"/>
              </a:solidFill>
            </a:endParaRPr>
          </a:p>
          <a:p>
            <a:pPr marL="0" indent="0">
              <a:buNone/>
            </a:pPr>
            <a:r>
              <a:rPr lang="en-US" sz="1400" i="1" cap="small" dirty="0">
                <a:solidFill>
                  <a:srgbClr val="000054"/>
                </a:solidFill>
              </a:rPr>
              <a:t>Insights Into Nurses Experiences and Perceptions of Discrimination, </a:t>
            </a:r>
            <a:r>
              <a:rPr lang="en-US" sz="1400" dirty="0">
                <a:solidFill>
                  <a:srgbClr val="000054"/>
                </a:solidFill>
              </a:rPr>
              <a:t>(May 2023, Robert Wood Johnson Foundation in collaboration with the National Opinion Research Center at University of Chicago), https://www.statnews.com/wp-content/uploads/2023/05/rwjf473632.pdf</a:t>
            </a:r>
            <a:endParaRPr lang="en-US" sz="1400" dirty="0"/>
          </a:p>
        </p:txBody>
      </p:sp>
      <p:sp>
        <p:nvSpPr>
          <p:cNvPr id="3" name="Title 2">
            <a:extLst>
              <a:ext uri="{FF2B5EF4-FFF2-40B4-BE49-F238E27FC236}">
                <a16:creationId xmlns:a16="http://schemas.microsoft.com/office/drawing/2014/main" id="{7AE1C0D3-B270-6FFC-828D-99D865E9CFDD}"/>
              </a:ext>
            </a:extLst>
          </p:cNvPr>
          <p:cNvSpPr>
            <a:spLocks noGrp="1"/>
          </p:cNvSpPr>
          <p:nvPr>
            <p:ph type="title"/>
          </p:nvPr>
        </p:nvSpPr>
        <p:spPr/>
        <p:txBody>
          <a:bodyPr>
            <a:noAutofit/>
          </a:bodyPr>
          <a:lstStyle/>
          <a:p>
            <a:r>
              <a:rPr lang="en-US" dirty="0"/>
              <a:t>Harassment by Residents</a:t>
            </a:r>
          </a:p>
        </p:txBody>
      </p:sp>
    </p:spTree>
    <p:extLst>
      <p:ext uri="{BB962C8B-B14F-4D97-AF65-F5344CB8AC3E}">
        <p14:creationId xmlns:p14="http://schemas.microsoft.com/office/powerpoint/2010/main" val="33381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rmAutofit/>
          </a:bodyPr>
          <a:lstStyle/>
          <a:p>
            <a:pPr>
              <a:lnSpc>
                <a:spcPct val="100000"/>
              </a:lnSpc>
            </a:pPr>
            <a:r>
              <a:rPr lang="en-US" dirty="0">
                <a:latin typeface="+mj-lt"/>
              </a:rPr>
              <a:t>NON-COMPETE UPDATE</a:t>
            </a:r>
          </a:p>
        </p:txBody>
      </p:sp>
    </p:spTree>
    <p:extLst>
      <p:ext uri="{BB962C8B-B14F-4D97-AF65-F5344CB8AC3E}">
        <p14:creationId xmlns:p14="http://schemas.microsoft.com/office/powerpoint/2010/main" val="1207743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34FFBE-3D18-E664-330E-2630A1995CCB}"/>
              </a:ext>
            </a:extLst>
          </p:cNvPr>
          <p:cNvSpPr>
            <a:spLocks noGrp="1"/>
          </p:cNvSpPr>
          <p:nvPr>
            <p:ph type="body" sz="quarter" idx="11"/>
          </p:nvPr>
        </p:nvSpPr>
        <p:spPr>
          <a:xfrm>
            <a:off x="381000" y="1790699"/>
            <a:ext cx="11410950" cy="4457701"/>
          </a:xfrm>
        </p:spPr>
        <p:txBody>
          <a:bodyPr>
            <a:noAutofit/>
          </a:bodyPr>
          <a:lstStyle/>
          <a:p>
            <a:pPr marL="0" indent="0">
              <a:spcAft>
                <a:spcPts val="1200"/>
              </a:spcAft>
              <a:buNone/>
            </a:pPr>
            <a:r>
              <a:rPr lang="en-US" sz="3600" i="1" cap="small" dirty="0">
                <a:solidFill>
                  <a:srgbClr val="1E4BC7"/>
                </a:solidFill>
              </a:rPr>
              <a:t>EEOC v. Elderwood at Burlington</a:t>
            </a:r>
            <a:r>
              <a:rPr lang="en-US" sz="3200" i="1" cap="small" dirty="0">
                <a:solidFill>
                  <a:srgbClr val="1E4BC7"/>
                </a:solidFill>
              </a:rPr>
              <a:t> </a:t>
            </a:r>
            <a:r>
              <a:rPr lang="en-US" sz="3200" cap="small" dirty="0">
                <a:solidFill>
                  <a:srgbClr val="1E4BC7"/>
                </a:solidFill>
              </a:rPr>
              <a:t>(D.Vt. Filed Sept. 6, 2022)</a:t>
            </a:r>
          </a:p>
          <a:p>
            <a:pPr>
              <a:lnSpc>
                <a:spcPct val="100000"/>
              </a:lnSpc>
              <a:spcBef>
                <a:spcPts val="0"/>
              </a:spcBef>
              <a:spcAft>
                <a:spcPts val="300"/>
              </a:spcAft>
            </a:pPr>
            <a:r>
              <a:rPr lang="en-US" sz="2400" dirty="0"/>
              <a:t>Allegations:</a:t>
            </a:r>
          </a:p>
          <a:p>
            <a:pPr lvl="1">
              <a:spcBef>
                <a:spcPts val="0"/>
              </a:spcBef>
              <a:spcAft>
                <a:spcPts val="300"/>
              </a:spcAft>
            </a:pPr>
            <a:r>
              <a:rPr lang="en-US" sz="2000" dirty="0"/>
              <a:t>White residents repeatedly directed racial slurs and physically assaulted Black nurses/aides</a:t>
            </a:r>
          </a:p>
          <a:p>
            <a:pPr lvl="1">
              <a:spcBef>
                <a:spcPts val="0"/>
              </a:spcBef>
              <a:spcAft>
                <a:spcPts val="300"/>
              </a:spcAft>
            </a:pPr>
            <a:r>
              <a:rPr lang="en-US" sz="2000" dirty="0"/>
              <a:t>Incidents were observed by managers and supervisors</a:t>
            </a:r>
          </a:p>
          <a:p>
            <a:pPr lvl="1">
              <a:spcBef>
                <a:spcPts val="0"/>
              </a:spcBef>
              <a:spcAft>
                <a:spcPts val="1200"/>
              </a:spcAft>
            </a:pPr>
            <a:r>
              <a:rPr lang="en-US" sz="2000" dirty="0"/>
              <a:t>Elderwood told Black employees that residents could say what they wanted </a:t>
            </a:r>
          </a:p>
          <a:p>
            <a:pPr>
              <a:lnSpc>
                <a:spcPct val="100000"/>
              </a:lnSpc>
              <a:spcBef>
                <a:spcPts val="0"/>
              </a:spcBef>
              <a:spcAft>
                <a:spcPts val="1200"/>
              </a:spcAft>
            </a:pPr>
            <a:r>
              <a:rPr lang="en-US" sz="2400" dirty="0"/>
              <a:t>Elderwood argued in Motion to Dismiss that it cannot be held liable for the acts of its residents</a:t>
            </a:r>
          </a:p>
          <a:p>
            <a:pPr>
              <a:lnSpc>
                <a:spcPct val="100000"/>
              </a:lnSpc>
              <a:spcBef>
                <a:spcPts val="0"/>
              </a:spcBef>
            </a:pPr>
            <a:r>
              <a:rPr lang="en-US" sz="2400" dirty="0"/>
              <a:t>Court denied motion-</a:t>
            </a:r>
          </a:p>
          <a:p>
            <a:pPr lvl="1">
              <a:lnSpc>
                <a:spcPct val="100000"/>
              </a:lnSpc>
              <a:spcBef>
                <a:spcPts val="0"/>
              </a:spcBef>
              <a:spcAft>
                <a:spcPts val="1200"/>
              </a:spcAft>
            </a:pPr>
            <a:r>
              <a:rPr lang="en-US" sz="2200" dirty="0"/>
              <a:t>Employer may be liable for harassment by third parties when the employer </a:t>
            </a:r>
            <a:r>
              <a:rPr lang="en-US" sz="2200" i="1" dirty="0">
                <a:solidFill>
                  <a:srgbClr val="1E4BC7"/>
                </a:solidFill>
              </a:rPr>
              <a:t>knew or reasonably should have known </a:t>
            </a:r>
            <a:r>
              <a:rPr lang="en-US" sz="2200" dirty="0"/>
              <a:t>about the harassment </a:t>
            </a:r>
            <a:r>
              <a:rPr lang="en-US" sz="2200" b="1" i="1" u="sng" dirty="0">
                <a:solidFill>
                  <a:srgbClr val="1E4BC7"/>
                </a:solidFill>
              </a:rPr>
              <a:t>AND</a:t>
            </a:r>
            <a:r>
              <a:rPr lang="en-US" sz="2200" i="1" dirty="0">
                <a:solidFill>
                  <a:srgbClr val="1E4BC7"/>
                </a:solidFill>
              </a:rPr>
              <a:t> failed to take reasonable remedial action</a:t>
            </a:r>
          </a:p>
        </p:txBody>
      </p:sp>
      <p:sp>
        <p:nvSpPr>
          <p:cNvPr id="3" name="Title 2">
            <a:extLst>
              <a:ext uri="{FF2B5EF4-FFF2-40B4-BE49-F238E27FC236}">
                <a16:creationId xmlns:a16="http://schemas.microsoft.com/office/drawing/2014/main" id="{7AE1C0D3-B270-6FFC-828D-99D865E9CFDD}"/>
              </a:ext>
            </a:extLst>
          </p:cNvPr>
          <p:cNvSpPr>
            <a:spLocks noGrp="1"/>
          </p:cNvSpPr>
          <p:nvPr>
            <p:ph type="title"/>
          </p:nvPr>
        </p:nvSpPr>
        <p:spPr/>
        <p:txBody>
          <a:bodyPr>
            <a:noAutofit/>
          </a:bodyPr>
          <a:lstStyle/>
          <a:p>
            <a:r>
              <a:rPr lang="en-US" dirty="0"/>
              <a:t>Harassment by Residents</a:t>
            </a:r>
          </a:p>
        </p:txBody>
      </p:sp>
    </p:spTree>
    <p:extLst>
      <p:ext uri="{BB962C8B-B14F-4D97-AF65-F5344CB8AC3E}">
        <p14:creationId xmlns:p14="http://schemas.microsoft.com/office/powerpoint/2010/main" val="2939535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34FFBE-3D18-E664-330E-2630A1995CCB}"/>
              </a:ext>
            </a:extLst>
          </p:cNvPr>
          <p:cNvSpPr>
            <a:spLocks noGrp="1"/>
          </p:cNvSpPr>
          <p:nvPr>
            <p:ph type="body" sz="quarter" idx="11"/>
          </p:nvPr>
        </p:nvSpPr>
        <p:spPr>
          <a:xfrm>
            <a:off x="381000" y="1676400"/>
            <a:ext cx="11582400" cy="4686301"/>
          </a:xfrm>
        </p:spPr>
        <p:txBody>
          <a:bodyPr>
            <a:noAutofit/>
          </a:bodyPr>
          <a:lstStyle/>
          <a:p>
            <a:pPr marL="0" indent="0">
              <a:spcAft>
                <a:spcPts val="1200"/>
              </a:spcAft>
              <a:buNone/>
            </a:pPr>
            <a:r>
              <a:rPr lang="en-US" sz="3600" i="1" cap="small" dirty="0">
                <a:solidFill>
                  <a:srgbClr val="1E4BC7"/>
                </a:solidFill>
              </a:rPr>
              <a:t>Chaney v. Plainfield Healthcare Center </a:t>
            </a:r>
            <a:r>
              <a:rPr lang="en-US" sz="3200" cap="small" dirty="0">
                <a:solidFill>
                  <a:srgbClr val="1E4BC7"/>
                </a:solidFill>
              </a:rPr>
              <a:t>(7</a:t>
            </a:r>
            <a:r>
              <a:rPr lang="en-US" sz="3200" cap="small" baseline="30000" dirty="0">
                <a:solidFill>
                  <a:srgbClr val="1E4BC7"/>
                </a:solidFill>
              </a:rPr>
              <a:t>th</a:t>
            </a:r>
            <a:r>
              <a:rPr lang="en-US" sz="3200" cap="small" dirty="0">
                <a:solidFill>
                  <a:srgbClr val="1E4BC7"/>
                </a:solidFill>
              </a:rPr>
              <a:t> Cir. 2010)</a:t>
            </a:r>
          </a:p>
          <a:p>
            <a:pPr>
              <a:lnSpc>
                <a:spcPct val="100000"/>
              </a:lnSpc>
              <a:spcBef>
                <a:spcPts val="0"/>
              </a:spcBef>
              <a:spcAft>
                <a:spcPts val="1200"/>
              </a:spcAft>
            </a:pPr>
            <a:r>
              <a:rPr lang="en-US" sz="2400" dirty="0">
                <a:solidFill>
                  <a:srgbClr val="000054"/>
                </a:solidFill>
              </a:rPr>
              <a:t>Basic Facts:  Nursing home honored resident racial preferences – “Prefers No Black CNAs”</a:t>
            </a:r>
          </a:p>
          <a:p>
            <a:pPr>
              <a:lnSpc>
                <a:spcPct val="100000"/>
              </a:lnSpc>
              <a:spcBef>
                <a:spcPts val="0"/>
              </a:spcBef>
              <a:spcAft>
                <a:spcPts val="1200"/>
              </a:spcAft>
            </a:pPr>
            <a:r>
              <a:rPr lang="en-US" sz="2400" dirty="0">
                <a:solidFill>
                  <a:srgbClr val="000054"/>
                </a:solidFill>
              </a:rPr>
              <a:t>Plainfield argued that it honored racial preferences to comply with state and federal laws granting residents the rights to choose providers, privacy, and bodily autonomy</a:t>
            </a:r>
          </a:p>
          <a:p>
            <a:pPr>
              <a:lnSpc>
                <a:spcPct val="100000"/>
              </a:lnSpc>
              <a:spcBef>
                <a:spcPts val="0"/>
              </a:spcBef>
              <a:spcAft>
                <a:spcPts val="300"/>
              </a:spcAft>
            </a:pPr>
            <a:r>
              <a:rPr lang="en-US" sz="2400" dirty="0">
                <a:solidFill>
                  <a:srgbClr val="000054"/>
                </a:solidFill>
              </a:rPr>
              <a:t>Court holding:  Without resorting to discharging residents, a long-term care facility confronted with a hostile resident has a range of options-</a:t>
            </a:r>
          </a:p>
          <a:p>
            <a:pPr marL="914400" lvl="1" indent="-457200">
              <a:lnSpc>
                <a:spcPct val="100000"/>
              </a:lnSpc>
              <a:spcBef>
                <a:spcPts val="0"/>
              </a:spcBef>
              <a:spcAft>
                <a:spcPts val="300"/>
              </a:spcAft>
              <a:buFont typeface="+mj-lt"/>
              <a:buAutoNum type="arabicPeriod"/>
            </a:pPr>
            <a:r>
              <a:rPr lang="en-US" sz="2000" dirty="0">
                <a:solidFill>
                  <a:srgbClr val="1E4BC7"/>
                </a:solidFill>
              </a:rPr>
              <a:t>Warn residents before admitting them of the facility’s nondiscrimination policy, securing the resident's consent in writing</a:t>
            </a:r>
          </a:p>
          <a:p>
            <a:pPr marL="914400" lvl="1" indent="-457200">
              <a:lnSpc>
                <a:spcPct val="100000"/>
              </a:lnSpc>
              <a:spcBef>
                <a:spcPts val="0"/>
              </a:spcBef>
              <a:spcAft>
                <a:spcPts val="300"/>
              </a:spcAft>
              <a:buFont typeface="+mj-lt"/>
              <a:buAutoNum type="arabicPeriod"/>
            </a:pPr>
            <a:r>
              <a:rPr lang="en-US" sz="2000" dirty="0">
                <a:solidFill>
                  <a:srgbClr val="1E4BC7"/>
                </a:solidFill>
              </a:rPr>
              <a:t>Attempt to reform the resident's behavior after admission</a:t>
            </a:r>
          </a:p>
          <a:p>
            <a:pPr marL="914400" lvl="1" indent="-457200">
              <a:lnSpc>
                <a:spcPct val="100000"/>
              </a:lnSpc>
              <a:spcBef>
                <a:spcPts val="0"/>
              </a:spcBef>
              <a:spcAft>
                <a:spcPts val="300"/>
              </a:spcAft>
              <a:buFont typeface="+mj-lt"/>
              <a:buAutoNum type="arabicPeriod"/>
            </a:pPr>
            <a:r>
              <a:rPr lang="en-US" sz="2000" dirty="0">
                <a:solidFill>
                  <a:srgbClr val="1E4BC7"/>
                </a:solidFill>
              </a:rPr>
              <a:t>Assign staff based on race neutral criteria that minimize the risk of conflict</a:t>
            </a:r>
            <a:endParaRPr lang="en-US" sz="2400" dirty="0"/>
          </a:p>
        </p:txBody>
      </p:sp>
      <p:sp>
        <p:nvSpPr>
          <p:cNvPr id="3" name="Title 2">
            <a:extLst>
              <a:ext uri="{FF2B5EF4-FFF2-40B4-BE49-F238E27FC236}">
                <a16:creationId xmlns:a16="http://schemas.microsoft.com/office/drawing/2014/main" id="{7AE1C0D3-B270-6FFC-828D-99D865E9CFDD}"/>
              </a:ext>
            </a:extLst>
          </p:cNvPr>
          <p:cNvSpPr>
            <a:spLocks noGrp="1"/>
          </p:cNvSpPr>
          <p:nvPr>
            <p:ph type="title"/>
          </p:nvPr>
        </p:nvSpPr>
        <p:spPr/>
        <p:txBody>
          <a:bodyPr>
            <a:noAutofit/>
          </a:bodyPr>
          <a:lstStyle/>
          <a:p>
            <a:r>
              <a:rPr lang="en-US" dirty="0"/>
              <a:t>Harassment by Residents</a:t>
            </a:r>
          </a:p>
        </p:txBody>
      </p:sp>
    </p:spTree>
    <p:extLst>
      <p:ext uri="{BB962C8B-B14F-4D97-AF65-F5344CB8AC3E}">
        <p14:creationId xmlns:p14="http://schemas.microsoft.com/office/powerpoint/2010/main" val="3829337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34FFBE-3D18-E664-330E-2630A1995CCB}"/>
              </a:ext>
            </a:extLst>
          </p:cNvPr>
          <p:cNvSpPr>
            <a:spLocks noGrp="1"/>
          </p:cNvSpPr>
          <p:nvPr>
            <p:ph type="body" sz="quarter" idx="11"/>
          </p:nvPr>
        </p:nvSpPr>
        <p:spPr>
          <a:xfrm>
            <a:off x="381000" y="2133600"/>
            <a:ext cx="5029200" cy="2209800"/>
          </a:xfrm>
        </p:spPr>
        <p:txBody>
          <a:bodyPr>
            <a:noAutofit/>
          </a:bodyPr>
          <a:lstStyle/>
          <a:p>
            <a:pPr>
              <a:lnSpc>
                <a:spcPct val="100000"/>
              </a:lnSpc>
              <a:spcBef>
                <a:spcPts val="0"/>
              </a:spcBef>
              <a:spcAft>
                <a:spcPts val="300"/>
              </a:spcAft>
            </a:pPr>
            <a:r>
              <a:rPr lang="en-US" sz="2400" dirty="0"/>
              <a:t>Facts:  </a:t>
            </a:r>
          </a:p>
          <a:p>
            <a:pPr lvl="1">
              <a:lnSpc>
                <a:spcPct val="100000"/>
              </a:lnSpc>
              <a:spcBef>
                <a:spcPts val="0"/>
              </a:spcBef>
              <a:spcAft>
                <a:spcPts val="1200"/>
              </a:spcAft>
            </a:pPr>
            <a:r>
              <a:rPr lang="en-US" sz="2000" dirty="0"/>
              <a:t>Incident #1:  Resident sexually   harassed housekeeper</a:t>
            </a:r>
          </a:p>
          <a:p>
            <a:pPr lvl="1">
              <a:lnSpc>
                <a:spcPct val="100000"/>
              </a:lnSpc>
              <a:spcBef>
                <a:spcPts val="0"/>
              </a:spcBef>
              <a:spcAft>
                <a:spcPts val="1200"/>
              </a:spcAft>
            </a:pPr>
            <a:endParaRPr lang="en-US" sz="2000" dirty="0"/>
          </a:p>
          <a:p>
            <a:pPr lvl="1">
              <a:lnSpc>
                <a:spcPct val="100000"/>
              </a:lnSpc>
              <a:spcBef>
                <a:spcPts val="0"/>
              </a:spcBef>
              <a:spcAft>
                <a:spcPts val="1200"/>
              </a:spcAft>
            </a:pPr>
            <a:r>
              <a:rPr lang="en-US" sz="2000" dirty="0"/>
              <a:t>Incident #2:  Resident rubbed a yellow smiley face sticker on housekeeper’s breast and squeezed her buttocks</a:t>
            </a:r>
          </a:p>
        </p:txBody>
      </p:sp>
      <p:sp>
        <p:nvSpPr>
          <p:cNvPr id="3" name="Title 2">
            <a:extLst>
              <a:ext uri="{FF2B5EF4-FFF2-40B4-BE49-F238E27FC236}">
                <a16:creationId xmlns:a16="http://schemas.microsoft.com/office/drawing/2014/main" id="{7AE1C0D3-B270-6FFC-828D-99D865E9CFDD}"/>
              </a:ext>
            </a:extLst>
          </p:cNvPr>
          <p:cNvSpPr>
            <a:spLocks noGrp="1"/>
          </p:cNvSpPr>
          <p:nvPr>
            <p:ph type="title"/>
          </p:nvPr>
        </p:nvSpPr>
        <p:spPr/>
        <p:txBody>
          <a:bodyPr>
            <a:noAutofit/>
          </a:bodyPr>
          <a:lstStyle/>
          <a:p>
            <a:r>
              <a:rPr lang="en-US" dirty="0"/>
              <a:t>Harassment by Residents</a:t>
            </a:r>
          </a:p>
        </p:txBody>
      </p:sp>
      <p:sp>
        <p:nvSpPr>
          <p:cNvPr id="5" name="TextBox 4">
            <a:extLst>
              <a:ext uri="{FF2B5EF4-FFF2-40B4-BE49-F238E27FC236}">
                <a16:creationId xmlns:a16="http://schemas.microsoft.com/office/drawing/2014/main" id="{1B42C0D7-8053-D822-51B3-61090665D2A4}"/>
              </a:ext>
            </a:extLst>
          </p:cNvPr>
          <p:cNvSpPr txBox="1"/>
          <p:nvPr/>
        </p:nvSpPr>
        <p:spPr>
          <a:xfrm>
            <a:off x="381000" y="1500214"/>
            <a:ext cx="11763376" cy="646331"/>
          </a:xfrm>
          <a:prstGeom prst="rect">
            <a:avLst/>
          </a:prstGeom>
          <a:noFill/>
        </p:spPr>
        <p:txBody>
          <a:bodyPr wrap="square">
            <a:spAutoFit/>
          </a:bodyPr>
          <a:lstStyle/>
          <a:p>
            <a:pPr marL="0" indent="0">
              <a:spcAft>
                <a:spcPts val="1200"/>
              </a:spcAft>
              <a:buNone/>
            </a:pPr>
            <a:r>
              <a:rPr lang="en-US" sz="3600" i="1" cap="small" dirty="0">
                <a:solidFill>
                  <a:srgbClr val="1E4BC7"/>
                </a:solidFill>
              </a:rPr>
              <a:t>Pickett v. Sheridan Health Care Center </a:t>
            </a:r>
            <a:r>
              <a:rPr lang="en-US" sz="3200" cap="small" dirty="0">
                <a:solidFill>
                  <a:srgbClr val="1E4BC7"/>
                </a:solidFill>
              </a:rPr>
              <a:t>(N.D.Ill. 2008)</a:t>
            </a:r>
          </a:p>
        </p:txBody>
      </p:sp>
      <p:sp>
        <p:nvSpPr>
          <p:cNvPr id="7" name="Text Placeholder 3">
            <a:extLst>
              <a:ext uri="{FF2B5EF4-FFF2-40B4-BE49-F238E27FC236}">
                <a16:creationId xmlns:a16="http://schemas.microsoft.com/office/drawing/2014/main" id="{845B6B39-7799-9E5A-39F2-B7D31C152FAD}"/>
              </a:ext>
            </a:extLst>
          </p:cNvPr>
          <p:cNvSpPr txBox="1">
            <a:spLocks/>
          </p:cNvSpPr>
          <p:nvPr/>
        </p:nvSpPr>
        <p:spPr>
          <a:xfrm>
            <a:off x="6019800" y="2438399"/>
            <a:ext cx="6034087" cy="2628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1E4BC7"/>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4BC7"/>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4BC7"/>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ct val="100000"/>
              </a:lnSpc>
              <a:spcBef>
                <a:spcPts val="0"/>
              </a:spcBef>
              <a:spcAft>
                <a:spcPts val="1800"/>
              </a:spcAft>
              <a:buNone/>
            </a:pPr>
            <a:r>
              <a:rPr lang="en-US" sz="1800" dirty="0"/>
              <a:t>Facility counseled resident concerning his conduct; put him on a monitoring program; reported the incident to resident’s physician (who adjusted meds); and instructed housekeeper not to clean resident’s room </a:t>
            </a:r>
          </a:p>
          <a:p>
            <a:pPr marL="0" lvl="1" indent="0" fontAlgn="auto">
              <a:lnSpc>
                <a:spcPct val="100000"/>
              </a:lnSpc>
              <a:spcBef>
                <a:spcPts val="0"/>
              </a:spcBef>
              <a:spcAft>
                <a:spcPts val="1200"/>
              </a:spcAft>
              <a:buNone/>
            </a:pPr>
            <a:r>
              <a:rPr lang="en-US" sz="1800" dirty="0"/>
              <a:t>Facility reported incident to police; counseled resident; sent resident to hospital for evaluation; directed female staff to provide no care services to resident when alone; reassigned housekeeper to admin area</a:t>
            </a:r>
          </a:p>
        </p:txBody>
      </p:sp>
      <p:sp>
        <p:nvSpPr>
          <p:cNvPr id="8" name="Arrow: Right 7">
            <a:extLst>
              <a:ext uri="{FF2B5EF4-FFF2-40B4-BE49-F238E27FC236}">
                <a16:creationId xmlns:a16="http://schemas.microsoft.com/office/drawing/2014/main" id="{6D2BC217-5CC3-0BD5-4325-24070E7C7ADD}"/>
              </a:ext>
            </a:extLst>
          </p:cNvPr>
          <p:cNvSpPr/>
          <p:nvPr/>
        </p:nvSpPr>
        <p:spPr>
          <a:xfrm>
            <a:off x="5410200" y="2749671"/>
            <a:ext cx="457200" cy="30480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0F8B0672-1962-1B07-5ED0-1F69CF48CBD3}"/>
              </a:ext>
            </a:extLst>
          </p:cNvPr>
          <p:cNvSpPr/>
          <p:nvPr/>
        </p:nvSpPr>
        <p:spPr>
          <a:xfrm>
            <a:off x="5410200" y="4038600"/>
            <a:ext cx="457200" cy="30480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DED86CB3-5095-001F-533A-1C892120244D}"/>
              </a:ext>
            </a:extLst>
          </p:cNvPr>
          <p:cNvSpPr txBox="1">
            <a:spLocks/>
          </p:cNvSpPr>
          <p:nvPr/>
        </p:nvSpPr>
        <p:spPr>
          <a:xfrm>
            <a:off x="381000" y="4946526"/>
            <a:ext cx="11506200" cy="1295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1E4BC7"/>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4BC7"/>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4BC7"/>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300"/>
              </a:spcAft>
            </a:pPr>
            <a:r>
              <a:rPr lang="en-US" sz="2400" dirty="0"/>
              <a:t>Court holding:</a:t>
            </a:r>
          </a:p>
          <a:p>
            <a:pPr lvl="1">
              <a:spcBef>
                <a:spcPts val="0"/>
              </a:spcBef>
              <a:spcAft>
                <a:spcPts val="300"/>
              </a:spcAft>
            </a:pPr>
            <a:r>
              <a:rPr lang="en-US" sz="2000" dirty="0"/>
              <a:t>Court found that nursing home investigated each incident reported by housekeeper, counseled the residents and took other remedial steps</a:t>
            </a:r>
          </a:p>
          <a:p>
            <a:pPr lvl="1">
              <a:spcBef>
                <a:spcPts val="0"/>
              </a:spcBef>
            </a:pPr>
            <a:r>
              <a:rPr lang="en-US" sz="2000" dirty="0"/>
              <a:t>Court dismissed sexual harassment claim against nursing home</a:t>
            </a:r>
          </a:p>
        </p:txBody>
      </p:sp>
    </p:spTree>
    <p:extLst>
      <p:ext uri="{BB962C8B-B14F-4D97-AF65-F5344CB8AC3E}">
        <p14:creationId xmlns:p14="http://schemas.microsoft.com/office/powerpoint/2010/main" val="897807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EBCB0-ED1D-8686-5260-397A32AC088B}"/>
              </a:ext>
            </a:extLst>
          </p:cNvPr>
          <p:cNvSpPr>
            <a:spLocks noGrp="1"/>
          </p:cNvSpPr>
          <p:nvPr>
            <p:ph type="title"/>
          </p:nvPr>
        </p:nvSpPr>
        <p:spPr>
          <a:xfrm>
            <a:off x="381000" y="76200"/>
            <a:ext cx="11410950" cy="1311819"/>
          </a:xfrm>
          <a:prstGeom prst="rect">
            <a:avLst/>
          </a:prstGeom>
        </p:spPr>
        <p:txBody>
          <a:bodyPr>
            <a:noAutofit/>
          </a:bodyPr>
          <a:lstStyle/>
          <a:p>
            <a:r>
              <a:rPr lang="en-US" dirty="0"/>
              <a:t>New Harassment Guidance</a:t>
            </a:r>
          </a:p>
        </p:txBody>
      </p:sp>
      <p:sp>
        <p:nvSpPr>
          <p:cNvPr id="5" name="Content Placeholder 4">
            <a:extLst>
              <a:ext uri="{FF2B5EF4-FFF2-40B4-BE49-F238E27FC236}">
                <a16:creationId xmlns:a16="http://schemas.microsoft.com/office/drawing/2014/main" id="{EB7CAD9F-A977-A4C3-A641-1F5F99810C30}"/>
              </a:ext>
            </a:extLst>
          </p:cNvPr>
          <p:cNvSpPr>
            <a:spLocks noGrp="1"/>
          </p:cNvSpPr>
          <p:nvPr>
            <p:ph type="body" sz="quarter" idx="11"/>
          </p:nvPr>
        </p:nvSpPr>
        <p:spPr>
          <a:xfrm>
            <a:off x="381000" y="1790699"/>
            <a:ext cx="11582400" cy="4457701"/>
          </a:xfrm>
        </p:spPr>
        <p:txBody>
          <a:bodyPr>
            <a:noAutofit/>
          </a:bodyPr>
          <a:lstStyle/>
          <a:p>
            <a:pPr>
              <a:spcAft>
                <a:spcPts val="2400"/>
              </a:spcAft>
            </a:pPr>
            <a:r>
              <a:rPr lang="en-US" sz="3600" dirty="0">
                <a:solidFill>
                  <a:srgbClr val="000054"/>
                </a:solidFill>
              </a:rPr>
              <a:t>First update to EEOC’s Harassment Guidance in 25 years</a:t>
            </a:r>
          </a:p>
          <a:p>
            <a:pPr>
              <a:spcBef>
                <a:spcPts val="0"/>
              </a:spcBef>
              <a:spcAft>
                <a:spcPts val="600"/>
              </a:spcAft>
            </a:pPr>
            <a:r>
              <a:rPr lang="en-US" sz="3600" b="0" dirty="0">
                <a:solidFill>
                  <a:srgbClr val="000054"/>
                </a:solidFill>
              </a:rPr>
              <a:t>Guidance addresses three (3) components of a harassment claim:</a:t>
            </a:r>
          </a:p>
          <a:p>
            <a:pPr marL="914400" lvl="1" indent="-457200">
              <a:spcBef>
                <a:spcPts val="0"/>
              </a:spcBef>
              <a:spcAft>
                <a:spcPts val="600"/>
              </a:spcAft>
              <a:buAutoNum type="arabicPeriod"/>
            </a:pPr>
            <a:r>
              <a:rPr lang="en-US" sz="3200" dirty="0">
                <a:solidFill>
                  <a:srgbClr val="000054"/>
                </a:solidFill>
              </a:rPr>
              <a:t>Covered bases and causation for a harassment claim</a:t>
            </a:r>
          </a:p>
          <a:p>
            <a:pPr marL="914400" lvl="1" indent="-457200">
              <a:spcBef>
                <a:spcPts val="0"/>
              </a:spcBef>
              <a:spcAft>
                <a:spcPts val="600"/>
              </a:spcAft>
              <a:buAutoNum type="arabicPeriod"/>
            </a:pPr>
            <a:r>
              <a:rPr lang="en-US" sz="3200" dirty="0">
                <a:solidFill>
                  <a:srgbClr val="000054"/>
                </a:solidFill>
              </a:rPr>
              <a:t>Discrimination respecting a term, condition, or privilege of employment</a:t>
            </a:r>
          </a:p>
          <a:p>
            <a:pPr marL="914400" lvl="1" indent="-457200">
              <a:spcBef>
                <a:spcPts val="0"/>
              </a:spcBef>
              <a:buAutoNum type="arabicPeriod"/>
            </a:pPr>
            <a:r>
              <a:rPr lang="en-US" sz="3200" dirty="0">
                <a:solidFill>
                  <a:srgbClr val="000054"/>
                </a:solidFill>
              </a:rPr>
              <a:t>Liability</a:t>
            </a:r>
          </a:p>
        </p:txBody>
      </p:sp>
    </p:spTree>
    <p:extLst>
      <p:ext uri="{BB962C8B-B14F-4D97-AF65-F5344CB8AC3E}">
        <p14:creationId xmlns:p14="http://schemas.microsoft.com/office/powerpoint/2010/main" val="355387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EBCB0-ED1D-8686-5260-397A32AC088B}"/>
              </a:ext>
            </a:extLst>
          </p:cNvPr>
          <p:cNvSpPr>
            <a:spLocks noGrp="1"/>
          </p:cNvSpPr>
          <p:nvPr>
            <p:ph type="title"/>
          </p:nvPr>
        </p:nvSpPr>
        <p:spPr>
          <a:xfrm>
            <a:off x="381000" y="76200"/>
            <a:ext cx="11410950" cy="1311819"/>
          </a:xfrm>
          <a:prstGeom prst="rect">
            <a:avLst/>
          </a:prstGeom>
        </p:spPr>
        <p:txBody>
          <a:bodyPr>
            <a:noAutofit/>
          </a:bodyPr>
          <a:lstStyle/>
          <a:p>
            <a:r>
              <a:rPr lang="en-US" dirty="0"/>
              <a:t>New Harassment Guidance</a:t>
            </a:r>
          </a:p>
        </p:txBody>
      </p:sp>
      <p:sp>
        <p:nvSpPr>
          <p:cNvPr id="6" name="Text Placeholder 1">
            <a:extLst>
              <a:ext uri="{FF2B5EF4-FFF2-40B4-BE49-F238E27FC236}">
                <a16:creationId xmlns:a16="http://schemas.microsoft.com/office/drawing/2014/main" id="{C9CC1711-DEBE-07D0-1B70-F61F139C3C94}"/>
              </a:ext>
            </a:extLst>
          </p:cNvPr>
          <p:cNvSpPr>
            <a:spLocks noGrp="1"/>
          </p:cNvSpPr>
          <p:nvPr>
            <p:ph type="body" sz="quarter" idx="11"/>
          </p:nvPr>
        </p:nvSpPr>
        <p:spPr>
          <a:xfrm>
            <a:off x="381000" y="1666875"/>
            <a:ext cx="11410950" cy="4581525"/>
          </a:xfrm>
        </p:spPr>
        <p:txBody>
          <a:bodyPr>
            <a:noAutofit/>
          </a:bodyPr>
          <a:lstStyle/>
          <a:p>
            <a:pPr marL="342900" indent="-342900">
              <a:spcBef>
                <a:spcPts val="0"/>
              </a:spcBef>
              <a:spcAft>
                <a:spcPts val="600"/>
              </a:spcAft>
              <a:buAutoNum type="arabicPeriod"/>
            </a:pPr>
            <a:r>
              <a:rPr lang="en-US" sz="3600" cap="small" dirty="0">
                <a:solidFill>
                  <a:srgbClr val="1E4BC7"/>
                </a:solidFill>
              </a:rPr>
              <a:t>Covered Bases and Causation for a Harassment Claim</a:t>
            </a:r>
          </a:p>
          <a:p>
            <a:pPr marL="461963">
              <a:spcBef>
                <a:spcPts val="0"/>
              </a:spcBef>
              <a:spcAft>
                <a:spcPts val="1200"/>
              </a:spcAft>
            </a:pPr>
            <a:r>
              <a:rPr lang="en-US" b="1" dirty="0">
                <a:solidFill>
                  <a:srgbClr val="000054"/>
                </a:solidFill>
              </a:rPr>
              <a:t>Race</a:t>
            </a:r>
            <a:r>
              <a:rPr lang="en-US" dirty="0">
                <a:solidFill>
                  <a:srgbClr val="000054"/>
                </a:solidFill>
              </a:rPr>
              <a:t> harassment includes conduct based on traits/characteristics linked to race such as name, cultural dress, accent, speech pattern, appearance standards, hair texture and hair style</a:t>
            </a:r>
          </a:p>
          <a:p>
            <a:pPr marL="461963">
              <a:spcBef>
                <a:spcPts val="0"/>
              </a:spcBef>
              <a:spcAft>
                <a:spcPts val="1200"/>
              </a:spcAft>
            </a:pPr>
            <a:r>
              <a:rPr lang="en-US" b="1" dirty="0">
                <a:solidFill>
                  <a:srgbClr val="000054"/>
                </a:solidFill>
              </a:rPr>
              <a:t>National Origin </a:t>
            </a:r>
            <a:r>
              <a:rPr lang="en-US" dirty="0">
                <a:solidFill>
                  <a:srgbClr val="000054"/>
                </a:solidFill>
              </a:rPr>
              <a:t>harassment includes conduct based on physical characteristics, ancestry, ethnic and cultural characteristics (attire, diet), and linguistic characteristics (accent, English fluency)</a:t>
            </a:r>
          </a:p>
          <a:p>
            <a:pPr marL="461963">
              <a:spcBef>
                <a:spcPts val="0"/>
              </a:spcBef>
              <a:spcAft>
                <a:spcPts val="600"/>
              </a:spcAft>
            </a:pPr>
            <a:r>
              <a:rPr lang="en-US" b="1" dirty="0">
                <a:solidFill>
                  <a:srgbClr val="000054"/>
                </a:solidFill>
              </a:rPr>
              <a:t>Religious </a:t>
            </a:r>
            <a:r>
              <a:rPr lang="en-US" dirty="0">
                <a:solidFill>
                  <a:srgbClr val="000054"/>
                </a:solidFill>
              </a:rPr>
              <a:t>harassment includes religious stereotypes, requests for religious accommodation, harassment of Atheists and those without religious beliefs, and explicit/implicit coercion of coworkers to engage in religious practices at work</a:t>
            </a:r>
          </a:p>
        </p:txBody>
      </p:sp>
    </p:spTree>
    <p:extLst>
      <p:ext uri="{BB962C8B-B14F-4D97-AF65-F5344CB8AC3E}">
        <p14:creationId xmlns:p14="http://schemas.microsoft.com/office/powerpoint/2010/main" val="2921177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EBCB0-ED1D-8686-5260-397A32AC088B}"/>
              </a:ext>
            </a:extLst>
          </p:cNvPr>
          <p:cNvSpPr>
            <a:spLocks noGrp="1"/>
          </p:cNvSpPr>
          <p:nvPr>
            <p:ph type="title"/>
          </p:nvPr>
        </p:nvSpPr>
        <p:spPr>
          <a:xfrm>
            <a:off x="381000" y="76200"/>
            <a:ext cx="11410950" cy="1311819"/>
          </a:xfrm>
          <a:prstGeom prst="rect">
            <a:avLst/>
          </a:prstGeom>
        </p:spPr>
        <p:txBody>
          <a:bodyPr>
            <a:noAutofit/>
          </a:bodyPr>
          <a:lstStyle/>
          <a:p>
            <a:r>
              <a:rPr lang="en-US" dirty="0"/>
              <a:t>New Harassment Guidance</a:t>
            </a:r>
          </a:p>
        </p:txBody>
      </p:sp>
      <p:sp>
        <p:nvSpPr>
          <p:cNvPr id="6" name="Text Placeholder 1">
            <a:extLst>
              <a:ext uri="{FF2B5EF4-FFF2-40B4-BE49-F238E27FC236}">
                <a16:creationId xmlns:a16="http://schemas.microsoft.com/office/drawing/2014/main" id="{C9CC1711-DEBE-07D0-1B70-F61F139C3C94}"/>
              </a:ext>
            </a:extLst>
          </p:cNvPr>
          <p:cNvSpPr>
            <a:spLocks noGrp="1"/>
          </p:cNvSpPr>
          <p:nvPr>
            <p:ph type="body" sz="quarter" idx="11"/>
          </p:nvPr>
        </p:nvSpPr>
        <p:spPr>
          <a:xfrm>
            <a:off x="381000" y="1666875"/>
            <a:ext cx="11410950" cy="4581525"/>
          </a:xfrm>
        </p:spPr>
        <p:txBody>
          <a:bodyPr>
            <a:noAutofit/>
          </a:bodyPr>
          <a:lstStyle/>
          <a:p>
            <a:pPr marL="342900" indent="-342900">
              <a:spcBef>
                <a:spcPts val="0"/>
              </a:spcBef>
              <a:spcAft>
                <a:spcPts val="600"/>
              </a:spcAft>
              <a:buAutoNum type="arabicPeriod"/>
            </a:pPr>
            <a:r>
              <a:rPr lang="en-US" sz="3600" cap="small" dirty="0">
                <a:solidFill>
                  <a:srgbClr val="1E4BC7"/>
                </a:solidFill>
              </a:rPr>
              <a:t>Covered Bases and Causation for a Harassment Claim</a:t>
            </a:r>
          </a:p>
          <a:p>
            <a:pPr marL="461963">
              <a:spcBef>
                <a:spcPts val="0"/>
              </a:spcBef>
              <a:spcAft>
                <a:spcPts val="1200"/>
              </a:spcAft>
            </a:pPr>
            <a:r>
              <a:rPr lang="en-US" b="1" dirty="0">
                <a:solidFill>
                  <a:srgbClr val="000054"/>
                </a:solidFill>
              </a:rPr>
              <a:t>Age </a:t>
            </a:r>
            <a:r>
              <a:rPr lang="en-US" dirty="0">
                <a:solidFill>
                  <a:srgbClr val="000054"/>
                </a:solidFill>
              </a:rPr>
              <a:t>harassment includes </a:t>
            </a:r>
            <a:r>
              <a:rPr lang="en-US">
                <a:solidFill>
                  <a:srgbClr val="000054"/>
                </a:solidFill>
              </a:rPr>
              <a:t>encouraging an </a:t>
            </a:r>
            <a:r>
              <a:rPr lang="en-US" dirty="0">
                <a:solidFill>
                  <a:srgbClr val="000054"/>
                </a:solidFill>
              </a:rPr>
              <a:t>older employee to retire, or pressuring an older employee to accept a position that uses less technology based on stereotypes</a:t>
            </a:r>
          </a:p>
          <a:p>
            <a:pPr marL="461963">
              <a:spcBef>
                <a:spcPts val="0"/>
              </a:spcBef>
              <a:spcAft>
                <a:spcPts val="1200"/>
              </a:spcAft>
            </a:pPr>
            <a:r>
              <a:rPr lang="en-US" b="1" dirty="0">
                <a:solidFill>
                  <a:srgbClr val="000054"/>
                </a:solidFill>
              </a:rPr>
              <a:t>Disability</a:t>
            </a:r>
            <a:r>
              <a:rPr lang="en-US" dirty="0">
                <a:solidFill>
                  <a:srgbClr val="000054"/>
                </a:solidFill>
              </a:rPr>
              <a:t> harassment includes conduct based on disability-related traits such as speech, looks, moves, as well as the incorrect perception that someone has a disability</a:t>
            </a:r>
          </a:p>
          <a:p>
            <a:pPr marL="461963">
              <a:spcBef>
                <a:spcPts val="0"/>
              </a:spcBef>
              <a:spcAft>
                <a:spcPts val="300"/>
              </a:spcAft>
            </a:pPr>
            <a:r>
              <a:rPr lang="en-US" b="1" dirty="0">
                <a:solidFill>
                  <a:srgbClr val="000054"/>
                </a:solidFill>
              </a:rPr>
              <a:t>Sex</a:t>
            </a:r>
            <a:r>
              <a:rPr lang="en-US" dirty="0">
                <a:solidFill>
                  <a:srgbClr val="000054"/>
                </a:solidFill>
              </a:rPr>
              <a:t> based harassment includes conduct based on an individual’s sexual orientation or gender identity, including repeated or intentional misgendering, “dead naming”, denying bathroom access</a:t>
            </a:r>
            <a:endParaRPr lang="en-US" b="1" dirty="0">
              <a:solidFill>
                <a:srgbClr val="000054"/>
              </a:solidFill>
            </a:endParaRPr>
          </a:p>
        </p:txBody>
      </p:sp>
    </p:spTree>
    <p:extLst>
      <p:ext uri="{BB962C8B-B14F-4D97-AF65-F5344CB8AC3E}">
        <p14:creationId xmlns:p14="http://schemas.microsoft.com/office/powerpoint/2010/main" val="426148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EBCB0-ED1D-8686-5260-397A32AC088B}"/>
              </a:ext>
            </a:extLst>
          </p:cNvPr>
          <p:cNvSpPr>
            <a:spLocks noGrp="1"/>
          </p:cNvSpPr>
          <p:nvPr>
            <p:ph type="title"/>
          </p:nvPr>
        </p:nvSpPr>
        <p:spPr>
          <a:xfrm>
            <a:off x="381000" y="76200"/>
            <a:ext cx="11410950" cy="1311819"/>
          </a:xfrm>
          <a:prstGeom prst="rect">
            <a:avLst/>
          </a:prstGeom>
        </p:spPr>
        <p:txBody>
          <a:bodyPr>
            <a:noAutofit/>
          </a:bodyPr>
          <a:lstStyle/>
          <a:p>
            <a:r>
              <a:rPr lang="en-US" dirty="0"/>
              <a:t>New Harassment Guidance</a:t>
            </a:r>
          </a:p>
        </p:txBody>
      </p:sp>
      <p:sp>
        <p:nvSpPr>
          <p:cNvPr id="6" name="Text Placeholder 1">
            <a:extLst>
              <a:ext uri="{FF2B5EF4-FFF2-40B4-BE49-F238E27FC236}">
                <a16:creationId xmlns:a16="http://schemas.microsoft.com/office/drawing/2014/main" id="{C9CC1711-DEBE-07D0-1B70-F61F139C3C94}"/>
              </a:ext>
            </a:extLst>
          </p:cNvPr>
          <p:cNvSpPr>
            <a:spLocks noGrp="1"/>
          </p:cNvSpPr>
          <p:nvPr>
            <p:ph type="body" sz="quarter" idx="11"/>
          </p:nvPr>
        </p:nvSpPr>
        <p:spPr>
          <a:xfrm>
            <a:off x="381000" y="1666875"/>
            <a:ext cx="11410950" cy="4581525"/>
          </a:xfrm>
        </p:spPr>
        <p:txBody>
          <a:bodyPr>
            <a:noAutofit/>
          </a:bodyPr>
          <a:lstStyle/>
          <a:p>
            <a:pPr marL="461963" indent="-461963">
              <a:spcBef>
                <a:spcPts val="0"/>
              </a:spcBef>
              <a:spcAft>
                <a:spcPts val="1200"/>
              </a:spcAft>
              <a:buFont typeface="+mj-lt"/>
              <a:buAutoNum type="arabicPeriod" startAt="2"/>
            </a:pPr>
            <a:r>
              <a:rPr lang="en-US" sz="3600" cap="small" dirty="0">
                <a:solidFill>
                  <a:srgbClr val="1E4BC7"/>
                </a:solidFill>
              </a:rPr>
              <a:t>Term, Condition, or Privilege of Employment</a:t>
            </a:r>
          </a:p>
          <a:p>
            <a:pPr marL="0" indent="0">
              <a:spcBef>
                <a:spcPts val="0"/>
              </a:spcBef>
              <a:spcAft>
                <a:spcPts val="1200"/>
              </a:spcAft>
              <a:buNone/>
            </a:pPr>
            <a:r>
              <a:rPr lang="en-US" b="1" dirty="0">
                <a:solidFill>
                  <a:srgbClr val="000054"/>
                </a:solidFill>
              </a:rPr>
              <a:t>Types of conduct that can be actionable include:</a:t>
            </a:r>
          </a:p>
          <a:p>
            <a:pPr marL="461963">
              <a:spcBef>
                <a:spcPts val="0"/>
              </a:spcBef>
              <a:spcAft>
                <a:spcPts val="1200"/>
              </a:spcAft>
            </a:pPr>
            <a:r>
              <a:rPr lang="en-US" dirty="0">
                <a:solidFill>
                  <a:srgbClr val="000054"/>
                </a:solidFill>
              </a:rPr>
              <a:t>Conduct directed at the complainant at work</a:t>
            </a:r>
          </a:p>
          <a:p>
            <a:pPr marL="461963">
              <a:spcBef>
                <a:spcPts val="0"/>
              </a:spcBef>
              <a:spcAft>
                <a:spcPts val="1200"/>
              </a:spcAft>
            </a:pPr>
            <a:r>
              <a:rPr lang="en-US" dirty="0">
                <a:solidFill>
                  <a:srgbClr val="000054"/>
                </a:solidFill>
              </a:rPr>
              <a:t>Conduct that is not directed at the complainant</a:t>
            </a:r>
          </a:p>
          <a:p>
            <a:pPr marL="461963">
              <a:spcBef>
                <a:spcPts val="0"/>
              </a:spcBef>
              <a:spcAft>
                <a:spcPts val="300"/>
              </a:spcAft>
            </a:pPr>
            <a:r>
              <a:rPr lang="en-US" dirty="0">
                <a:solidFill>
                  <a:srgbClr val="000054"/>
                </a:solidFill>
              </a:rPr>
              <a:t>Conduct that occurs in work-related context outside of regular place of work (such as, off-site training, harassment via company communication and technology systems)</a:t>
            </a:r>
          </a:p>
          <a:p>
            <a:pPr marL="461963">
              <a:spcBef>
                <a:spcPts val="0"/>
              </a:spcBef>
              <a:spcAft>
                <a:spcPts val="300"/>
              </a:spcAft>
            </a:pPr>
            <a:r>
              <a:rPr lang="en-US" dirty="0">
                <a:solidFill>
                  <a:srgbClr val="000054"/>
                </a:solidFill>
              </a:rPr>
              <a:t>Conduct that occurs in a non-work-related context but with impact on the workplace (such as, non-consensual distribution of real or computer-generated images)</a:t>
            </a:r>
          </a:p>
          <a:p>
            <a:pPr marL="919163" lvl="1">
              <a:spcBef>
                <a:spcPts val="0"/>
              </a:spcBef>
              <a:spcAft>
                <a:spcPts val="1200"/>
              </a:spcAft>
            </a:pPr>
            <a:endParaRPr lang="en-US" dirty="0">
              <a:solidFill>
                <a:srgbClr val="000054"/>
              </a:solidFill>
            </a:endParaRPr>
          </a:p>
        </p:txBody>
      </p:sp>
    </p:spTree>
    <p:extLst>
      <p:ext uri="{BB962C8B-B14F-4D97-AF65-F5344CB8AC3E}">
        <p14:creationId xmlns:p14="http://schemas.microsoft.com/office/powerpoint/2010/main" val="989123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EBCB0-ED1D-8686-5260-397A32AC088B}"/>
              </a:ext>
            </a:extLst>
          </p:cNvPr>
          <p:cNvSpPr>
            <a:spLocks noGrp="1"/>
          </p:cNvSpPr>
          <p:nvPr>
            <p:ph type="title"/>
          </p:nvPr>
        </p:nvSpPr>
        <p:spPr>
          <a:xfrm>
            <a:off x="381000" y="76200"/>
            <a:ext cx="11410950" cy="1311819"/>
          </a:xfrm>
          <a:prstGeom prst="rect">
            <a:avLst/>
          </a:prstGeom>
        </p:spPr>
        <p:txBody>
          <a:bodyPr>
            <a:noAutofit/>
          </a:bodyPr>
          <a:lstStyle/>
          <a:p>
            <a:r>
              <a:rPr lang="en-US" dirty="0"/>
              <a:t>New Harassment Guidance</a:t>
            </a:r>
          </a:p>
        </p:txBody>
      </p:sp>
      <p:sp>
        <p:nvSpPr>
          <p:cNvPr id="6" name="Text Placeholder 1">
            <a:extLst>
              <a:ext uri="{FF2B5EF4-FFF2-40B4-BE49-F238E27FC236}">
                <a16:creationId xmlns:a16="http://schemas.microsoft.com/office/drawing/2014/main" id="{C9CC1711-DEBE-07D0-1B70-F61F139C3C94}"/>
              </a:ext>
            </a:extLst>
          </p:cNvPr>
          <p:cNvSpPr>
            <a:spLocks noGrp="1"/>
          </p:cNvSpPr>
          <p:nvPr>
            <p:ph type="body" sz="quarter" idx="11"/>
          </p:nvPr>
        </p:nvSpPr>
        <p:spPr>
          <a:xfrm>
            <a:off x="381000" y="1666875"/>
            <a:ext cx="11410950" cy="4581525"/>
          </a:xfrm>
        </p:spPr>
        <p:txBody>
          <a:bodyPr>
            <a:noAutofit/>
          </a:bodyPr>
          <a:lstStyle/>
          <a:p>
            <a:pPr marL="742950" indent="-742950">
              <a:spcBef>
                <a:spcPts val="0"/>
              </a:spcBef>
              <a:spcAft>
                <a:spcPts val="1200"/>
              </a:spcAft>
              <a:buFont typeface="+mj-lt"/>
              <a:buAutoNum type="arabicPeriod" startAt="3"/>
            </a:pPr>
            <a:r>
              <a:rPr lang="en-US" sz="3600" dirty="0">
                <a:solidFill>
                  <a:srgbClr val="1E4BC7"/>
                </a:solidFill>
              </a:rPr>
              <a:t>Liability</a:t>
            </a:r>
          </a:p>
          <a:p>
            <a:pPr marL="0" indent="0">
              <a:spcBef>
                <a:spcPts val="0"/>
              </a:spcBef>
              <a:spcAft>
                <a:spcPts val="300"/>
              </a:spcAft>
              <a:buNone/>
            </a:pPr>
            <a:r>
              <a:rPr lang="en-US" b="1" dirty="0">
                <a:solidFill>
                  <a:srgbClr val="000054"/>
                </a:solidFill>
              </a:rPr>
              <a:t>Anti-harassment policies should:</a:t>
            </a:r>
          </a:p>
          <a:p>
            <a:pPr marL="461963">
              <a:spcBef>
                <a:spcPts val="0"/>
              </a:spcBef>
              <a:spcAft>
                <a:spcPts val="300"/>
              </a:spcAft>
            </a:pPr>
            <a:r>
              <a:rPr lang="en-US" sz="2400" dirty="0">
                <a:solidFill>
                  <a:srgbClr val="000054"/>
                </a:solidFill>
              </a:rPr>
              <a:t>Define prohibited conduct</a:t>
            </a:r>
          </a:p>
          <a:p>
            <a:pPr marL="461963">
              <a:spcBef>
                <a:spcPts val="0"/>
              </a:spcBef>
              <a:spcAft>
                <a:spcPts val="300"/>
              </a:spcAft>
            </a:pPr>
            <a:r>
              <a:rPr lang="en-US" sz="2400" dirty="0">
                <a:solidFill>
                  <a:srgbClr val="000054"/>
                </a:solidFill>
              </a:rPr>
              <a:t>Be comprehensible to employees, including those the employer has reason to believe might have barriers to understanding the policy</a:t>
            </a:r>
          </a:p>
          <a:p>
            <a:pPr marL="461963">
              <a:spcBef>
                <a:spcPts val="0"/>
              </a:spcBef>
              <a:spcAft>
                <a:spcPts val="300"/>
              </a:spcAft>
            </a:pPr>
            <a:r>
              <a:rPr lang="en-US" sz="2400" dirty="0">
                <a:solidFill>
                  <a:srgbClr val="000054"/>
                </a:solidFill>
              </a:rPr>
              <a:t>Require supervisors to report harassment when they are aware of it</a:t>
            </a:r>
          </a:p>
          <a:p>
            <a:pPr marL="461963">
              <a:spcBef>
                <a:spcPts val="0"/>
              </a:spcBef>
              <a:spcAft>
                <a:spcPts val="300"/>
              </a:spcAft>
            </a:pPr>
            <a:r>
              <a:rPr lang="en-US" sz="2400" dirty="0">
                <a:solidFill>
                  <a:srgbClr val="000054"/>
                </a:solidFill>
              </a:rPr>
              <a:t>Offer multiple methods for reporting harassment, including avenues designed to allow the employees to bypass their harassers</a:t>
            </a:r>
          </a:p>
          <a:p>
            <a:pPr marL="461963">
              <a:spcBef>
                <a:spcPts val="0"/>
              </a:spcBef>
              <a:spcAft>
                <a:spcPts val="300"/>
              </a:spcAft>
            </a:pPr>
            <a:r>
              <a:rPr lang="en-US" sz="2400" dirty="0">
                <a:solidFill>
                  <a:srgbClr val="000054"/>
                </a:solidFill>
              </a:rPr>
              <a:t>Clearly identify points of contact for receiving reports of harassment, including their contact information</a:t>
            </a:r>
          </a:p>
          <a:p>
            <a:pPr marL="461963">
              <a:spcBef>
                <a:spcPts val="0"/>
              </a:spcBef>
              <a:spcAft>
                <a:spcPts val="600"/>
              </a:spcAft>
            </a:pPr>
            <a:r>
              <a:rPr lang="en-US" sz="2400" dirty="0">
                <a:solidFill>
                  <a:srgbClr val="000054"/>
                </a:solidFill>
              </a:rPr>
              <a:t>Explain the employer’s complaint process, including the process’s anti-retaliation and confidentiality protections</a:t>
            </a:r>
          </a:p>
        </p:txBody>
      </p:sp>
    </p:spTree>
    <p:extLst>
      <p:ext uri="{BB962C8B-B14F-4D97-AF65-F5344CB8AC3E}">
        <p14:creationId xmlns:p14="http://schemas.microsoft.com/office/powerpoint/2010/main" val="1928266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EBCB0-ED1D-8686-5260-397A32AC088B}"/>
              </a:ext>
            </a:extLst>
          </p:cNvPr>
          <p:cNvSpPr>
            <a:spLocks noGrp="1"/>
          </p:cNvSpPr>
          <p:nvPr>
            <p:ph type="title"/>
          </p:nvPr>
        </p:nvSpPr>
        <p:spPr>
          <a:xfrm>
            <a:off x="381000" y="76200"/>
            <a:ext cx="11410950" cy="1311819"/>
          </a:xfrm>
          <a:prstGeom prst="rect">
            <a:avLst/>
          </a:prstGeom>
        </p:spPr>
        <p:txBody>
          <a:bodyPr>
            <a:noAutofit/>
          </a:bodyPr>
          <a:lstStyle/>
          <a:p>
            <a:r>
              <a:rPr lang="en-US" dirty="0"/>
              <a:t>New Harassment Guidance</a:t>
            </a:r>
          </a:p>
        </p:txBody>
      </p:sp>
      <p:sp>
        <p:nvSpPr>
          <p:cNvPr id="6" name="Text Placeholder 1">
            <a:extLst>
              <a:ext uri="{FF2B5EF4-FFF2-40B4-BE49-F238E27FC236}">
                <a16:creationId xmlns:a16="http://schemas.microsoft.com/office/drawing/2014/main" id="{C9CC1711-DEBE-07D0-1B70-F61F139C3C94}"/>
              </a:ext>
            </a:extLst>
          </p:cNvPr>
          <p:cNvSpPr>
            <a:spLocks noGrp="1"/>
          </p:cNvSpPr>
          <p:nvPr>
            <p:ph type="body" sz="quarter" idx="11"/>
          </p:nvPr>
        </p:nvSpPr>
        <p:spPr>
          <a:xfrm>
            <a:off x="381000" y="1666875"/>
            <a:ext cx="11410950" cy="4581525"/>
          </a:xfrm>
        </p:spPr>
        <p:txBody>
          <a:bodyPr>
            <a:noAutofit/>
          </a:bodyPr>
          <a:lstStyle/>
          <a:p>
            <a:pPr marL="742950" indent="-742950">
              <a:spcBef>
                <a:spcPts val="0"/>
              </a:spcBef>
              <a:spcAft>
                <a:spcPts val="1200"/>
              </a:spcAft>
              <a:buFont typeface="+mj-lt"/>
              <a:buAutoNum type="arabicPeriod" startAt="3"/>
            </a:pPr>
            <a:r>
              <a:rPr lang="en-US" sz="3600" cap="small" dirty="0">
                <a:solidFill>
                  <a:srgbClr val="1E4BC7"/>
                </a:solidFill>
              </a:rPr>
              <a:t>Liability</a:t>
            </a:r>
          </a:p>
          <a:p>
            <a:pPr marL="0" indent="0">
              <a:spcBef>
                <a:spcPts val="0"/>
              </a:spcBef>
              <a:spcAft>
                <a:spcPts val="600"/>
              </a:spcAft>
              <a:buNone/>
            </a:pPr>
            <a:r>
              <a:rPr lang="en-US" b="1" dirty="0">
                <a:solidFill>
                  <a:srgbClr val="000054"/>
                </a:solidFill>
              </a:rPr>
              <a:t>Effective training should:</a:t>
            </a:r>
          </a:p>
          <a:p>
            <a:pPr marL="461963">
              <a:spcBef>
                <a:spcPts val="0"/>
              </a:spcBef>
              <a:spcAft>
                <a:spcPts val="600"/>
              </a:spcAft>
            </a:pPr>
            <a:r>
              <a:rPr lang="en-US" sz="2200" dirty="0">
                <a:solidFill>
                  <a:srgbClr val="000054"/>
                </a:solidFill>
              </a:rPr>
              <a:t>Explain the employer’s anti-harassment policy and complaint process, including any alternative dispute resolution process, and confidentiality and anti-retaliation protections</a:t>
            </a:r>
          </a:p>
          <a:p>
            <a:pPr marL="461963">
              <a:spcBef>
                <a:spcPts val="0"/>
              </a:spcBef>
              <a:spcAft>
                <a:spcPts val="600"/>
              </a:spcAft>
            </a:pPr>
            <a:r>
              <a:rPr lang="en-US" sz="2200" dirty="0">
                <a:solidFill>
                  <a:srgbClr val="000054"/>
                </a:solidFill>
              </a:rPr>
              <a:t>Describe and provide examples of prohibited conduct under the policy</a:t>
            </a:r>
          </a:p>
          <a:p>
            <a:pPr marL="461963">
              <a:spcBef>
                <a:spcPts val="0"/>
              </a:spcBef>
              <a:spcAft>
                <a:spcPts val="600"/>
              </a:spcAft>
            </a:pPr>
            <a:r>
              <a:rPr lang="en-US" sz="2200" dirty="0">
                <a:solidFill>
                  <a:srgbClr val="000054"/>
                </a:solidFill>
              </a:rPr>
              <a:t>Provide information about protections provided to employees who experience, observe, become aware of, or report prohibited conduct</a:t>
            </a:r>
          </a:p>
          <a:p>
            <a:pPr marL="461963">
              <a:spcBef>
                <a:spcPts val="0"/>
              </a:spcBef>
              <a:spcAft>
                <a:spcPts val="600"/>
              </a:spcAft>
            </a:pPr>
            <a:r>
              <a:rPr lang="en-US" sz="2200" dirty="0">
                <a:solidFill>
                  <a:srgbClr val="000054"/>
                </a:solidFill>
              </a:rPr>
              <a:t>Provide supervisors and managers with information about how to prevent, identify, stop, report, and correct harassment along with clear instructions for addressing and reporting harassment they become aware of</a:t>
            </a:r>
          </a:p>
          <a:p>
            <a:pPr marL="461963">
              <a:spcBef>
                <a:spcPts val="0"/>
              </a:spcBef>
              <a:spcAft>
                <a:spcPts val="600"/>
              </a:spcAft>
            </a:pPr>
            <a:r>
              <a:rPr lang="en-US" sz="2200" dirty="0">
                <a:solidFill>
                  <a:srgbClr val="000054"/>
                </a:solidFill>
              </a:rPr>
              <a:t>Be tailored to the needs of the particular workplace and workforce and be provided on a regular basis in an easily understandable style and format</a:t>
            </a:r>
          </a:p>
        </p:txBody>
      </p:sp>
    </p:spTree>
    <p:extLst>
      <p:ext uri="{BB962C8B-B14F-4D97-AF65-F5344CB8AC3E}">
        <p14:creationId xmlns:p14="http://schemas.microsoft.com/office/powerpoint/2010/main" val="1046283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02D0B-EA9F-A5AF-09E6-E53C2A29C07C}"/>
              </a:ext>
            </a:extLst>
          </p:cNvPr>
          <p:cNvSpPr>
            <a:spLocks noGrp="1"/>
          </p:cNvSpPr>
          <p:nvPr>
            <p:ph type="title"/>
          </p:nvPr>
        </p:nvSpPr>
        <p:spPr>
          <a:xfrm>
            <a:off x="381000" y="76200"/>
            <a:ext cx="10515600" cy="1311819"/>
          </a:xfrm>
          <a:prstGeom prst="rect">
            <a:avLst/>
          </a:prstGeom>
        </p:spPr>
        <p:txBody>
          <a:bodyPr wrap="square" anchor="ctr">
            <a:normAutofit fontScale="90000"/>
          </a:bodyPr>
          <a:lstStyle/>
          <a:p>
            <a:r>
              <a:rPr lang="en-US" sz="6700" dirty="0"/>
              <a:t>Harassment</a:t>
            </a:r>
            <a:br>
              <a:rPr lang="en-US" sz="6000" dirty="0"/>
            </a:br>
            <a:r>
              <a:rPr lang="en-US" sz="4400" dirty="0"/>
              <a:t>Case Law Update</a:t>
            </a:r>
          </a:p>
        </p:txBody>
      </p:sp>
      <p:sp>
        <p:nvSpPr>
          <p:cNvPr id="8" name="Content Placeholder 7">
            <a:extLst>
              <a:ext uri="{FF2B5EF4-FFF2-40B4-BE49-F238E27FC236}">
                <a16:creationId xmlns:a16="http://schemas.microsoft.com/office/drawing/2014/main" id="{9B838508-BA79-1627-6A4D-AA8F4ECD4964}"/>
              </a:ext>
            </a:extLst>
          </p:cNvPr>
          <p:cNvSpPr>
            <a:spLocks noGrp="1"/>
          </p:cNvSpPr>
          <p:nvPr>
            <p:ph type="body" sz="quarter" idx="11"/>
          </p:nvPr>
        </p:nvSpPr>
        <p:spPr>
          <a:xfrm>
            <a:off x="381000" y="1790700"/>
            <a:ext cx="11410950" cy="4124325"/>
          </a:xfrm>
        </p:spPr>
        <p:txBody>
          <a:bodyPr wrap="square" anchor="t">
            <a:noAutofit/>
          </a:bodyPr>
          <a:lstStyle/>
          <a:p>
            <a:pPr marL="0" indent="0">
              <a:spcAft>
                <a:spcPts val="600"/>
              </a:spcAft>
              <a:buNone/>
            </a:pPr>
            <a:r>
              <a:rPr lang="en-US" sz="3600" i="1" cap="small" dirty="0">
                <a:solidFill>
                  <a:srgbClr val="1E4BC7"/>
                </a:solidFill>
              </a:rPr>
              <a:t>Muldrow v. City of St. Louis </a:t>
            </a:r>
            <a:r>
              <a:rPr lang="en-US" cap="small" dirty="0">
                <a:solidFill>
                  <a:srgbClr val="1E4BC7"/>
                </a:solidFill>
              </a:rPr>
              <a:t>(U.S. April 17, 2024)</a:t>
            </a:r>
          </a:p>
          <a:p>
            <a:r>
              <a:rPr lang="en-US" dirty="0">
                <a:solidFill>
                  <a:srgbClr val="000054"/>
                </a:solidFill>
              </a:rPr>
              <a:t>Facts:  Police officer alleged gender discrimination when she was involuntary transferred to different position in a different district, with same pay, seniority and opportunities for advancement</a:t>
            </a:r>
          </a:p>
          <a:p>
            <a:r>
              <a:rPr lang="en-US" dirty="0">
                <a:solidFill>
                  <a:srgbClr val="000054"/>
                </a:solidFill>
              </a:rPr>
              <a:t>Employer argued that transfer was “neutral”</a:t>
            </a:r>
          </a:p>
          <a:p>
            <a:r>
              <a:rPr lang="en-US" dirty="0">
                <a:solidFill>
                  <a:srgbClr val="000054"/>
                </a:solidFill>
              </a:rPr>
              <a:t>Supreme Court, in unanimous decision, held that an employee challenging a job transfer under Title VII must show that transfer brought about </a:t>
            </a:r>
            <a:r>
              <a:rPr lang="en-US" i="1" dirty="0">
                <a:solidFill>
                  <a:srgbClr val="1E4BC7"/>
                </a:solidFill>
              </a:rPr>
              <a:t>some harm</a:t>
            </a:r>
            <a:r>
              <a:rPr lang="en-US" dirty="0">
                <a:solidFill>
                  <a:srgbClr val="1E4BC7"/>
                </a:solidFill>
              </a:rPr>
              <a:t> </a:t>
            </a:r>
            <a:r>
              <a:rPr lang="en-US" dirty="0">
                <a:solidFill>
                  <a:srgbClr val="000054"/>
                </a:solidFill>
              </a:rPr>
              <a:t>with respect to an identifiable term or condition of employment, but harm </a:t>
            </a:r>
            <a:r>
              <a:rPr lang="en-US" i="1" dirty="0">
                <a:solidFill>
                  <a:srgbClr val="1E4BC7"/>
                </a:solidFill>
              </a:rPr>
              <a:t>need not be significant</a:t>
            </a:r>
            <a:endParaRPr lang="en-US" sz="1050" dirty="0">
              <a:solidFill>
                <a:srgbClr val="1E4BC7"/>
              </a:solidFill>
            </a:endParaRPr>
          </a:p>
        </p:txBody>
      </p:sp>
    </p:spTree>
    <p:extLst>
      <p:ext uri="{BB962C8B-B14F-4D97-AF65-F5344CB8AC3E}">
        <p14:creationId xmlns:p14="http://schemas.microsoft.com/office/powerpoint/2010/main" val="377540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4B2D26-F4A7-1E23-77AD-6BFEA76EF03E}"/>
              </a:ext>
            </a:extLst>
          </p:cNvPr>
          <p:cNvSpPr>
            <a:spLocks noGrp="1"/>
          </p:cNvSpPr>
          <p:nvPr>
            <p:ph type="title"/>
          </p:nvPr>
        </p:nvSpPr>
        <p:spPr>
          <a:xfrm>
            <a:off x="381000" y="106090"/>
            <a:ext cx="10515600" cy="1311819"/>
          </a:xfrm>
          <a:prstGeom prst="rect">
            <a:avLst/>
          </a:prstGeom>
        </p:spPr>
        <p:txBody>
          <a:bodyPr>
            <a:normAutofit/>
          </a:bodyPr>
          <a:lstStyle/>
          <a:p>
            <a:r>
              <a:rPr lang="en-US" sz="6000" dirty="0">
                <a:ea typeface="Tahoma" panose="020B0604030504040204" pitchFamily="34" charset="0"/>
              </a:rPr>
              <a:t>FTC Non-Compete Rule</a:t>
            </a:r>
          </a:p>
        </p:txBody>
      </p:sp>
      <p:sp>
        <p:nvSpPr>
          <p:cNvPr id="5" name="Content Placeholder 4">
            <a:extLst>
              <a:ext uri="{FF2B5EF4-FFF2-40B4-BE49-F238E27FC236}">
                <a16:creationId xmlns:a16="http://schemas.microsoft.com/office/drawing/2014/main" id="{B22FA21F-0032-450E-BE57-72AD223B89F4}"/>
              </a:ext>
            </a:extLst>
          </p:cNvPr>
          <p:cNvSpPr>
            <a:spLocks noGrp="1"/>
          </p:cNvSpPr>
          <p:nvPr>
            <p:ph type="body" sz="quarter" idx="11"/>
          </p:nvPr>
        </p:nvSpPr>
        <p:spPr>
          <a:xfrm>
            <a:off x="390525" y="1676400"/>
            <a:ext cx="11410950" cy="4305301"/>
          </a:xfrm>
        </p:spPr>
        <p:txBody>
          <a:bodyPr>
            <a:noAutofit/>
          </a:bodyPr>
          <a:lstStyle/>
          <a:p>
            <a:pPr>
              <a:spcBef>
                <a:spcPts val="0"/>
              </a:spcBef>
              <a:spcAft>
                <a:spcPts val="1200"/>
              </a:spcAft>
            </a:pPr>
            <a:r>
              <a:rPr lang="en-US" dirty="0">
                <a:solidFill>
                  <a:srgbClr val="000054"/>
                </a:solidFill>
                <a:ea typeface="Calibri" panose="020F0502020204030204" pitchFamily="34" charset="0"/>
              </a:rPr>
              <a:t>April 23, 2024:  FTC issues final Rule banning </a:t>
            </a:r>
            <a:r>
              <a:rPr lang="en-US" i="1" dirty="0">
                <a:solidFill>
                  <a:srgbClr val="000054"/>
                </a:solidFill>
                <a:ea typeface="Calibri" panose="020F0502020204030204" pitchFamily="34" charset="0"/>
              </a:rPr>
              <a:t>most</a:t>
            </a:r>
            <a:r>
              <a:rPr lang="en-US" dirty="0">
                <a:solidFill>
                  <a:srgbClr val="000054"/>
                </a:solidFill>
                <a:ea typeface="Calibri" panose="020F0502020204030204" pitchFamily="34" charset="0"/>
              </a:rPr>
              <a:t> non-competes </a:t>
            </a:r>
          </a:p>
          <a:p>
            <a:pPr>
              <a:spcBef>
                <a:spcPts val="0"/>
              </a:spcBef>
            </a:pPr>
            <a:r>
              <a:rPr lang="en-US" dirty="0">
                <a:solidFill>
                  <a:srgbClr val="000054"/>
                </a:solidFill>
                <a:ea typeface="Calibri" panose="020F0502020204030204" pitchFamily="34" charset="0"/>
              </a:rPr>
              <a:t>“Non-compete” defined broadly </a:t>
            </a:r>
          </a:p>
          <a:p>
            <a:pPr lvl="1">
              <a:spcAft>
                <a:spcPts val="300"/>
              </a:spcAft>
            </a:pPr>
            <a:r>
              <a:rPr lang="en-US" dirty="0">
                <a:solidFill>
                  <a:srgbClr val="000054"/>
                </a:solidFill>
                <a:ea typeface="Calibri" panose="020F0502020204030204" pitchFamily="34" charset="0"/>
              </a:rPr>
              <a:t>Any term or condition of employment that “prohibits a worker from, penalizes a worker for, or functions to prevent a worker from seeking or accepting work in the U.S. or from operating a business”</a:t>
            </a:r>
          </a:p>
          <a:p>
            <a:pPr lvl="1">
              <a:spcAft>
                <a:spcPts val="300"/>
              </a:spcAft>
            </a:pPr>
            <a:r>
              <a:rPr lang="en-US" dirty="0">
                <a:solidFill>
                  <a:srgbClr val="000054"/>
                </a:solidFill>
                <a:ea typeface="Calibri" panose="020F0502020204030204" pitchFamily="34" charset="0"/>
              </a:rPr>
              <a:t>“Worker” includes full-time and part-time employees, independent contractors, interns, externs, volunteers, and apprentices</a:t>
            </a:r>
          </a:p>
          <a:p>
            <a:pPr lvl="1">
              <a:spcAft>
                <a:spcPts val="300"/>
              </a:spcAft>
            </a:pPr>
            <a:r>
              <a:rPr lang="en-US" dirty="0">
                <a:solidFill>
                  <a:srgbClr val="000054"/>
                </a:solidFill>
                <a:ea typeface="Calibri" panose="020F0502020204030204" pitchFamily="34" charset="0"/>
              </a:rPr>
              <a:t>Non-disclosure agreement may constitute “non-compete” if written so broadly that it effectively precludes worker from working in the same position for a new employer</a:t>
            </a:r>
          </a:p>
          <a:p>
            <a:pPr lvl="1"/>
            <a:r>
              <a:rPr lang="en-US" dirty="0">
                <a:solidFill>
                  <a:srgbClr val="000054"/>
                </a:solidFill>
                <a:ea typeface="Calibri" panose="020F0502020204030204" pitchFamily="34" charset="0"/>
              </a:rPr>
              <a:t>Training repayment agreement may constitute “non-compete” if not reasonably related to the costs of the training</a:t>
            </a:r>
          </a:p>
          <a:p>
            <a:pPr lvl="1"/>
            <a:endParaRPr lang="en-US" sz="1800" dirty="0"/>
          </a:p>
        </p:txBody>
      </p:sp>
    </p:spTree>
    <p:extLst>
      <p:ext uri="{BB962C8B-B14F-4D97-AF65-F5344CB8AC3E}">
        <p14:creationId xmlns:p14="http://schemas.microsoft.com/office/powerpoint/2010/main" val="525466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4F4C5-3539-C524-4FE6-CD759EF212C9}"/>
              </a:ext>
            </a:extLst>
          </p:cNvPr>
          <p:cNvSpPr>
            <a:spLocks noGrp="1"/>
          </p:cNvSpPr>
          <p:nvPr>
            <p:ph type="title"/>
          </p:nvPr>
        </p:nvSpPr>
        <p:spPr>
          <a:xfrm>
            <a:off x="381816" y="76200"/>
            <a:ext cx="10515600" cy="1311819"/>
          </a:xfrm>
          <a:prstGeom prst="rect">
            <a:avLst/>
          </a:prstGeom>
        </p:spPr>
        <p:txBody>
          <a:bodyPr>
            <a:normAutofit/>
          </a:bodyPr>
          <a:lstStyle/>
          <a:p>
            <a:r>
              <a:rPr lang="en-US" sz="6000" dirty="0"/>
              <a:t>New PWFA Guidance</a:t>
            </a:r>
          </a:p>
        </p:txBody>
      </p:sp>
      <p:sp>
        <p:nvSpPr>
          <p:cNvPr id="6" name="Text Placeholder 1">
            <a:extLst>
              <a:ext uri="{FF2B5EF4-FFF2-40B4-BE49-F238E27FC236}">
                <a16:creationId xmlns:a16="http://schemas.microsoft.com/office/drawing/2014/main" id="{A07175A7-8596-6042-54AE-3F594C4FCA51}"/>
              </a:ext>
            </a:extLst>
          </p:cNvPr>
          <p:cNvSpPr>
            <a:spLocks noGrp="1"/>
          </p:cNvSpPr>
          <p:nvPr>
            <p:ph type="body" sz="quarter" idx="11"/>
          </p:nvPr>
        </p:nvSpPr>
        <p:spPr>
          <a:xfrm>
            <a:off x="381816" y="1676400"/>
            <a:ext cx="11410950" cy="4610100"/>
          </a:xfrm>
        </p:spPr>
        <p:txBody>
          <a:bodyPr>
            <a:noAutofit/>
          </a:bodyPr>
          <a:lstStyle/>
          <a:p>
            <a:pPr marL="0" indent="0">
              <a:buNone/>
            </a:pPr>
            <a:r>
              <a:rPr lang="en-US" sz="3600" cap="small" dirty="0">
                <a:solidFill>
                  <a:srgbClr val="1E4BC7"/>
                </a:solidFill>
              </a:rPr>
              <a:t>Guidance Highlights</a:t>
            </a:r>
          </a:p>
          <a:p>
            <a:pPr>
              <a:spcAft>
                <a:spcPts val="300"/>
              </a:spcAft>
            </a:pPr>
            <a:r>
              <a:rPr lang="en-US" dirty="0">
                <a:solidFill>
                  <a:srgbClr val="000054"/>
                </a:solidFill>
              </a:rPr>
              <a:t>Employers may have to eliminate one or more essential job functions for up to 40 weeks during pregnancy, and for additional time after birth</a:t>
            </a:r>
          </a:p>
          <a:p>
            <a:pPr>
              <a:spcAft>
                <a:spcPts val="300"/>
              </a:spcAft>
            </a:pPr>
            <a:r>
              <a:rPr lang="en-US" dirty="0">
                <a:solidFill>
                  <a:srgbClr val="000054"/>
                </a:solidFill>
              </a:rPr>
              <a:t>EEOC presumes that four “predictable assessment” accommodations do not impose undue hardship on employer</a:t>
            </a:r>
          </a:p>
          <a:p>
            <a:pPr lvl="1">
              <a:spcBef>
                <a:spcPts val="0"/>
              </a:spcBef>
              <a:spcAft>
                <a:spcPts val="300"/>
              </a:spcAft>
            </a:pPr>
            <a:r>
              <a:rPr lang="en-US" dirty="0">
                <a:solidFill>
                  <a:srgbClr val="000054"/>
                </a:solidFill>
              </a:rPr>
              <a:t>Allowing an employee to carry or keep water and drink, as needed, in or nearby work area</a:t>
            </a:r>
          </a:p>
          <a:p>
            <a:pPr lvl="1">
              <a:spcBef>
                <a:spcPts val="0"/>
              </a:spcBef>
              <a:spcAft>
                <a:spcPts val="300"/>
              </a:spcAft>
            </a:pPr>
            <a:r>
              <a:rPr lang="en-US" dirty="0">
                <a:solidFill>
                  <a:srgbClr val="000054"/>
                </a:solidFill>
              </a:rPr>
              <a:t>Allowing an employee to take additional restroom breaks, as needed</a:t>
            </a:r>
          </a:p>
          <a:p>
            <a:pPr lvl="1">
              <a:spcBef>
                <a:spcPts val="0"/>
              </a:spcBef>
              <a:spcAft>
                <a:spcPts val="300"/>
              </a:spcAft>
            </a:pPr>
            <a:r>
              <a:rPr lang="en-US" dirty="0">
                <a:solidFill>
                  <a:srgbClr val="000054"/>
                </a:solidFill>
              </a:rPr>
              <a:t>Allowing an employee whose work requires standing to sit, and vice versa, as needed</a:t>
            </a:r>
          </a:p>
          <a:p>
            <a:pPr lvl="1">
              <a:spcBef>
                <a:spcPts val="0"/>
              </a:spcBef>
              <a:spcAft>
                <a:spcPts val="300"/>
              </a:spcAft>
            </a:pPr>
            <a:r>
              <a:rPr lang="en-US" dirty="0">
                <a:solidFill>
                  <a:srgbClr val="000054"/>
                </a:solidFill>
              </a:rPr>
              <a:t>Allowing an employee to take breaks, as needed, to eat and drink</a:t>
            </a:r>
          </a:p>
        </p:txBody>
      </p:sp>
    </p:spTree>
    <p:extLst>
      <p:ext uri="{BB962C8B-B14F-4D97-AF65-F5344CB8AC3E}">
        <p14:creationId xmlns:p14="http://schemas.microsoft.com/office/powerpoint/2010/main" val="1757575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4F4C5-3539-C524-4FE6-CD759EF212C9}"/>
              </a:ext>
            </a:extLst>
          </p:cNvPr>
          <p:cNvSpPr>
            <a:spLocks noGrp="1"/>
          </p:cNvSpPr>
          <p:nvPr>
            <p:ph type="title"/>
          </p:nvPr>
        </p:nvSpPr>
        <p:spPr>
          <a:xfrm>
            <a:off x="381816" y="76200"/>
            <a:ext cx="10515600" cy="1311819"/>
          </a:xfrm>
          <a:prstGeom prst="rect">
            <a:avLst/>
          </a:prstGeom>
        </p:spPr>
        <p:txBody>
          <a:bodyPr>
            <a:normAutofit/>
          </a:bodyPr>
          <a:lstStyle/>
          <a:p>
            <a:r>
              <a:rPr lang="en-US" sz="6000" dirty="0"/>
              <a:t>New PWFA Guidance</a:t>
            </a:r>
          </a:p>
        </p:txBody>
      </p:sp>
      <p:sp>
        <p:nvSpPr>
          <p:cNvPr id="6" name="Text Placeholder 1">
            <a:extLst>
              <a:ext uri="{FF2B5EF4-FFF2-40B4-BE49-F238E27FC236}">
                <a16:creationId xmlns:a16="http://schemas.microsoft.com/office/drawing/2014/main" id="{A07175A7-8596-6042-54AE-3F594C4FCA51}"/>
              </a:ext>
            </a:extLst>
          </p:cNvPr>
          <p:cNvSpPr>
            <a:spLocks noGrp="1"/>
          </p:cNvSpPr>
          <p:nvPr>
            <p:ph type="body" sz="quarter" idx="11"/>
          </p:nvPr>
        </p:nvSpPr>
        <p:spPr>
          <a:xfrm>
            <a:off x="381816" y="1676400"/>
            <a:ext cx="11410950" cy="4610100"/>
          </a:xfrm>
        </p:spPr>
        <p:txBody>
          <a:bodyPr>
            <a:noAutofit/>
          </a:bodyPr>
          <a:lstStyle/>
          <a:p>
            <a:pPr marL="0" indent="0">
              <a:spcAft>
                <a:spcPts val="600"/>
              </a:spcAft>
              <a:buNone/>
            </a:pPr>
            <a:r>
              <a:rPr lang="en-US" sz="3600" cap="small" dirty="0">
                <a:solidFill>
                  <a:srgbClr val="1E4BC7"/>
                </a:solidFill>
              </a:rPr>
              <a:t>Guidance Highlights</a:t>
            </a:r>
          </a:p>
          <a:p>
            <a:pPr>
              <a:spcBef>
                <a:spcPts val="0"/>
              </a:spcBef>
            </a:pPr>
            <a:r>
              <a:rPr lang="en-US" sz="2400" dirty="0">
                <a:solidFill>
                  <a:srgbClr val="000054"/>
                </a:solidFill>
              </a:rPr>
              <a:t>Employers may request “reasonable documentation” which:</a:t>
            </a:r>
          </a:p>
          <a:p>
            <a:pPr lvl="1">
              <a:spcBef>
                <a:spcPts val="0"/>
              </a:spcBef>
            </a:pPr>
            <a:r>
              <a:rPr lang="en-US" sz="2000" dirty="0">
                <a:solidFill>
                  <a:srgbClr val="000054"/>
                </a:solidFill>
              </a:rPr>
              <a:t>Is the minimum sufficient to confirm the physical or mental condition underlying the employee’s limitation;</a:t>
            </a:r>
          </a:p>
          <a:p>
            <a:pPr lvl="1">
              <a:spcBef>
                <a:spcPts val="0"/>
              </a:spcBef>
            </a:pPr>
            <a:r>
              <a:rPr lang="en-US" sz="2000" dirty="0">
                <a:solidFill>
                  <a:srgbClr val="000054"/>
                </a:solidFill>
              </a:rPr>
              <a:t>Confirms that it is related to, affected by, or arises out of pregnancy, childbirth or related medical conditions; and </a:t>
            </a:r>
          </a:p>
          <a:p>
            <a:pPr lvl="1">
              <a:spcBef>
                <a:spcPts val="0"/>
              </a:spcBef>
              <a:spcAft>
                <a:spcPts val="1200"/>
              </a:spcAft>
            </a:pPr>
            <a:r>
              <a:rPr lang="en-US" sz="2000" dirty="0">
                <a:solidFill>
                  <a:srgbClr val="000054"/>
                </a:solidFill>
              </a:rPr>
              <a:t>States that the change or adjustment to the job is needed due to the limitation</a:t>
            </a:r>
          </a:p>
          <a:p>
            <a:pPr>
              <a:spcBef>
                <a:spcPts val="0"/>
              </a:spcBef>
              <a:spcAft>
                <a:spcPts val="300"/>
              </a:spcAft>
            </a:pPr>
            <a:r>
              <a:rPr lang="en-US" sz="2400" dirty="0">
                <a:solidFill>
                  <a:srgbClr val="000054"/>
                </a:solidFill>
              </a:rPr>
              <a:t>Employers are prohibited from requesting documentation when:</a:t>
            </a:r>
          </a:p>
          <a:p>
            <a:pPr lvl="1">
              <a:spcBef>
                <a:spcPts val="0"/>
              </a:spcBef>
              <a:spcAft>
                <a:spcPts val="300"/>
              </a:spcAft>
            </a:pPr>
            <a:r>
              <a:rPr lang="en-US" sz="2000" dirty="0">
                <a:solidFill>
                  <a:srgbClr val="000054"/>
                </a:solidFill>
              </a:rPr>
              <a:t>The limitation and need for a reasonable accommodation is </a:t>
            </a:r>
            <a:r>
              <a:rPr lang="en-US" sz="2000" i="1" dirty="0">
                <a:solidFill>
                  <a:srgbClr val="1E4BC7"/>
                </a:solidFill>
              </a:rPr>
              <a:t>obvious</a:t>
            </a:r>
          </a:p>
          <a:p>
            <a:pPr lvl="1">
              <a:spcBef>
                <a:spcPts val="0"/>
              </a:spcBef>
              <a:spcAft>
                <a:spcPts val="300"/>
              </a:spcAft>
            </a:pPr>
            <a:r>
              <a:rPr lang="en-US" sz="2000" dirty="0">
                <a:solidFill>
                  <a:srgbClr val="000054"/>
                </a:solidFill>
              </a:rPr>
              <a:t>Employer </a:t>
            </a:r>
            <a:r>
              <a:rPr lang="en-US" sz="2000" i="1" dirty="0">
                <a:solidFill>
                  <a:srgbClr val="1E4BC7"/>
                </a:solidFill>
              </a:rPr>
              <a:t>already has sufficient information </a:t>
            </a:r>
            <a:r>
              <a:rPr lang="en-US" sz="2000" dirty="0">
                <a:solidFill>
                  <a:srgbClr val="000054"/>
                </a:solidFill>
              </a:rPr>
              <a:t>to support a known limitation related to pregnancy</a:t>
            </a:r>
          </a:p>
          <a:p>
            <a:pPr lvl="1">
              <a:spcBef>
                <a:spcPts val="0"/>
              </a:spcBef>
              <a:spcAft>
                <a:spcPts val="300"/>
              </a:spcAft>
            </a:pPr>
            <a:r>
              <a:rPr lang="en-US" sz="2000" dirty="0">
                <a:solidFill>
                  <a:srgbClr val="000054"/>
                </a:solidFill>
              </a:rPr>
              <a:t>The request is for one of the four </a:t>
            </a:r>
            <a:r>
              <a:rPr lang="en-US" sz="2000" dirty="0">
                <a:solidFill>
                  <a:srgbClr val="1E4BC7"/>
                </a:solidFill>
              </a:rPr>
              <a:t>“</a:t>
            </a:r>
            <a:r>
              <a:rPr lang="en-US" sz="2000" i="1" dirty="0">
                <a:solidFill>
                  <a:srgbClr val="1E4BC7"/>
                </a:solidFill>
              </a:rPr>
              <a:t>predictable assessment</a:t>
            </a:r>
            <a:r>
              <a:rPr lang="en-US" sz="2000" dirty="0">
                <a:solidFill>
                  <a:srgbClr val="1E4BC7"/>
                </a:solidFill>
              </a:rPr>
              <a:t>”</a:t>
            </a:r>
            <a:r>
              <a:rPr lang="en-US" sz="2000" dirty="0">
                <a:solidFill>
                  <a:srgbClr val="000054"/>
                </a:solidFill>
              </a:rPr>
              <a:t> accommodations</a:t>
            </a:r>
          </a:p>
          <a:p>
            <a:pPr lvl="1">
              <a:spcBef>
                <a:spcPts val="0"/>
              </a:spcBef>
              <a:spcAft>
                <a:spcPts val="300"/>
              </a:spcAft>
            </a:pPr>
            <a:r>
              <a:rPr lang="en-US" sz="2000" dirty="0">
                <a:solidFill>
                  <a:srgbClr val="000054"/>
                </a:solidFill>
              </a:rPr>
              <a:t>The request is for a </a:t>
            </a:r>
            <a:r>
              <a:rPr lang="en-US" sz="2000" i="1" dirty="0">
                <a:solidFill>
                  <a:srgbClr val="000054"/>
                </a:solidFill>
              </a:rPr>
              <a:t>lactation</a:t>
            </a:r>
            <a:r>
              <a:rPr lang="en-US" sz="2000" dirty="0">
                <a:solidFill>
                  <a:srgbClr val="000054"/>
                </a:solidFill>
              </a:rPr>
              <a:t> accommodation</a:t>
            </a:r>
          </a:p>
          <a:p>
            <a:pPr lvl="1">
              <a:spcBef>
                <a:spcPts val="0"/>
              </a:spcBef>
              <a:spcAft>
                <a:spcPts val="300"/>
              </a:spcAft>
            </a:pPr>
            <a:r>
              <a:rPr lang="en-US" sz="2000" dirty="0">
                <a:solidFill>
                  <a:srgbClr val="000054"/>
                </a:solidFill>
              </a:rPr>
              <a:t>Employees </a:t>
            </a:r>
            <a:r>
              <a:rPr lang="en-US" sz="2000" i="1" dirty="0">
                <a:solidFill>
                  <a:srgbClr val="1E4BC7"/>
                </a:solidFill>
              </a:rPr>
              <a:t>without known limitations </a:t>
            </a:r>
            <a:r>
              <a:rPr lang="en-US" sz="2000" dirty="0">
                <a:solidFill>
                  <a:srgbClr val="000054"/>
                </a:solidFill>
              </a:rPr>
              <a:t>under the PWFA receive the requested modification under the employer’s policy or practice without submitting supporting documentation</a:t>
            </a:r>
          </a:p>
        </p:txBody>
      </p:sp>
    </p:spTree>
    <p:extLst>
      <p:ext uri="{BB962C8B-B14F-4D97-AF65-F5344CB8AC3E}">
        <p14:creationId xmlns:p14="http://schemas.microsoft.com/office/powerpoint/2010/main" val="1255553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Autofit/>
          </a:bodyPr>
          <a:lstStyle/>
          <a:p>
            <a:pPr>
              <a:lnSpc>
                <a:spcPct val="100000"/>
              </a:lnSpc>
            </a:pPr>
            <a:r>
              <a:rPr lang="en-US" sz="6000" dirty="0">
                <a:latin typeface="+mj-lt"/>
              </a:rPr>
              <a:t>HHS UPDATE</a:t>
            </a:r>
          </a:p>
        </p:txBody>
      </p:sp>
    </p:spTree>
    <p:extLst>
      <p:ext uri="{BB962C8B-B14F-4D97-AF65-F5344CB8AC3E}">
        <p14:creationId xmlns:p14="http://schemas.microsoft.com/office/powerpoint/2010/main" val="237899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C5D0D-2BDC-9CF7-4828-9D508C4438A1}"/>
              </a:ext>
            </a:extLst>
          </p:cNvPr>
          <p:cNvSpPr>
            <a:spLocks noGrp="1"/>
          </p:cNvSpPr>
          <p:nvPr>
            <p:ph type="body" sz="quarter" idx="11"/>
          </p:nvPr>
        </p:nvSpPr>
        <p:spPr/>
        <p:txBody>
          <a:bodyPr>
            <a:normAutofit lnSpcReduction="10000"/>
          </a:bodyPr>
          <a:lstStyle/>
          <a:p>
            <a:pPr>
              <a:spcAft>
                <a:spcPts val="600"/>
              </a:spcAft>
            </a:pPr>
            <a:r>
              <a:rPr lang="en-US" sz="3200" dirty="0">
                <a:solidFill>
                  <a:srgbClr val="000054"/>
                </a:solidFill>
              </a:rPr>
              <a:t>ACA § 1557:  Prohibits discrimination on the basis of race, color, national origin, sex, age or disability in a health program or activity, any part of which is receiving federal financial assistance</a:t>
            </a:r>
          </a:p>
          <a:p>
            <a:pPr>
              <a:spcBef>
                <a:spcPts val="1200"/>
              </a:spcBef>
              <a:spcAft>
                <a:spcPts val="300"/>
              </a:spcAft>
            </a:pPr>
            <a:r>
              <a:rPr lang="en-US" sz="3200" dirty="0">
                <a:solidFill>
                  <a:srgbClr val="000054"/>
                </a:solidFill>
              </a:rPr>
              <a:t>Entities covered by Final Rule:</a:t>
            </a:r>
          </a:p>
          <a:p>
            <a:pPr lvl="1">
              <a:spcBef>
                <a:spcPts val="0"/>
              </a:spcBef>
              <a:spcAft>
                <a:spcPts val="300"/>
              </a:spcAft>
            </a:pPr>
            <a:r>
              <a:rPr lang="en-US" sz="2800" dirty="0">
                <a:solidFill>
                  <a:srgbClr val="000054"/>
                </a:solidFill>
              </a:rPr>
              <a:t>Health programs or activities that receive HHS funding (directly or indirectly)</a:t>
            </a:r>
          </a:p>
          <a:p>
            <a:pPr lvl="1">
              <a:spcBef>
                <a:spcPts val="0"/>
              </a:spcBef>
              <a:spcAft>
                <a:spcPts val="300"/>
              </a:spcAft>
            </a:pPr>
            <a:r>
              <a:rPr lang="en-US" sz="2800" dirty="0">
                <a:solidFill>
                  <a:srgbClr val="000054"/>
                </a:solidFill>
              </a:rPr>
              <a:t>Health programs or activities administered by HHS (e.g., Medicare Part D program)</a:t>
            </a:r>
          </a:p>
          <a:p>
            <a:pPr lvl="1">
              <a:spcBef>
                <a:spcPts val="0"/>
              </a:spcBef>
              <a:spcAft>
                <a:spcPts val="1200"/>
              </a:spcAft>
            </a:pPr>
            <a:r>
              <a:rPr lang="en-US" sz="2800" dirty="0">
                <a:solidFill>
                  <a:srgbClr val="000054"/>
                </a:solidFill>
              </a:rPr>
              <a:t>Health insurance state and federally facilitated exchanges</a:t>
            </a:r>
          </a:p>
        </p:txBody>
      </p:sp>
      <p:sp>
        <p:nvSpPr>
          <p:cNvPr id="3" name="Title 2">
            <a:extLst>
              <a:ext uri="{FF2B5EF4-FFF2-40B4-BE49-F238E27FC236}">
                <a16:creationId xmlns:a16="http://schemas.microsoft.com/office/drawing/2014/main" id="{933F8C2D-9A1C-D28D-116E-681E5A182A25}"/>
              </a:ext>
            </a:extLst>
          </p:cNvPr>
          <p:cNvSpPr>
            <a:spLocks noGrp="1"/>
          </p:cNvSpPr>
          <p:nvPr>
            <p:ph type="title"/>
          </p:nvPr>
        </p:nvSpPr>
        <p:spPr/>
        <p:txBody>
          <a:bodyPr>
            <a:normAutofit fontScale="90000"/>
          </a:bodyPr>
          <a:lstStyle/>
          <a:p>
            <a:r>
              <a:rPr lang="en-US" sz="6700" dirty="0"/>
              <a:t>1557 Final Rule</a:t>
            </a:r>
            <a:br>
              <a:rPr lang="en-US" dirty="0"/>
            </a:br>
            <a:r>
              <a:rPr lang="en-US" sz="4900" dirty="0"/>
              <a:t>Non-discrimination Obligations</a:t>
            </a:r>
            <a:endParaRPr lang="en-US" dirty="0"/>
          </a:p>
        </p:txBody>
      </p:sp>
    </p:spTree>
    <p:extLst>
      <p:ext uri="{BB962C8B-B14F-4D97-AF65-F5344CB8AC3E}">
        <p14:creationId xmlns:p14="http://schemas.microsoft.com/office/powerpoint/2010/main" val="123447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4E6B7-6B34-EC83-34AA-32DD2586EC90}"/>
              </a:ext>
            </a:extLst>
          </p:cNvPr>
          <p:cNvSpPr>
            <a:spLocks noGrp="1"/>
          </p:cNvSpPr>
          <p:nvPr>
            <p:ph type="body" sz="quarter" idx="11"/>
          </p:nvPr>
        </p:nvSpPr>
        <p:spPr/>
        <p:txBody>
          <a:bodyPr>
            <a:normAutofit/>
          </a:bodyPr>
          <a:lstStyle/>
          <a:p>
            <a:r>
              <a:rPr lang="en-US" dirty="0">
                <a:solidFill>
                  <a:srgbClr val="000054"/>
                </a:solidFill>
              </a:rPr>
              <a:t>Discrimination on the basis of “sex” includes:</a:t>
            </a:r>
          </a:p>
          <a:p>
            <a:pPr lvl="1"/>
            <a:r>
              <a:rPr lang="en-US" dirty="0">
                <a:solidFill>
                  <a:srgbClr val="000054"/>
                </a:solidFill>
              </a:rPr>
              <a:t>Sex characteristics</a:t>
            </a:r>
          </a:p>
          <a:p>
            <a:pPr lvl="1"/>
            <a:r>
              <a:rPr lang="en-US" dirty="0">
                <a:solidFill>
                  <a:srgbClr val="000054"/>
                </a:solidFill>
              </a:rPr>
              <a:t>Sex Stereotypes</a:t>
            </a:r>
          </a:p>
          <a:p>
            <a:pPr lvl="1"/>
            <a:r>
              <a:rPr lang="en-US" dirty="0">
                <a:solidFill>
                  <a:srgbClr val="000054"/>
                </a:solidFill>
              </a:rPr>
              <a:t>Sexual orientation</a:t>
            </a:r>
          </a:p>
          <a:p>
            <a:pPr lvl="1">
              <a:spcAft>
                <a:spcPts val="1200"/>
              </a:spcAft>
            </a:pPr>
            <a:r>
              <a:rPr lang="en-US" dirty="0">
                <a:solidFill>
                  <a:srgbClr val="000054"/>
                </a:solidFill>
              </a:rPr>
              <a:t>Gender identity</a:t>
            </a:r>
          </a:p>
          <a:p>
            <a:r>
              <a:rPr lang="en-US" dirty="0">
                <a:solidFill>
                  <a:srgbClr val="000054"/>
                </a:solidFill>
              </a:rPr>
              <a:t>Rule prohibits:</a:t>
            </a:r>
          </a:p>
          <a:p>
            <a:pPr lvl="1"/>
            <a:r>
              <a:rPr lang="en-US" dirty="0">
                <a:solidFill>
                  <a:srgbClr val="000054"/>
                </a:solidFill>
              </a:rPr>
              <a:t>Direct discrimination</a:t>
            </a:r>
          </a:p>
          <a:p>
            <a:pPr lvl="1"/>
            <a:r>
              <a:rPr lang="en-US" dirty="0">
                <a:solidFill>
                  <a:srgbClr val="000054"/>
                </a:solidFill>
              </a:rPr>
              <a:t>Discrimination based on association (protected characteristic of person with whom participant/patient is associated)</a:t>
            </a:r>
          </a:p>
        </p:txBody>
      </p:sp>
      <p:sp>
        <p:nvSpPr>
          <p:cNvPr id="4" name="Title 2">
            <a:extLst>
              <a:ext uri="{FF2B5EF4-FFF2-40B4-BE49-F238E27FC236}">
                <a16:creationId xmlns:a16="http://schemas.microsoft.com/office/drawing/2014/main" id="{17F03D8A-88B0-57EB-2F4B-B6CC22FF3F0F}"/>
              </a:ext>
            </a:extLst>
          </p:cNvPr>
          <p:cNvSpPr>
            <a:spLocks noGrp="1"/>
          </p:cNvSpPr>
          <p:nvPr>
            <p:ph type="title"/>
          </p:nvPr>
        </p:nvSpPr>
        <p:spPr>
          <a:xfrm>
            <a:off x="381000" y="306529"/>
            <a:ext cx="10515600" cy="844680"/>
          </a:xfrm>
        </p:spPr>
        <p:txBody>
          <a:bodyPr>
            <a:normAutofit fontScale="90000"/>
          </a:bodyPr>
          <a:lstStyle/>
          <a:p>
            <a:r>
              <a:rPr lang="en-US" sz="6700" dirty="0"/>
              <a:t>1557 Final Rule</a:t>
            </a:r>
            <a:br>
              <a:rPr lang="en-US" dirty="0"/>
            </a:br>
            <a:r>
              <a:rPr lang="en-US" sz="4900" dirty="0"/>
              <a:t>Non-discrimination Obligations</a:t>
            </a:r>
            <a:endParaRPr lang="en-US" dirty="0"/>
          </a:p>
        </p:txBody>
      </p:sp>
      <p:sp>
        <p:nvSpPr>
          <p:cNvPr id="3" name="TextBox 2">
            <a:extLst>
              <a:ext uri="{FF2B5EF4-FFF2-40B4-BE49-F238E27FC236}">
                <a16:creationId xmlns:a16="http://schemas.microsoft.com/office/drawing/2014/main" id="{95957065-E1A7-3006-FBE0-21F517E172E6}"/>
              </a:ext>
            </a:extLst>
          </p:cNvPr>
          <p:cNvSpPr txBox="1"/>
          <p:nvPr/>
        </p:nvSpPr>
        <p:spPr>
          <a:xfrm>
            <a:off x="4114800" y="2245104"/>
            <a:ext cx="5562600" cy="1614288"/>
          </a:xfrm>
          <a:prstGeom prst="rect">
            <a:avLst/>
          </a:prstGeom>
          <a:noFill/>
        </p:spPr>
        <p:txBody>
          <a:bodyPr wrap="square" rtlCol="0">
            <a:spAutoFit/>
          </a:bodyPr>
          <a:lstStyle/>
          <a:p>
            <a:pPr marL="742950" lvl="1" indent="-285750">
              <a:lnSpc>
                <a:spcPct val="90000"/>
              </a:lnSpc>
              <a:spcBef>
                <a:spcPts val="500"/>
              </a:spcBef>
              <a:buClr>
                <a:srgbClr val="1E4BC7"/>
              </a:buClr>
              <a:buFont typeface="Wingdings" panose="05000000000000000000" pitchFamily="2" charset="2"/>
              <a:buChar char="§"/>
            </a:pPr>
            <a:r>
              <a:rPr lang="en-US" sz="2400" dirty="0">
                <a:solidFill>
                  <a:srgbClr val="000054"/>
                </a:solidFill>
                <a:latin typeface="+mn-lt"/>
                <a:cs typeface="Arial" panose="020B0604020202020204" pitchFamily="34" charset="0"/>
              </a:rPr>
              <a:t>Pregnancy or related conditions</a:t>
            </a:r>
          </a:p>
          <a:p>
            <a:pPr marL="742950" lvl="1" indent="-285750">
              <a:lnSpc>
                <a:spcPct val="90000"/>
              </a:lnSpc>
              <a:spcBef>
                <a:spcPts val="500"/>
              </a:spcBef>
              <a:buClr>
                <a:srgbClr val="1E4BC7"/>
              </a:buClr>
              <a:buFont typeface="Wingdings" panose="05000000000000000000" pitchFamily="2" charset="2"/>
              <a:buChar char="§"/>
            </a:pPr>
            <a:r>
              <a:rPr lang="en-US" sz="2400" dirty="0">
                <a:solidFill>
                  <a:srgbClr val="000054"/>
                </a:solidFill>
                <a:latin typeface="+mn-lt"/>
                <a:cs typeface="Arial" panose="020B0604020202020204" pitchFamily="34" charset="0"/>
              </a:rPr>
              <a:t>Marital status</a:t>
            </a:r>
          </a:p>
          <a:p>
            <a:pPr marL="742950" lvl="1" indent="-285750">
              <a:lnSpc>
                <a:spcPct val="90000"/>
              </a:lnSpc>
              <a:spcBef>
                <a:spcPts val="500"/>
              </a:spcBef>
              <a:buClr>
                <a:srgbClr val="1E4BC7"/>
              </a:buClr>
              <a:buFont typeface="Wingdings" panose="05000000000000000000" pitchFamily="2" charset="2"/>
              <a:buChar char="§"/>
            </a:pPr>
            <a:r>
              <a:rPr lang="en-US" sz="2400" dirty="0">
                <a:solidFill>
                  <a:srgbClr val="000054"/>
                </a:solidFill>
                <a:latin typeface="+mn-lt"/>
                <a:cs typeface="Arial" panose="020B0604020202020204" pitchFamily="34" charset="0"/>
              </a:rPr>
              <a:t>Parental status</a:t>
            </a:r>
          </a:p>
          <a:p>
            <a:pPr marL="742950" lvl="1" indent="-285750">
              <a:lnSpc>
                <a:spcPct val="90000"/>
              </a:lnSpc>
              <a:spcBef>
                <a:spcPts val="500"/>
              </a:spcBef>
              <a:buClr>
                <a:srgbClr val="1E4BC7"/>
              </a:buClr>
              <a:buFont typeface="Wingdings" panose="05000000000000000000" pitchFamily="2" charset="2"/>
              <a:buChar char="§"/>
            </a:pPr>
            <a:r>
              <a:rPr lang="en-US" sz="2400" dirty="0">
                <a:solidFill>
                  <a:srgbClr val="000054"/>
                </a:solidFill>
                <a:latin typeface="+mn-lt"/>
                <a:cs typeface="Arial" panose="020B0604020202020204" pitchFamily="34" charset="0"/>
              </a:rPr>
              <a:t>Family status</a:t>
            </a:r>
            <a:endParaRPr lang="en-US" dirty="0"/>
          </a:p>
        </p:txBody>
      </p:sp>
    </p:spTree>
    <p:extLst>
      <p:ext uri="{BB962C8B-B14F-4D97-AF65-F5344CB8AC3E}">
        <p14:creationId xmlns:p14="http://schemas.microsoft.com/office/powerpoint/2010/main" val="543602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4E6B7-6B34-EC83-34AA-32DD2586EC90}"/>
              </a:ext>
            </a:extLst>
          </p:cNvPr>
          <p:cNvSpPr>
            <a:spLocks noGrp="1"/>
          </p:cNvSpPr>
          <p:nvPr>
            <p:ph type="body" sz="quarter" idx="11"/>
          </p:nvPr>
        </p:nvSpPr>
        <p:spPr/>
        <p:txBody>
          <a:bodyPr>
            <a:noAutofit/>
          </a:bodyPr>
          <a:lstStyle/>
          <a:p>
            <a:pPr>
              <a:spcBef>
                <a:spcPts val="0"/>
              </a:spcBef>
              <a:spcAft>
                <a:spcPts val="300"/>
              </a:spcAft>
            </a:pPr>
            <a:r>
              <a:rPr lang="en-US" dirty="0">
                <a:solidFill>
                  <a:srgbClr val="000054"/>
                </a:solidFill>
              </a:rPr>
              <a:t>November 2, 2024:  </a:t>
            </a:r>
          </a:p>
          <a:p>
            <a:pPr lvl="1">
              <a:spcBef>
                <a:spcPts val="0"/>
              </a:spcBef>
              <a:spcAft>
                <a:spcPts val="300"/>
              </a:spcAft>
            </a:pPr>
            <a:r>
              <a:rPr lang="en-US" sz="2200" dirty="0">
                <a:solidFill>
                  <a:srgbClr val="000054"/>
                </a:solidFill>
              </a:rPr>
              <a:t>Appointment of Section 1557 Coordinator </a:t>
            </a:r>
          </a:p>
          <a:p>
            <a:pPr lvl="1">
              <a:spcBef>
                <a:spcPts val="0"/>
              </a:spcBef>
              <a:spcAft>
                <a:spcPts val="1200"/>
              </a:spcAft>
            </a:pPr>
            <a:r>
              <a:rPr lang="en-US" sz="2200" dirty="0">
                <a:solidFill>
                  <a:srgbClr val="000054"/>
                </a:solidFill>
              </a:rPr>
              <a:t>Notice of non-discrimination to participants, beneficiaries, enrollees, and applicants of health programs/activities</a:t>
            </a:r>
          </a:p>
          <a:p>
            <a:pPr>
              <a:spcBef>
                <a:spcPts val="0"/>
              </a:spcBef>
              <a:spcAft>
                <a:spcPts val="300"/>
              </a:spcAft>
            </a:pPr>
            <a:r>
              <a:rPr lang="en-US" dirty="0">
                <a:solidFill>
                  <a:srgbClr val="000054"/>
                </a:solidFill>
              </a:rPr>
              <a:t>May 1, 2025:  </a:t>
            </a:r>
          </a:p>
          <a:p>
            <a:pPr lvl="1">
              <a:spcBef>
                <a:spcPts val="0"/>
              </a:spcBef>
              <a:spcAft>
                <a:spcPts val="300"/>
              </a:spcAft>
            </a:pPr>
            <a:r>
              <a:rPr lang="en-US" sz="2200" dirty="0">
                <a:solidFill>
                  <a:srgbClr val="000054"/>
                </a:solidFill>
              </a:rPr>
              <a:t>Staff training within 30 days of policy implementation, but no later than 300 days after July 5, 2024 (new staff to be trained within a reasonable period of time)</a:t>
            </a:r>
          </a:p>
          <a:p>
            <a:pPr lvl="1">
              <a:spcBef>
                <a:spcPts val="0"/>
              </a:spcBef>
              <a:spcAft>
                <a:spcPts val="1200"/>
              </a:spcAft>
            </a:pPr>
            <a:r>
              <a:rPr lang="en-US" sz="2200" dirty="0">
                <a:solidFill>
                  <a:srgbClr val="000054"/>
                </a:solidFill>
              </a:rPr>
              <a:t>Non-discrimination in use of patient care decision support tools </a:t>
            </a:r>
          </a:p>
          <a:p>
            <a:pPr>
              <a:spcBef>
                <a:spcPts val="0"/>
              </a:spcBef>
              <a:spcAft>
                <a:spcPts val="300"/>
              </a:spcAft>
            </a:pPr>
            <a:r>
              <a:rPr lang="en-US" dirty="0">
                <a:solidFill>
                  <a:srgbClr val="000054"/>
                </a:solidFill>
              </a:rPr>
              <a:t>July 5, 2025:  </a:t>
            </a:r>
          </a:p>
          <a:p>
            <a:pPr lvl="1">
              <a:spcBef>
                <a:spcPts val="0"/>
              </a:spcBef>
              <a:spcAft>
                <a:spcPts val="300"/>
              </a:spcAft>
            </a:pPr>
            <a:r>
              <a:rPr lang="en-US" sz="2200" dirty="0">
                <a:solidFill>
                  <a:srgbClr val="000054"/>
                </a:solidFill>
              </a:rPr>
              <a:t>Implementation of policies and procedures* </a:t>
            </a:r>
          </a:p>
          <a:p>
            <a:pPr lvl="1">
              <a:spcBef>
                <a:spcPts val="0"/>
              </a:spcBef>
              <a:spcAft>
                <a:spcPts val="300"/>
              </a:spcAft>
            </a:pPr>
            <a:r>
              <a:rPr lang="en-US" sz="2200" dirty="0">
                <a:solidFill>
                  <a:srgbClr val="000054"/>
                </a:solidFill>
              </a:rPr>
              <a:t>Notice of availability of language assistance services and auxiliary aides and services </a:t>
            </a:r>
            <a:endParaRPr lang="en-US" sz="2200" dirty="0"/>
          </a:p>
        </p:txBody>
      </p:sp>
      <p:sp>
        <p:nvSpPr>
          <p:cNvPr id="4" name="Title 2">
            <a:extLst>
              <a:ext uri="{FF2B5EF4-FFF2-40B4-BE49-F238E27FC236}">
                <a16:creationId xmlns:a16="http://schemas.microsoft.com/office/drawing/2014/main" id="{17F03D8A-88B0-57EB-2F4B-B6CC22FF3F0F}"/>
              </a:ext>
            </a:extLst>
          </p:cNvPr>
          <p:cNvSpPr>
            <a:spLocks noGrp="1"/>
          </p:cNvSpPr>
          <p:nvPr>
            <p:ph type="title"/>
          </p:nvPr>
        </p:nvSpPr>
        <p:spPr>
          <a:xfrm>
            <a:off x="381000" y="306529"/>
            <a:ext cx="10515600" cy="844680"/>
          </a:xfrm>
        </p:spPr>
        <p:txBody>
          <a:bodyPr>
            <a:normAutofit fontScale="90000"/>
          </a:bodyPr>
          <a:lstStyle/>
          <a:p>
            <a:r>
              <a:rPr lang="en-US" sz="6700" dirty="0"/>
              <a:t>1557 Final Rule</a:t>
            </a:r>
            <a:br>
              <a:rPr lang="en-US" dirty="0"/>
            </a:br>
            <a:r>
              <a:rPr lang="en-US" sz="4400" dirty="0"/>
              <a:t>Compliance Deadlines</a:t>
            </a:r>
            <a:endParaRPr lang="en-US" dirty="0"/>
          </a:p>
        </p:txBody>
      </p:sp>
    </p:spTree>
    <p:extLst>
      <p:ext uri="{BB962C8B-B14F-4D97-AF65-F5344CB8AC3E}">
        <p14:creationId xmlns:p14="http://schemas.microsoft.com/office/powerpoint/2010/main" val="2037850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F4E6B7-6B34-EC83-34AA-32DD2586EC90}"/>
              </a:ext>
            </a:extLst>
          </p:cNvPr>
          <p:cNvSpPr>
            <a:spLocks noGrp="1"/>
          </p:cNvSpPr>
          <p:nvPr>
            <p:ph type="body" sz="quarter" idx="11"/>
          </p:nvPr>
        </p:nvSpPr>
        <p:spPr/>
        <p:txBody>
          <a:bodyPr>
            <a:normAutofit fontScale="92500"/>
          </a:bodyPr>
          <a:lstStyle/>
          <a:p>
            <a:pPr>
              <a:spcAft>
                <a:spcPts val="300"/>
              </a:spcAft>
            </a:pPr>
            <a:r>
              <a:rPr lang="en-US" sz="3200" dirty="0">
                <a:solidFill>
                  <a:srgbClr val="000054"/>
                </a:solidFill>
              </a:rPr>
              <a:t>Covered entities must implement:</a:t>
            </a:r>
          </a:p>
          <a:p>
            <a:pPr lvl="1">
              <a:spcAft>
                <a:spcPts val="300"/>
              </a:spcAft>
            </a:pPr>
            <a:r>
              <a:rPr lang="en-US" sz="2800" dirty="0">
                <a:solidFill>
                  <a:srgbClr val="000054"/>
                </a:solidFill>
              </a:rPr>
              <a:t>Written anti-discrimination policy in its health programs and activities</a:t>
            </a:r>
          </a:p>
          <a:p>
            <a:pPr lvl="1">
              <a:spcAft>
                <a:spcPts val="300"/>
              </a:spcAft>
            </a:pPr>
            <a:r>
              <a:rPr lang="en-US" sz="2800" dirty="0">
                <a:solidFill>
                  <a:srgbClr val="000054"/>
                </a:solidFill>
              </a:rPr>
              <a:t>Grievance procedures for alleged violations of Section 1557</a:t>
            </a:r>
          </a:p>
          <a:p>
            <a:pPr lvl="1">
              <a:spcAft>
                <a:spcPts val="300"/>
              </a:spcAft>
            </a:pPr>
            <a:r>
              <a:rPr lang="en-US" sz="2800" dirty="0">
                <a:solidFill>
                  <a:srgbClr val="000054"/>
                </a:solidFill>
              </a:rPr>
              <a:t>Language access procedures (for individuals with limited English proficiency)</a:t>
            </a:r>
          </a:p>
          <a:p>
            <a:pPr lvl="1">
              <a:spcAft>
                <a:spcPts val="300"/>
              </a:spcAft>
            </a:pPr>
            <a:r>
              <a:rPr lang="en-US" sz="2800" dirty="0">
                <a:solidFill>
                  <a:srgbClr val="000054"/>
                </a:solidFill>
              </a:rPr>
              <a:t>Effective communication procedures (for individuals with disabilities)</a:t>
            </a:r>
          </a:p>
          <a:p>
            <a:pPr lvl="1">
              <a:spcAft>
                <a:spcPts val="1200"/>
              </a:spcAft>
            </a:pPr>
            <a:r>
              <a:rPr lang="en-US" sz="2800" dirty="0">
                <a:solidFill>
                  <a:srgbClr val="000054"/>
                </a:solidFill>
              </a:rPr>
              <a:t>Reasonable modification procedures (for individuals with disabilities)</a:t>
            </a:r>
          </a:p>
          <a:p>
            <a:r>
              <a:rPr lang="en-US" sz="3200" dirty="0">
                <a:solidFill>
                  <a:srgbClr val="000054"/>
                </a:solidFill>
              </a:rPr>
              <a:t>Final Rule includes template policies and procedures</a:t>
            </a:r>
          </a:p>
        </p:txBody>
      </p:sp>
      <p:sp>
        <p:nvSpPr>
          <p:cNvPr id="4" name="Title 2">
            <a:extLst>
              <a:ext uri="{FF2B5EF4-FFF2-40B4-BE49-F238E27FC236}">
                <a16:creationId xmlns:a16="http://schemas.microsoft.com/office/drawing/2014/main" id="{17F03D8A-88B0-57EB-2F4B-B6CC22FF3F0F}"/>
              </a:ext>
            </a:extLst>
          </p:cNvPr>
          <p:cNvSpPr>
            <a:spLocks noGrp="1"/>
          </p:cNvSpPr>
          <p:nvPr>
            <p:ph type="title"/>
          </p:nvPr>
        </p:nvSpPr>
        <p:spPr>
          <a:xfrm>
            <a:off x="381000" y="306529"/>
            <a:ext cx="10515600" cy="844680"/>
          </a:xfrm>
        </p:spPr>
        <p:txBody>
          <a:bodyPr>
            <a:normAutofit fontScale="90000"/>
          </a:bodyPr>
          <a:lstStyle/>
          <a:p>
            <a:r>
              <a:rPr lang="en-US" sz="6700" dirty="0"/>
              <a:t>1557 Final Rule</a:t>
            </a:r>
            <a:br>
              <a:rPr lang="en-US" dirty="0"/>
            </a:br>
            <a:r>
              <a:rPr lang="en-US" sz="4900" dirty="0"/>
              <a:t>Required Policies </a:t>
            </a:r>
            <a:endParaRPr lang="en-US" dirty="0"/>
          </a:p>
        </p:txBody>
      </p:sp>
    </p:spTree>
    <p:extLst>
      <p:ext uri="{BB962C8B-B14F-4D97-AF65-F5344CB8AC3E}">
        <p14:creationId xmlns:p14="http://schemas.microsoft.com/office/powerpoint/2010/main" val="3359886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Autofit/>
          </a:bodyPr>
          <a:lstStyle/>
          <a:p>
            <a:pPr>
              <a:lnSpc>
                <a:spcPct val="100000"/>
              </a:lnSpc>
            </a:pPr>
            <a:r>
              <a:rPr lang="en-US" sz="6000" dirty="0">
                <a:latin typeface="+mj-lt"/>
              </a:rPr>
              <a:t>NLRB UPDATE</a:t>
            </a:r>
          </a:p>
        </p:txBody>
      </p:sp>
    </p:spTree>
    <p:extLst>
      <p:ext uri="{BB962C8B-B14F-4D97-AF65-F5344CB8AC3E}">
        <p14:creationId xmlns:p14="http://schemas.microsoft.com/office/powerpoint/2010/main" val="3864563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193EC-828D-4FAD-ED3A-84E7F7792E7B}"/>
              </a:ext>
            </a:extLst>
          </p:cNvPr>
          <p:cNvSpPr>
            <a:spLocks noGrp="1"/>
          </p:cNvSpPr>
          <p:nvPr>
            <p:ph type="title"/>
          </p:nvPr>
        </p:nvSpPr>
        <p:spPr>
          <a:xfrm>
            <a:off x="381000" y="76200"/>
            <a:ext cx="10515600" cy="1311819"/>
          </a:xfrm>
          <a:prstGeom prst="rect">
            <a:avLst/>
          </a:prstGeom>
        </p:spPr>
        <p:txBody>
          <a:bodyPr>
            <a:noAutofit/>
          </a:bodyPr>
          <a:lstStyle/>
          <a:p>
            <a:r>
              <a:rPr lang="en-US" dirty="0"/>
              <a:t>Withdrawal of Joint </a:t>
            </a:r>
            <a:br>
              <a:rPr lang="en-US" dirty="0"/>
            </a:br>
            <a:r>
              <a:rPr lang="en-US" dirty="0"/>
              <a:t>Employer Appeal</a:t>
            </a:r>
          </a:p>
        </p:txBody>
      </p:sp>
      <p:sp>
        <p:nvSpPr>
          <p:cNvPr id="6" name="Text Placeholder 1">
            <a:extLst>
              <a:ext uri="{FF2B5EF4-FFF2-40B4-BE49-F238E27FC236}">
                <a16:creationId xmlns:a16="http://schemas.microsoft.com/office/drawing/2014/main" id="{2C541806-2D1C-0C5F-1DE4-C11F23CDB945}"/>
              </a:ext>
            </a:extLst>
          </p:cNvPr>
          <p:cNvSpPr>
            <a:spLocks noGrp="1"/>
          </p:cNvSpPr>
          <p:nvPr>
            <p:ph type="body" sz="quarter" idx="11"/>
          </p:nvPr>
        </p:nvSpPr>
        <p:spPr>
          <a:xfrm>
            <a:off x="381000" y="1752600"/>
            <a:ext cx="11410950" cy="4610100"/>
          </a:xfrm>
        </p:spPr>
        <p:txBody>
          <a:bodyPr>
            <a:noAutofit/>
          </a:bodyPr>
          <a:lstStyle/>
          <a:p>
            <a:pPr marL="0" indent="0">
              <a:buNone/>
            </a:pPr>
            <a:r>
              <a:rPr lang="en-US" sz="3600" cap="small" dirty="0">
                <a:solidFill>
                  <a:srgbClr val="1E4BC7"/>
                </a:solidFill>
              </a:rPr>
              <a:t>Timeline of NLRB Approach to Joint Employment</a:t>
            </a:r>
          </a:p>
          <a:p>
            <a:pPr>
              <a:spcAft>
                <a:spcPts val="300"/>
              </a:spcAft>
            </a:pPr>
            <a:r>
              <a:rPr lang="en-US" sz="2100" dirty="0">
                <a:solidFill>
                  <a:srgbClr val="000054"/>
                </a:solidFill>
              </a:rPr>
              <a:t>1982:  NLRB law concerning joint employment was established through case adjudications; if two or more employers exert “significant control” over same employees, both can be liable for unfair labor practices</a:t>
            </a:r>
          </a:p>
          <a:p>
            <a:pPr>
              <a:spcAft>
                <a:spcPts val="300"/>
              </a:spcAft>
            </a:pPr>
            <a:r>
              <a:rPr lang="en-US" sz="2100" dirty="0">
                <a:solidFill>
                  <a:srgbClr val="000054"/>
                </a:solidFill>
              </a:rPr>
              <a:t>2020:  NLRB issued regulation requiring “substantial, direct and immediate control” over one or more essential terms or conditions of employment, in order to impose joint employer liability </a:t>
            </a:r>
          </a:p>
          <a:p>
            <a:pPr>
              <a:spcAft>
                <a:spcPts val="300"/>
              </a:spcAft>
            </a:pPr>
            <a:r>
              <a:rPr lang="en-US" sz="2100" dirty="0">
                <a:solidFill>
                  <a:srgbClr val="000054"/>
                </a:solidFill>
              </a:rPr>
              <a:t>2022:  NLRB issued a proposed rule providing that joint employer liability even when an employer had indirect or reserved control, and even if that control was never exercised</a:t>
            </a:r>
          </a:p>
          <a:p>
            <a:pPr>
              <a:spcAft>
                <a:spcPts val="300"/>
              </a:spcAft>
            </a:pPr>
            <a:r>
              <a:rPr lang="en-US" sz="2100" dirty="0">
                <a:solidFill>
                  <a:srgbClr val="000054"/>
                </a:solidFill>
              </a:rPr>
              <a:t>2023:  The 2022 proposed rule became a final regulation; litigation filed challenging regulation; court  held that regulation was not lawful; NLRB appealed</a:t>
            </a:r>
          </a:p>
          <a:p>
            <a:pPr>
              <a:spcAft>
                <a:spcPts val="300"/>
              </a:spcAft>
            </a:pPr>
            <a:r>
              <a:rPr lang="en-US" sz="2100" dirty="0">
                <a:solidFill>
                  <a:srgbClr val="000054"/>
                </a:solidFill>
              </a:rPr>
              <a:t>July 2024:  NLRB withdrew appeal; standard now reverts to 2020 regulation requiring </a:t>
            </a:r>
            <a:r>
              <a:rPr lang="en-US" sz="2100" i="1" dirty="0">
                <a:solidFill>
                  <a:srgbClr val="1E4BC7"/>
                </a:solidFill>
              </a:rPr>
              <a:t>“substantial, direct and immediate control”</a:t>
            </a:r>
          </a:p>
          <a:p>
            <a:pPr>
              <a:spcAft>
                <a:spcPts val="300"/>
              </a:spcAft>
            </a:pPr>
            <a:endParaRPr lang="en-US" dirty="0">
              <a:solidFill>
                <a:srgbClr val="000054"/>
              </a:solidFill>
            </a:endParaRPr>
          </a:p>
        </p:txBody>
      </p:sp>
    </p:spTree>
    <p:extLst>
      <p:ext uri="{BB962C8B-B14F-4D97-AF65-F5344CB8AC3E}">
        <p14:creationId xmlns:p14="http://schemas.microsoft.com/office/powerpoint/2010/main" val="3660479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B7980-FAC0-E17E-85F2-F98141E6170A}"/>
              </a:ext>
            </a:extLst>
          </p:cNvPr>
          <p:cNvSpPr>
            <a:spLocks noGrp="1"/>
          </p:cNvSpPr>
          <p:nvPr>
            <p:ph type="body" sz="quarter" idx="11"/>
          </p:nvPr>
        </p:nvSpPr>
        <p:spPr/>
        <p:txBody>
          <a:bodyPr>
            <a:noAutofit/>
          </a:bodyPr>
          <a:lstStyle/>
          <a:p>
            <a:r>
              <a:rPr lang="en-US" dirty="0">
                <a:solidFill>
                  <a:srgbClr val="000054"/>
                </a:solidFill>
              </a:rPr>
              <a:t>Joint employment typically found between host employer (facility) and staffing company</a:t>
            </a:r>
          </a:p>
          <a:p>
            <a:r>
              <a:rPr lang="en-US" dirty="0">
                <a:solidFill>
                  <a:srgbClr val="000054"/>
                </a:solidFill>
              </a:rPr>
              <a:t>Agency determination (DOL, OSHA, NLRB) trumps contract terms identifying the “employer”</a:t>
            </a:r>
          </a:p>
          <a:p>
            <a:r>
              <a:rPr lang="en-US" dirty="0">
                <a:solidFill>
                  <a:srgbClr val="000054"/>
                </a:solidFill>
              </a:rPr>
              <a:t>Ensure contract includes provisions to protect against financial liability</a:t>
            </a:r>
          </a:p>
          <a:p>
            <a:pPr lvl="1"/>
            <a:r>
              <a:rPr lang="en-US" dirty="0">
                <a:solidFill>
                  <a:srgbClr val="000054"/>
                </a:solidFill>
              </a:rPr>
              <a:t>Indemnification for wrongful/unlawful acts of staffing company (discrimination, wage violations, regulatory violations, safety violations, etc.)</a:t>
            </a:r>
          </a:p>
          <a:p>
            <a:pPr lvl="1"/>
            <a:r>
              <a:rPr lang="en-US" dirty="0">
                <a:solidFill>
                  <a:srgbClr val="000054"/>
                </a:solidFill>
              </a:rPr>
              <a:t>Insurance requirements (required policies, coverage limits, proof of insurance, additional insured requirements)</a:t>
            </a:r>
          </a:p>
          <a:p>
            <a:r>
              <a:rPr lang="en-US" dirty="0">
                <a:solidFill>
                  <a:srgbClr val="000054"/>
                </a:solidFill>
              </a:rPr>
              <a:t>Some obligations cannot/should not be delegated (safety, regulatory compliance)</a:t>
            </a:r>
          </a:p>
        </p:txBody>
      </p:sp>
      <p:sp>
        <p:nvSpPr>
          <p:cNvPr id="3" name="Title 2">
            <a:extLst>
              <a:ext uri="{FF2B5EF4-FFF2-40B4-BE49-F238E27FC236}">
                <a16:creationId xmlns:a16="http://schemas.microsoft.com/office/drawing/2014/main" id="{FBD4F298-AAD7-80C9-C461-293A56BB86E2}"/>
              </a:ext>
            </a:extLst>
          </p:cNvPr>
          <p:cNvSpPr>
            <a:spLocks noGrp="1"/>
          </p:cNvSpPr>
          <p:nvPr>
            <p:ph type="title"/>
          </p:nvPr>
        </p:nvSpPr>
        <p:spPr/>
        <p:txBody>
          <a:bodyPr>
            <a:noAutofit/>
          </a:bodyPr>
          <a:lstStyle/>
          <a:p>
            <a:r>
              <a:rPr lang="en-US" dirty="0"/>
              <a:t>Joint Employment</a:t>
            </a:r>
          </a:p>
        </p:txBody>
      </p:sp>
    </p:spTree>
    <p:extLst>
      <p:ext uri="{BB962C8B-B14F-4D97-AF65-F5344CB8AC3E}">
        <p14:creationId xmlns:p14="http://schemas.microsoft.com/office/powerpoint/2010/main" val="229538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2FA21F-0032-450E-BE57-72AD223B89F4}"/>
              </a:ext>
            </a:extLst>
          </p:cNvPr>
          <p:cNvSpPr>
            <a:spLocks noGrp="1"/>
          </p:cNvSpPr>
          <p:nvPr>
            <p:ph type="body" sz="quarter" idx="11"/>
          </p:nvPr>
        </p:nvSpPr>
        <p:spPr>
          <a:xfrm>
            <a:off x="381000" y="1676400"/>
            <a:ext cx="11410950" cy="4305301"/>
          </a:xfrm>
        </p:spPr>
        <p:txBody>
          <a:bodyPr>
            <a:noAutofit/>
          </a:bodyPr>
          <a:lstStyle/>
          <a:p>
            <a:pPr>
              <a:spcBef>
                <a:spcPts val="0"/>
              </a:spcBef>
              <a:spcAft>
                <a:spcPts val="500"/>
              </a:spcAft>
            </a:pPr>
            <a:r>
              <a:rPr lang="en-US" sz="3200" dirty="0">
                <a:solidFill>
                  <a:srgbClr val="000054"/>
                </a:solidFill>
                <a:ea typeface="Calibri" panose="020F0502020204030204" pitchFamily="34" charset="0"/>
              </a:rPr>
              <a:t>Existing non-competes</a:t>
            </a:r>
          </a:p>
          <a:p>
            <a:pPr lvl="1">
              <a:spcBef>
                <a:spcPts val="0"/>
              </a:spcBef>
              <a:spcAft>
                <a:spcPts val="500"/>
              </a:spcAft>
            </a:pPr>
            <a:r>
              <a:rPr lang="en-US" sz="2800" dirty="0">
                <a:solidFill>
                  <a:srgbClr val="000054"/>
                </a:solidFill>
              </a:rPr>
              <a:t>Retroactively rendered invalid</a:t>
            </a:r>
          </a:p>
          <a:p>
            <a:pPr lvl="1">
              <a:spcBef>
                <a:spcPts val="0"/>
              </a:spcBef>
              <a:spcAft>
                <a:spcPts val="600"/>
              </a:spcAft>
            </a:pPr>
            <a:r>
              <a:rPr lang="en-US" sz="2800" dirty="0">
                <a:solidFill>
                  <a:srgbClr val="000054"/>
                </a:solidFill>
              </a:rPr>
              <a:t>Employers must provide notice to workers bound by non-competes</a:t>
            </a:r>
          </a:p>
          <a:p>
            <a:pPr>
              <a:spcAft>
                <a:spcPts val="500"/>
              </a:spcAft>
            </a:pPr>
            <a:r>
              <a:rPr lang="en-US" sz="3200" dirty="0">
                <a:solidFill>
                  <a:srgbClr val="000054"/>
                </a:solidFill>
                <a:ea typeface="Calibri" panose="020F0502020204030204" pitchFamily="34" charset="0"/>
              </a:rPr>
              <a:t>Exceptions</a:t>
            </a:r>
            <a:endParaRPr lang="en-US" dirty="0">
              <a:solidFill>
                <a:srgbClr val="000054"/>
              </a:solidFill>
              <a:ea typeface="Calibri" panose="020F0502020204030204" pitchFamily="34" charset="0"/>
            </a:endParaRPr>
          </a:p>
          <a:p>
            <a:pPr lvl="1">
              <a:spcBef>
                <a:spcPts val="0"/>
              </a:spcBef>
              <a:spcAft>
                <a:spcPts val="500"/>
              </a:spcAft>
            </a:pPr>
            <a:r>
              <a:rPr lang="en-US" sz="2800" i="1" dirty="0">
                <a:solidFill>
                  <a:srgbClr val="1E4BC7"/>
                </a:solidFill>
              </a:rPr>
              <a:t>Existing</a:t>
            </a:r>
            <a:r>
              <a:rPr lang="en-US" sz="2800" dirty="0">
                <a:solidFill>
                  <a:srgbClr val="000054"/>
                </a:solidFill>
              </a:rPr>
              <a:t> non-competes with senior executives earning more than $151,164 annually and in policy-making position for the business</a:t>
            </a:r>
          </a:p>
          <a:p>
            <a:pPr lvl="1">
              <a:spcBef>
                <a:spcPts val="0"/>
              </a:spcBef>
            </a:pPr>
            <a:r>
              <a:rPr lang="en-US" sz="2800" dirty="0">
                <a:solidFill>
                  <a:srgbClr val="000054"/>
                </a:solidFill>
              </a:rPr>
              <a:t>Non-compete entered as part of bona fide sale of a business entity between the seller and the buyer</a:t>
            </a:r>
          </a:p>
          <a:p>
            <a:r>
              <a:rPr lang="en-US" sz="3200" dirty="0">
                <a:solidFill>
                  <a:srgbClr val="000054"/>
                </a:solidFill>
              </a:rPr>
              <a:t>Rule was scheduled to go into effect September 4, 2024</a:t>
            </a:r>
            <a:endParaRPr lang="en-US" dirty="0">
              <a:solidFill>
                <a:srgbClr val="000054"/>
              </a:solidFill>
            </a:endParaRPr>
          </a:p>
        </p:txBody>
      </p:sp>
      <p:sp>
        <p:nvSpPr>
          <p:cNvPr id="10" name="Title 3">
            <a:extLst>
              <a:ext uri="{FF2B5EF4-FFF2-40B4-BE49-F238E27FC236}">
                <a16:creationId xmlns:a16="http://schemas.microsoft.com/office/drawing/2014/main" id="{8D7E33CF-6DAF-ECBB-43E6-2989F422D7B6}"/>
              </a:ext>
            </a:extLst>
          </p:cNvPr>
          <p:cNvSpPr txBox="1">
            <a:spLocks/>
          </p:cNvSpPr>
          <p:nvPr/>
        </p:nvSpPr>
        <p:spPr>
          <a:xfrm>
            <a:off x="381000" y="106090"/>
            <a:ext cx="10515600" cy="1311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small" baseline="0">
                <a:solidFill>
                  <a:schemeClr val="bg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sz="6000" dirty="0">
                <a:ea typeface="Tahoma" panose="020B0604030504040204" pitchFamily="34" charset="0"/>
              </a:rPr>
              <a:t>FTC Non-Compete Rule</a:t>
            </a:r>
          </a:p>
        </p:txBody>
      </p:sp>
    </p:spTree>
    <p:extLst>
      <p:ext uri="{BB962C8B-B14F-4D97-AF65-F5344CB8AC3E}">
        <p14:creationId xmlns:p14="http://schemas.microsoft.com/office/powerpoint/2010/main" val="1872512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59E98-7CD1-E19D-8235-1FF14A50E076}"/>
              </a:ext>
            </a:extLst>
          </p:cNvPr>
          <p:cNvSpPr>
            <a:spLocks noGrp="1"/>
          </p:cNvSpPr>
          <p:nvPr>
            <p:ph type="title"/>
          </p:nvPr>
        </p:nvSpPr>
        <p:spPr>
          <a:xfrm>
            <a:off x="381000" y="76200"/>
            <a:ext cx="10515600" cy="1311819"/>
          </a:xfrm>
          <a:prstGeom prst="rect">
            <a:avLst/>
          </a:prstGeom>
        </p:spPr>
        <p:txBody>
          <a:bodyPr>
            <a:noAutofit/>
          </a:bodyPr>
          <a:lstStyle/>
          <a:p>
            <a:r>
              <a:rPr lang="en-US" sz="6000" dirty="0"/>
              <a:t>Final Rule</a:t>
            </a:r>
            <a:br>
              <a:rPr lang="en-US" dirty="0"/>
            </a:br>
            <a:r>
              <a:rPr lang="en-US" sz="4000" dirty="0"/>
              <a:t>Fair Choice-Employee Voice</a:t>
            </a:r>
            <a:endParaRPr lang="en-US" dirty="0"/>
          </a:p>
        </p:txBody>
      </p:sp>
      <p:sp>
        <p:nvSpPr>
          <p:cNvPr id="3" name="Content Placeholder 2">
            <a:extLst>
              <a:ext uri="{FF2B5EF4-FFF2-40B4-BE49-F238E27FC236}">
                <a16:creationId xmlns:a16="http://schemas.microsoft.com/office/drawing/2014/main" id="{F55C8651-95BC-42A6-7C2B-FE22356A4739}"/>
              </a:ext>
            </a:extLst>
          </p:cNvPr>
          <p:cNvSpPr>
            <a:spLocks noGrp="1"/>
          </p:cNvSpPr>
          <p:nvPr>
            <p:ph type="body" sz="quarter" idx="11"/>
          </p:nvPr>
        </p:nvSpPr>
        <p:spPr>
          <a:xfrm>
            <a:off x="381000" y="1676400"/>
            <a:ext cx="11582400" cy="4800600"/>
          </a:xfrm>
        </p:spPr>
        <p:txBody>
          <a:bodyPr>
            <a:noAutofit/>
          </a:bodyPr>
          <a:lstStyle/>
          <a:p>
            <a:r>
              <a:rPr lang="en-US" sz="2400" dirty="0">
                <a:solidFill>
                  <a:srgbClr val="000054"/>
                </a:solidFill>
              </a:rPr>
              <a:t>Pre-2020:  NLRB election procedures were favorable to unions</a:t>
            </a:r>
          </a:p>
          <a:p>
            <a:pPr lvl="1"/>
            <a:r>
              <a:rPr lang="en-US" sz="2000" dirty="0">
                <a:solidFill>
                  <a:srgbClr val="000054"/>
                </a:solidFill>
              </a:rPr>
              <a:t>“Blocking Charges” – Representation and decertification elections were delayed (blocked) by filing of unfair labor practice (ULP) charge</a:t>
            </a:r>
          </a:p>
          <a:p>
            <a:pPr lvl="1"/>
            <a:r>
              <a:rPr lang="en-US" sz="2000" dirty="0">
                <a:solidFill>
                  <a:srgbClr val="000054"/>
                </a:solidFill>
              </a:rPr>
              <a:t>Voluntary Recognition Bar – If employer voluntarily recognized union, immediate bar to holding any employee vote on unionization for a period of 6 – 12 months</a:t>
            </a:r>
          </a:p>
          <a:p>
            <a:pPr lvl="1">
              <a:spcAft>
                <a:spcPts val="600"/>
              </a:spcAft>
            </a:pPr>
            <a:r>
              <a:rPr lang="en-US" sz="2000" dirty="0">
                <a:solidFill>
                  <a:srgbClr val="000054"/>
                </a:solidFill>
              </a:rPr>
              <a:t>Construction Industry – Unions and employers could install a union as the representative of employees through contract language (no election required)</a:t>
            </a:r>
          </a:p>
          <a:p>
            <a:r>
              <a:rPr lang="en-US" sz="2400" dirty="0">
                <a:solidFill>
                  <a:srgbClr val="000054"/>
                </a:solidFill>
              </a:rPr>
              <a:t>2020:  NLRB issued Election Protection Rule</a:t>
            </a:r>
          </a:p>
          <a:p>
            <a:pPr lvl="1"/>
            <a:r>
              <a:rPr lang="en-US" sz="2000" dirty="0">
                <a:solidFill>
                  <a:srgbClr val="000054"/>
                </a:solidFill>
              </a:rPr>
              <a:t>Allowed elections to move forward despite pending ULP charges</a:t>
            </a:r>
          </a:p>
          <a:p>
            <a:pPr lvl="1"/>
            <a:r>
              <a:rPr lang="en-US" sz="2000" dirty="0">
                <a:solidFill>
                  <a:srgbClr val="000054"/>
                </a:solidFill>
              </a:rPr>
              <a:t>Allowed challenges to union’s representation status even if employer voluntarily recognized union</a:t>
            </a:r>
          </a:p>
          <a:p>
            <a:pPr lvl="1">
              <a:spcAft>
                <a:spcPts val="600"/>
              </a:spcAft>
            </a:pPr>
            <a:r>
              <a:rPr lang="en-US" sz="2000" dirty="0">
                <a:solidFill>
                  <a:srgbClr val="000054"/>
                </a:solidFill>
              </a:rPr>
              <a:t>Required showing of majority in construction industry to install union</a:t>
            </a:r>
          </a:p>
          <a:p>
            <a:r>
              <a:rPr lang="en-US" sz="2400" dirty="0">
                <a:solidFill>
                  <a:srgbClr val="000054"/>
                </a:solidFill>
              </a:rPr>
              <a:t>July 26, 2024:  NLRB issued Fair Choice-Employee Voice Final Rule</a:t>
            </a:r>
          </a:p>
          <a:p>
            <a:pPr lvl="1"/>
            <a:r>
              <a:rPr lang="en-US" sz="2000" dirty="0">
                <a:solidFill>
                  <a:srgbClr val="000054"/>
                </a:solidFill>
              </a:rPr>
              <a:t>Reinstates NLRB’s pre-2020 election procedure</a:t>
            </a:r>
            <a:endParaRPr lang="en-US" sz="2400" b="0" dirty="0">
              <a:solidFill>
                <a:srgbClr val="000054"/>
              </a:solidFill>
            </a:endParaRPr>
          </a:p>
        </p:txBody>
      </p:sp>
    </p:spTree>
    <p:extLst>
      <p:ext uri="{BB962C8B-B14F-4D97-AF65-F5344CB8AC3E}">
        <p14:creationId xmlns:p14="http://schemas.microsoft.com/office/powerpoint/2010/main" val="1677524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E1833-3662-D0D5-BAAB-BFC547003741}"/>
              </a:ext>
            </a:extLst>
          </p:cNvPr>
          <p:cNvSpPr>
            <a:spLocks noGrp="1"/>
          </p:cNvSpPr>
          <p:nvPr>
            <p:ph type="body" sz="quarter" idx="11"/>
          </p:nvPr>
        </p:nvSpPr>
        <p:spPr>
          <a:xfrm>
            <a:off x="381000" y="1676400"/>
            <a:ext cx="11410950" cy="4533901"/>
          </a:xfrm>
        </p:spPr>
        <p:txBody>
          <a:bodyPr>
            <a:noAutofit/>
          </a:bodyPr>
          <a:lstStyle/>
          <a:p>
            <a:pPr marL="0" indent="0">
              <a:buNone/>
            </a:pPr>
            <a:r>
              <a:rPr lang="en-US" cap="small" dirty="0">
                <a:solidFill>
                  <a:srgbClr val="1E4BC7"/>
                </a:solidFill>
              </a:rPr>
              <a:t>“Securing Full Remedies for All Victims of Unlawful Conduct”</a:t>
            </a:r>
          </a:p>
          <a:p>
            <a:r>
              <a:rPr lang="en-US" sz="2400" dirty="0">
                <a:solidFill>
                  <a:srgbClr val="000054"/>
                </a:solidFill>
              </a:rPr>
              <a:t>In unfair labor practice (ULP) cases, NLRB typically orders employer to rescind a  policy determined to be unlawful</a:t>
            </a:r>
          </a:p>
          <a:p>
            <a:r>
              <a:rPr lang="en-US" sz="2400" dirty="0">
                <a:solidFill>
                  <a:srgbClr val="000054"/>
                </a:solidFill>
              </a:rPr>
              <a:t>According to GC, employer’s rescission of “unlawful” policy does not make employees whole:</a:t>
            </a:r>
          </a:p>
          <a:p>
            <a:pPr lvl="1"/>
            <a:r>
              <a:rPr lang="en-US" sz="2000" dirty="0">
                <a:solidFill>
                  <a:srgbClr val="000054"/>
                </a:solidFill>
              </a:rPr>
              <a:t>Does not retract discipline imposed under policy, or reinstate terminated employees</a:t>
            </a:r>
          </a:p>
          <a:p>
            <a:pPr lvl="1"/>
            <a:r>
              <a:rPr lang="en-US" sz="2000" dirty="0">
                <a:solidFill>
                  <a:srgbClr val="000054"/>
                </a:solidFill>
              </a:rPr>
              <a:t>Does not terminate legal enforcement actions under policy (non-compete enforcement)</a:t>
            </a:r>
          </a:p>
          <a:p>
            <a:r>
              <a:rPr lang="en-US" sz="2400" dirty="0">
                <a:solidFill>
                  <a:srgbClr val="000054"/>
                </a:solidFill>
              </a:rPr>
              <a:t>Memo directs Regions to seek settlements that include make-whole relief for </a:t>
            </a:r>
            <a:r>
              <a:rPr lang="en-US" sz="2400" i="1" dirty="0">
                <a:solidFill>
                  <a:srgbClr val="1E4BC7"/>
                </a:solidFill>
              </a:rPr>
              <a:t>any</a:t>
            </a:r>
            <a:r>
              <a:rPr lang="en-US" sz="2400" dirty="0"/>
              <a:t> </a:t>
            </a:r>
            <a:r>
              <a:rPr lang="en-US" sz="2400" dirty="0">
                <a:solidFill>
                  <a:srgbClr val="000054"/>
                </a:solidFill>
              </a:rPr>
              <a:t>employees disciplined or subject to enforcement under policy deemed unlawful – could include employees not named in ULP charge and/or no longer employed</a:t>
            </a:r>
          </a:p>
          <a:p>
            <a:r>
              <a:rPr lang="en-US" sz="2400" dirty="0">
                <a:solidFill>
                  <a:srgbClr val="000054"/>
                </a:solidFill>
              </a:rPr>
              <a:t>Memo reflects GC’s continued efforts to expand NLRB’s reach into non-union workplaces</a:t>
            </a:r>
          </a:p>
        </p:txBody>
      </p:sp>
      <p:sp>
        <p:nvSpPr>
          <p:cNvPr id="3" name="Title 2">
            <a:extLst>
              <a:ext uri="{FF2B5EF4-FFF2-40B4-BE49-F238E27FC236}">
                <a16:creationId xmlns:a16="http://schemas.microsoft.com/office/drawing/2014/main" id="{77A6DB5D-BC7D-7EAE-66DC-1039BCE3AE60}"/>
              </a:ext>
            </a:extLst>
          </p:cNvPr>
          <p:cNvSpPr>
            <a:spLocks noGrp="1"/>
          </p:cNvSpPr>
          <p:nvPr>
            <p:ph type="title"/>
          </p:nvPr>
        </p:nvSpPr>
        <p:spPr/>
        <p:txBody>
          <a:bodyPr>
            <a:normAutofit fontScale="90000"/>
          </a:bodyPr>
          <a:lstStyle/>
          <a:p>
            <a:r>
              <a:rPr lang="en-US" sz="6700" dirty="0"/>
              <a:t>Enforcement Expansion</a:t>
            </a:r>
            <a:br>
              <a:rPr lang="en-US" dirty="0"/>
            </a:br>
            <a:r>
              <a:rPr lang="en-US" sz="4400" dirty="0"/>
              <a:t>GC Memo 24-04, April 2024</a:t>
            </a:r>
            <a:endParaRPr lang="en-US" dirty="0"/>
          </a:p>
        </p:txBody>
      </p:sp>
    </p:spTree>
    <p:extLst>
      <p:ext uri="{BB962C8B-B14F-4D97-AF65-F5344CB8AC3E}">
        <p14:creationId xmlns:p14="http://schemas.microsoft.com/office/powerpoint/2010/main" val="2965768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Autofit/>
          </a:bodyPr>
          <a:lstStyle/>
          <a:p>
            <a:pPr>
              <a:lnSpc>
                <a:spcPct val="100000"/>
              </a:lnSpc>
            </a:pPr>
            <a:r>
              <a:rPr lang="en-US" sz="6000" dirty="0">
                <a:latin typeface="+mj-lt"/>
              </a:rPr>
              <a:t>OSHA UPDATE</a:t>
            </a:r>
          </a:p>
        </p:txBody>
      </p:sp>
    </p:spTree>
    <p:extLst>
      <p:ext uri="{BB962C8B-B14F-4D97-AF65-F5344CB8AC3E}">
        <p14:creationId xmlns:p14="http://schemas.microsoft.com/office/powerpoint/2010/main" val="40866329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D6E51-39AC-89B4-16AC-FF5D80653FF4}"/>
              </a:ext>
            </a:extLst>
          </p:cNvPr>
          <p:cNvSpPr>
            <a:spLocks noGrp="1"/>
          </p:cNvSpPr>
          <p:nvPr>
            <p:ph type="title"/>
          </p:nvPr>
        </p:nvSpPr>
        <p:spPr>
          <a:xfrm>
            <a:off x="381000" y="76200"/>
            <a:ext cx="10744200" cy="1311819"/>
          </a:xfrm>
          <a:prstGeom prst="rect">
            <a:avLst/>
          </a:prstGeom>
        </p:spPr>
        <p:txBody>
          <a:bodyPr wrap="square" anchor="ctr">
            <a:noAutofit/>
          </a:bodyPr>
          <a:lstStyle/>
          <a:p>
            <a:r>
              <a:rPr lang="en-US" sz="6000" dirty="0"/>
              <a:t>Electronic Reporting</a:t>
            </a:r>
            <a:br>
              <a:rPr lang="en-US" sz="6000" dirty="0"/>
            </a:br>
            <a:r>
              <a:rPr lang="en-US" sz="4000" dirty="0"/>
              <a:t>Effective Jan. 1, 2024</a:t>
            </a:r>
          </a:p>
        </p:txBody>
      </p:sp>
      <p:graphicFrame>
        <p:nvGraphicFramePr>
          <p:cNvPr id="6" name="Table 5">
            <a:extLst>
              <a:ext uri="{FF2B5EF4-FFF2-40B4-BE49-F238E27FC236}">
                <a16:creationId xmlns:a16="http://schemas.microsoft.com/office/drawing/2014/main" id="{B47F8536-240A-5AB2-4189-9725865E2917}"/>
              </a:ext>
            </a:extLst>
          </p:cNvPr>
          <p:cNvGraphicFramePr>
            <a:graphicFrameLocks noGrp="1"/>
          </p:cNvGraphicFramePr>
          <p:nvPr>
            <p:extLst>
              <p:ext uri="{D42A27DB-BD31-4B8C-83A1-F6EECF244321}">
                <p14:modId xmlns:p14="http://schemas.microsoft.com/office/powerpoint/2010/main" val="2943319448"/>
              </p:ext>
            </p:extLst>
          </p:nvPr>
        </p:nvGraphicFramePr>
        <p:xfrm>
          <a:off x="304800" y="1828800"/>
          <a:ext cx="11506200" cy="4389120"/>
        </p:xfrm>
        <a:graphic>
          <a:graphicData uri="http://schemas.openxmlformats.org/drawingml/2006/table">
            <a:tbl>
              <a:tblPr firstRow="1" bandRow="1">
                <a:tableStyleId>{21E4AEA4-8DFA-4A89-87EB-49C32662AFE0}</a:tableStyleId>
              </a:tblPr>
              <a:tblGrid>
                <a:gridCol w="3835400">
                  <a:extLst>
                    <a:ext uri="{9D8B030D-6E8A-4147-A177-3AD203B41FA5}">
                      <a16:colId xmlns:a16="http://schemas.microsoft.com/office/drawing/2014/main" val="578211331"/>
                    </a:ext>
                  </a:extLst>
                </a:gridCol>
                <a:gridCol w="3835400">
                  <a:extLst>
                    <a:ext uri="{9D8B030D-6E8A-4147-A177-3AD203B41FA5}">
                      <a16:colId xmlns:a16="http://schemas.microsoft.com/office/drawing/2014/main" val="6621626"/>
                    </a:ext>
                  </a:extLst>
                </a:gridCol>
                <a:gridCol w="3835400">
                  <a:extLst>
                    <a:ext uri="{9D8B030D-6E8A-4147-A177-3AD203B41FA5}">
                      <a16:colId xmlns:a16="http://schemas.microsoft.com/office/drawing/2014/main" val="825254380"/>
                    </a:ext>
                  </a:extLst>
                </a:gridCol>
              </a:tblGrid>
              <a:tr h="883920">
                <a:tc>
                  <a:txBody>
                    <a:bodyPr/>
                    <a:lstStyle/>
                    <a:p>
                      <a:pPr algn="ctr"/>
                      <a:r>
                        <a:rPr lang="en-US" sz="2400" dirty="0"/>
                        <a:t>Employer Size</a:t>
                      </a:r>
                    </a:p>
                    <a:p>
                      <a:pPr algn="ctr"/>
                      <a:r>
                        <a:rPr lang="en-US" sz="2400" dirty="0"/>
                        <a:t>(Previous Calendar Year)</a:t>
                      </a:r>
                    </a:p>
                  </a:txBody>
                  <a:tcPr anchor="ctr"/>
                </a:tc>
                <a:tc>
                  <a:txBody>
                    <a:bodyPr/>
                    <a:lstStyle/>
                    <a:p>
                      <a:pPr algn="ctr"/>
                      <a:r>
                        <a:rPr lang="en-US" sz="2400" dirty="0"/>
                        <a:t>Industry Sector</a:t>
                      </a:r>
                    </a:p>
                  </a:txBody>
                  <a:tcPr anchor="ctr"/>
                </a:tc>
                <a:tc>
                  <a:txBody>
                    <a:bodyPr/>
                    <a:lstStyle/>
                    <a:p>
                      <a:pPr algn="ctr"/>
                      <a:r>
                        <a:rPr lang="en-US" sz="2400" dirty="0"/>
                        <a:t>Reporting Requirement</a:t>
                      </a:r>
                    </a:p>
                  </a:txBody>
                  <a:tcPr anchor="ctr"/>
                </a:tc>
                <a:extLst>
                  <a:ext uri="{0D108BD9-81ED-4DB2-BD59-A6C34878D82A}">
                    <a16:rowId xmlns:a16="http://schemas.microsoft.com/office/drawing/2014/main" val="1437828561"/>
                  </a:ext>
                </a:extLst>
              </a:tr>
              <a:tr h="487680">
                <a:tc>
                  <a:txBody>
                    <a:bodyPr/>
                    <a:lstStyle/>
                    <a:p>
                      <a:r>
                        <a:rPr lang="en-US" sz="2400" dirty="0">
                          <a:solidFill>
                            <a:srgbClr val="000054"/>
                          </a:solidFill>
                        </a:rPr>
                        <a:t>Less than 20 employees</a:t>
                      </a:r>
                    </a:p>
                  </a:txBody>
                  <a:tcPr marL="274320" anchor="ctr"/>
                </a:tc>
                <a:tc>
                  <a:txBody>
                    <a:bodyPr/>
                    <a:lstStyle/>
                    <a:p>
                      <a:pPr algn="ctr"/>
                      <a:r>
                        <a:rPr lang="en-US" dirty="0">
                          <a:solidFill>
                            <a:srgbClr val="000054"/>
                          </a:solidFill>
                        </a:rPr>
                        <a:t>All Industries</a:t>
                      </a:r>
                    </a:p>
                  </a:txBody>
                  <a:tcPr anchor="ctr"/>
                </a:tc>
                <a:tc>
                  <a:txBody>
                    <a:bodyPr/>
                    <a:lstStyle/>
                    <a:p>
                      <a:pPr algn="ctr"/>
                      <a:r>
                        <a:rPr lang="en-US" dirty="0">
                          <a:solidFill>
                            <a:srgbClr val="000054"/>
                          </a:solidFill>
                        </a:rPr>
                        <a:t>None</a:t>
                      </a:r>
                    </a:p>
                  </a:txBody>
                  <a:tcPr anchor="ctr"/>
                </a:tc>
                <a:extLst>
                  <a:ext uri="{0D108BD9-81ED-4DB2-BD59-A6C34878D82A}">
                    <a16:rowId xmlns:a16="http://schemas.microsoft.com/office/drawing/2014/main" val="495634000"/>
                  </a:ext>
                </a:extLst>
              </a:tr>
              <a:tr h="883920">
                <a:tc>
                  <a:txBody>
                    <a:bodyPr/>
                    <a:lstStyle/>
                    <a:p>
                      <a:r>
                        <a:rPr lang="en-US" sz="2400" dirty="0">
                          <a:solidFill>
                            <a:srgbClr val="000054"/>
                          </a:solidFill>
                        </a:rPr>
                        <a:t>20 – 249 Employees</a:t>
                      </a:r>
                    </a:p>
                  </a:txBody>
                  <a:tcPr marL="274320" anchor="ctr"/>
                </a:tc>
                <a:tc>
                  <a:txBody>
                    <a:bodyPr/>
                    <a:lstStyle/>
                    <a:p>
                      <a:pPr algn="ctr"/>
                      <a:r>
                        <a:rPr lang="en-US" dirty="0">
                          <a:solidFill>
                            <a:srgbClr val="000054"/>
                          </a:solidFill>
                        </a:rPr>
                        <a:t>Designated Industries </a:t>
                      </a:r>
                    </a:p>
                    <a:p>
                      <a:pPr algn="ctr"/>
                      <a:r>
                        <a:rPr lang="en-US" dirty="0">
                          <a:solidFill>
                            <a:srgbClr val="000054"/>
                          </a:solidFill>
                        </a:rPr>
                        <a:t>(Appendix A)</a:t>
                      </a:r>
                    </a:p>
                  </a:txBody>
                  <a:tcPr anchor="ctr"/>
                </a:tc>
                <a:tc>
                  <a:txBody>
                    <a:bodyPr/>
                    <a:lstStyle/>
                    <a:p>
                      <a:pPr algn="ctr"/>
                      <a:r>
                        <a:rPr lang="en-US" dirty="0">
                          <a:solidFill>
                            <a:srgbClr val="000054"/>
                          </a:solidFill>
                        </a:rPr>
                        <a:t>Electronic 300A Reporting via ITA</a:t>
                      </a:r>
                    </a:p>
                    <a:p>
                      <a:pPr algn="ctr"/>
                      <a:r>
                        <a:rPr lang="en-US" dirty="0">
                          <a:solidFill>
                            <a:srgbClr val="000054"/>
                          </a:solidFill>
                        </a:rPr>
                        <a:t>by March 2 of following year</a:t>
                      </a:r>
                    </a:p>
                  </a:txBody>
                  <a:tcPr anchor="ctr"/>
                </a:tc>
                <a:extLst>
                  <a:ext uri="{0D108BD9-81ED-4DB2-BD59-A6C34878D82A}">
                    <a16:rowId xmlns:a16="http://schemas.microsoft.com/office/drawing/2014/main" val="1389185189"/>
                  </a:ext>
                </a:extLst>
              </a:tr>
              <a:tr h="1249680">
                <a:tc>
                  <a:txBody>
                    <a:bodyPr/>
                    <a:lstStyle/>
                    <a:p>
                      <a:r>
                        <a:rPr lang="en-US" sz="2400" b="1" i="1" dirty="0">
                          <a:solidFill>
                            <a:srgbClr val="000054"/>
                          </a:solidFill>
                        </a:rPr>
                        <a:t>100 or more Employees</a:t>
                      </a:r>
                    </a:p>
                  </a:txBody>
                  <a:tcPr marL="274320" anchor="ctr"/>
                </a:tc>
                <a:tc>
                  <a:txBody>
                    <a:bodyPr/>
                    <a:lstStyle/>
                    <a:p>
                      <a:pPr algn="ctr"/>
                      <a:r>
                        <a:rPr lang="en-US" b="1" i="1" dirty="0">
                          <a:solidFill>
                            <a:srgbClr val="000054"/>
                          </a:solidFill>
                        </a:rPr>
                        <a:t>Designated Industries </a:t>
                      </a:r>
                    </a:p>
                    <a:p>
                      <a:pPr algn="ctr"/>
                      <a:r>
                        <a:rPr lang="en-US" b="1" i="1" dirty="0">
                          <a:solidFill>
                            <a:srgbClr val="000054"/>
                          </a:solidFill>
                        </a:rPr>
                        <a:t>(Including SNFs, CCRCs, residential care facilities)</a:t>
                      </a:r>
                    </a:p>
                  </a:txBody>
                  <a:tcPr anchor="ctr"/>
                </a:tc>
                <a:tc>
                  <a:txBody>
                    <a:bodyPr/>
                    <a:lstStyle/>
                    <a:p>
                      <a:pPr algn="ctr"/>
                      <a:r>
                        <a:rPr lang="en-US" b="1" i="1" dirty="0">
                          <a:solidFill>
                            <a:srgbClr val="000054"/>
                          </a:solidFill>
                        </a:rPr>
                        <a:t>Electronic 300 and 301 Reporting via ITA by March 2 of following year</a:t>
                      </a:r>
                    </a:p>
                  </a:txBody>
                  <a:tcPr anchor="ctr"/>
                </a:tc>
                <a:extLst>
                  <a:ext uri="{0D108BD9-81ED-4DB2-BD59-A6C34878D82A}">
                    <a16:rowId xmlns:a16="http://schemas.microsoft.com/office/drawing/2014/main" val="4131957769"/>
                  </a:ext>
                </a:extLst>
              </a:tr>
              <a:tr h="883920">
                <a:tc>
                  <a:txBody>
                    <a:bodyPr/>
                    <a:lstStyle/>
                    <a:p>
                      <a:r>
                        <a:rPr lang="en-US" sz="2400" dirty="0">
                          <a:solidFill>
                            <a:srgbClr val="000054"/>
                          </a:solidFill>
                        </a:rPr>
                        <a:t>250 or more Employees</a:t>
                      </a:r>
                    </a:p>
                  </a:txBody>
                  <a:tcPr marL="274320" anchor="ctr"/>
                </a:tc>
                <a:tc>
                  <a:txBody>
                    <a:bodyPr/>
                    <a:lstStyle/>
                    <a:p>
                      <a:pPr algn="ctr"/>
                      <a:r>
                        <a:rPr lang="en-US" dirty="0">
                          <a:solidFill>
                            <a:srgbClr val="000054"/>
                          </a:solidFill>
                        </a:rPr>
                        <a:t>All Industries Covered by Recordkeeping Standard</a:t>
                      </a:r>
                    </a:p>
                  </a:txBody>
                  <a:tcPr anchor="ctr"/>
                </a:tc>
                <a:tc>
                  <a:txBody>
                    <a:bodyPr/>
                    <a:lstStyle/>
                    <a:p>
                      <a:pPr algn="ctr"/>
                      <a:r>
                        <a:rPr lang="en-US" dirty="0">
                          <a:solidFill>
                            <a:srgbClr val="000054"/>
                          </a:solidFill>
                        </a:rPr>
                        <a:t>Electronic 300A Reporting via ITA</a:t>
                      </a:r>
                    </a:p>
                    <a:p>
                      <a:pPr algn="ctr"/>
                      <a:r>
                        <a:rPr lang="en-US" dirty="0">
                          <a:solidFill>
                            <a:srgbClr val="000054"/>
                          </a:solidFill>
                        </a:rPr>
                        <a:t>by March 2 of following year</a:t>
                      </a:r>
                    </a:p>
                  </a:txBody>
                  <a:tcPr anchor="ctr"/>
                </a:tc>
                <a:extLst>
                  <a:ext uri="{0D108BD9-81ED-4DB2-BD59-A6C34878D82A}">
                    <a16:rowId xmlns:a16="http://schemas.microsoft.com/office/drawing/2014/main" val="3368960320"/>
                  </a:ext>
                </a:extLst>
              </a:tr>
            </a:tbl>
          </a:graphicData>
        </a:graphic>
      </p:graphicFrame>
    </p:spTree>
    <p:extLst>
      <p:ext uri="{BB962C8B-B14F-4D97-AF65-F5344CB8AC3E}">
        <p14:creationId xmlns:p14="http://schemas.microsoft.com/office/powerpoint/2010/main" val="2644144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81896-4856-BCC2-1E5B-9C76255CE169}"/>
              </a:ext>
            </a:extLst>
          </p:cNvPr>
          <p:cNvSpPr>
            <a:spLocks noGrp="1"/>
          </p:cNvSpPr>
          <p:nvPr>
            <p:ph type="title"/>
          </p:nvPr>
        </p:nvSpPr>
        <p:spPr>
          <a:xfrm>
            <a:off x="381000" y="76200"/>
            <a:ext cx="10515600" cy="1311819"/>
          </a:xfrm>
          <a:prstGeom prst="rect">
            <a:avLst/>
          </a:prstGeom>
        </p:spPr>
        <p:txBody>
          <a:bodyPr>
            <a:normAutofit fontScale="90000"/>
          </a:bodyPr>
          <a:lstStyle/>
          <a:p>
            <a:r>
              <a:rPr lang="en-US" sz="6700" dirty="0"/>
              <a:t>Walkaround Rule</a:t>
            </a:r>
            <a:br>
              <a:rPr lang="en-US" sz="6000" dirty="0"/>
            </a:br>
            <a:r>
              <a:rPr lang="en-US" sz="4400" dirty="0"/>
              <a:t>Effective May 31, 2024</a:t>
            </a:r>
            <a:endParaRPr lang="en-US" sz="6000" dirty="0"/>
          </a:p>
        </p:txBody>
      </p:sp>
      <p:sp>
        <p:nvSpPr>
          <p:cNvPr id="3" name="Content Placeholder 2">
            <a:extLst>
              <a:ext uri="{FF2B5EF4-FFF2-40B4-BE49-F238E27FC236}">
                <a16:creationId xmlns:a16="http://schemas.microsoft.com/office/drawing/2014/main" id="{2A44E430-CB2D-C03E-5D8C-9AD3A419514E}"/>
              </a:ext>
            </a:extLst>
          </p:cNvPr>
          <p:cNvSpPr>
            <a:spLocks noGrp="1"/>
          </p:cNvSpPr>
          <p:nvPr>
            <p:ph type="body" sz="quarter" idx="11"/>
          </p:nvPr>
        </p:nvSpPr>
        <p:spPr>
          <a:xfrm>
            <a:off x="381000" y="1790699"/>
            <a:ext cx="11410950" cy="4533901"/>
          </a:xfrm>
        </p:spPr>
        <p:txBody>
          <a:bodyPr>
            <a:normAutofit lnSpcReduction="10000"/>
          </a:bodyPr>
          <a:lstStyle/>
          <a:p>
            <a:pPr marL="0" indent="0">
              <a:buNone/>
            </a:pPr>
            <a:r>
              <a:rPr lang="en-US" sz="3600" cap="small" dirty="0">
                <a:solidFill>
                  <a:srgbClr val="1E4BC7"/>
                </a:solidFill>
              </a:rPr>
              <a:t>Worker Walkaround Designation Process</a:t>
            </a:r>
          </a:p>
          <a:p>
            <a:r>
              <a:rPr lang="en-US" b="0" dirty="0">
                <a:solidFill>
                  <a:srgbClr val="000054"/>
                </a:solidFill>
              </a:rPr>
              <a:t>Prior to Rule, employees could have representative accompany Compliance Officer during OSHA inspection, typically an employee (union rep</a:t>
            </a:r>
            <a:r>
              <a:rPr lang="en-US" dirty="0">
                <a:solidFill>
                  <a:srgbClr val="000054"/>
                </a:solidFill>
              </a:rPr>
              <a:t>, safety committee member, etc.)</a:t>
            </a:r>
            <a:endParaRPr lang="en-US" b="0" dirty="0">
              <a:solidFill>
                <a:srgbClr val="000054"/>
              </a:solidFill>
            </a:endParaRPr>
          </a:p>
          <a:p>
            <a:r>
              <a:rPr lang="en-US" b="0" dirty="0">
                <a:solidFill>
                  <a:srgbClr val="000054"/>
                </a:solidFill>
              </a:rPr>
              <a:t>Under Walkaround Rule, the employee representative may be a non-employee if the representative’s presence is reasonably necessary to conduct an effective and thorough inspection</a:t>
            </a:r>
          </a:p>
          <a:p>
            <a:r>
              <a:rPr lang="en-US" dirty="0">
                <a:solidFill>
                  <a:srgbClr val="000054"/>
                </a:solidFill>
              </a:rPr>
              <a:t>Rule creates new avenue for unions to gain access to worksite outside of organizing process</a:t>
            </a:r>
          </a:p>
          <a:p>
            <a:r>
              <a:rPr lang="en-US" b="0" dirty="0">
                <a:solidFill>
                  <a:srgbClr val="000054"/>
                </a:solidFill>
              </a:rPr>
              <a:t>Rule impacts employer’s ability to protect trade secrets, confidential information, proprietary processes</a:t>
            </a:r>
            <a:endParaRPr lang="en-US" dirty="0"/>
          </a:p>
        </p:txBody>
      </p:sp>
    </p:spTree>
    <p:extLst>
      <p:ext uri="{BB962C8B-B14F-4D97-AF65-F5344CB8AC3E}">
        <p14:creationId xmlns:p14="http://schemas.microsoft.com/office/powerpoint/2010/main" val="1507193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D5D83-1362-2B46-C11F-2EA73AE99F0C}"/>
              </a:ext>
            </a:extLst>
          </p:cNvPr>
          <p:cNvSpPr>
            <a:spLocks noGrp="1"/>
          </p:cNvSpPr>
          <p:nvPr>
            <p:ph type="body" sz="quarter" idx="11"/>
          </p:nvPr>
        </p:nvSpPr>
        <p:spPr/>
        <p:txBody>
          <a:bodyPr>
            <a:normAutofit/>
          </a:bodyPr>
          <a:lstStyle/>
          <a:p>
            <a:pPr marL="339725" indent="-339725">
              <a:spcAft>
                <a:spcPts val="1200"/>
              </a:spcAft>
            </a:pPr>
            <a:r>
              <a:rPr lang="en-US" sz="4000" dirty="0">
                <a:solidFill>
                  <a:srgbClr val="000054"/>
                </a:solidFill>
              </a:rPr>
              <a:t>Prepare an OSHA Response Plan</a:t>
            </a:r>
          </a:p>
          <a:p>
            <a:pPr marL="339725" indent="-339725">
              <a:spcAft>
                <a:spcPts val="1200"/>
              </a:spcAft>
            </a:pPr>
            <a:r>
              <a:rPr lang="en-US" sz="4000" dirty="0">
                <a:solidFill>
                  <a:srgbClr val="000054"/>
                </a:solidFill>
              </a:rPr>
              <a:t>Restrict access to areas containing confidential processes</a:t>
            </a:r>
          </a:p>
          <a:p>
            <a:pPr marL="339725" indent="-339725">
              <a:spcAft>
                <a:spcPts val="1200"/>
              </a:spcAft>
            </a:pPr>
            <a:r>
              <a:rPr lang="en-US" sz="4000" dirty="0">
                <a:solidFill>
                  <a:srgbClr val="000054"/>
                </a:solidFill>
              </a:rPr>
              <a:t>Establish (or review) safety committee</a:t>
            </a:r>
          </a:p>
          <a:p>
            <a:pPr marL="339725" indent="-339725">
              <a:spcAft>
                <a:spcPts val="1200"/>
              </a:spcAft>
            </a:pPr>
            <a:r>
              <a:rPr lang="en-US" sz="4000" dirty="0">
                <a:solidFill>
                  <a:srgbClr val="000054"/>
                </a:solidFill>
              </a:rPr>
              <a:t>Evaluate labor relations strategy</a:t>
            </a:r>
            <a:endParaRPr lang="en-US" sz="3200" dirty="0">
              <a:solidFill>
                <a:srgbClr val="000054"/>
              </a:solidFill>
            </a:endParaRPr>
          </a:p>
        </p:txBody>
      </p:sp>
      <p:sp>
        <p:nvSpPr>
          <p:cNvPr id="4" name="Title 3">
            <a:extLst>
              <a:ext uri="{FF2B5EF4-FFF2-40B4-BE49-F238E27FC236}">
                <a16:creationId xmlns:a16="http://schemas.microsoft.com/office/drawing/2014/main" id="{AF0D559E-71E6-1582-6666-52003CBA8768}"/>
              </a:ext>
            </a:extLst>
          </p:cNvPr>
          <p:cNvSpPr>
            <a:spLocks noGrp="1"/>
          </p:cNvSpPr>
          <p:nvPr>
            <p:ph type="title"/>
          </p:nvPr>
        </p:nvSpPr>
        <p:spPr>
          <a:prstGeom prst="rect">
            <a:avLst/>
          </a:prstGeom>
        </p:spPr>
        <p:txBody>
          <a:bodyPr>
            <a:noAutofit/>
          </a:bodyPr>
          <a:lstStyle/>
          <a:p>
            <a:r>
              <a:rPr lang="en-US" sz="6000" dirty="0">
                <a:ea typeface="Tahoma" panose="020B0604030504040204" pitchFamily="34" charset="0"/>
              </a:rPr>
              <a:t>Employer Action Items </a:t>
            </a:r>
            <a:r>
              <a:rPr lang="en-US" sz="6000" dirty="0">
                <a:ea typeface="Tahoma" panose="020B0604030504040204" pitchFamily="34" charset="0"/>
                <a:sym typeface="Wingdings" panose="05000000000000000000" pitchFamily="2" charset="2"/>
              </a:rPr>
              <a:t></a:t>
            </a:r>
            <a:endParaRPr lang="en-US" sz="6000" dirty="0">
              <a:ea typeface="Tahoma" panose="020B0604030504040204" pitchFamily="34" charset="0"/>
            </a:endParaRPr>
          </a:p>
        </p:txBody>
      </p:sp>
    </p:spTree>
    <p:extLst>
      <p:ext uri="{BB962C8B-B14F-4D97-AF65-F5344CB8AC3E}">
        <p14:creationId xmlns:p14="http://schemas.microsoft.com/office/powerpoint/2010/main" val="2652525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779653-7B85-E3EC-1FFA-D1F3ED3AC0E3}"/>
              </a:ext>
            </a:extLst>
          </p:cNvPr>
          <p:cNvSpPr>
            <a:spLocks noGrp="1"/>
          </p:cNvSpPr>
          <p:nvPr>
            <p:ph type="title"/>
          </p:nvPr>
        </p:nvSpPr>
        <p:spPr>
          <a:xfrm>
            <a:off x="381000" y="76200"/>
            <a:ext cx="10515600" cy="1311819"/>
          </a:xfrm>
          <a:prstGeom prst="rect">
            <a:avLst/>
          </a:prstGeom>
        </p:spPr>
        <p:txBody>
          <a:bodyPr>
            <a:normAutofit fontScale="90000"/>
          </a:bodyPr>
          <a:lstStyle/>
          <a:p>
            <a:r>
              <a:rPr lang="en-US" sz="6700" dirty="0"/>
              <a:t>HazCom Standard</a:t>
            </a:r>
            <a:br>
              <a:rPr lang="en-US" sz="6000" dirty="0"/>
            </a:br>
            <a:r>
              <a:rPr lang="en-US" sz="4000" dirty="0"/>
              <a:t>Effective July 19, 2024</a:t>
            </a:r>
            <a:endParaRPr lang="en-US" sz="6000" dirty="0"/>
          </a:p>
        </p:txBody>
      </p:sp>
      <p:sp>
        <p:nvSpPr>
          <p:cNvPr id="3" name="Content Placeholder 2">
            <a:extLst>
              <a:ext uri="{FF2B5EF4-FFF2-40B4-BE49-F238E27FC236}">
                <a16:creationId xmlns:a16="http://schemas.microsoft.com/office/drawing/2014/main" id="{EC2BCB27-0441-3A0B-F777-3FFF3CF8D353}"/>
              </a:ext>
            </a:extLst>
          </p:cNvPr>
          <p:cNvSpPr>
            <a:spLocks noGrp="1"/>
          </p:cNvSpPr>
          <p:nvPr>
            <p:ph type="body" sz="quarter" idx="11"/>
          </p:nvPr>
        </p:nvSpPr>
        <p:spPr>
          <a:xfrm>
            <a:off x="381000" y="1676400"/>
            <a:ext cx="11410950" cy="4762501"/>
          </a:xfrm>
        </p:spPr>
        <p:txBody>
          <a:bodyPr>
            <a:noAutofit/>
          </a:bodyPr>
          <a:lstStyle/>
          <a:p>
            <a:pPr marL="0" indent="0">
              <a:spcAft>
                <a:spcPts val="600"/>
              </a:spcAft>
              <a:buNone/>
            </a:pPr>
            <a:r>
              <a:rPr lang="en-US" sz="3900" cap="small" dirty="0">
                <a:solidFill>
                  <a:srgbClr val="1E4BC7"/>
                </a:solidFill>
              </a:rPr>
              <a:t>Updated Hazard Communication Standard (“HCS”)  </a:t>
            </a:r>
          </a:p>
          <a:p>
            <a:r>
              <a:rPr lang="en-US" dirty="0">
                <a:solidFill>
                  <a:srgbClr val="000054"/>
                </a:solidFill>
              </a:rPr>
              <a:t>Aligns U.S. with United Nations’ Globally Harmonized System of Classification and Labelling of Chemicals (Rev. 7)</a:t>
            </a:r>
          </a:p>
          <a:p>
            <a:r>
              <a:rPr lang="en-US" dirty="0">
                <a:solidFill>
                  <a:srgbClr val="000054"/>
                </a:solidFill>
              </a:rPr>
              <a:t>Hazard communication is OSHA’s second most cited standard in general industry enforcement (low hanging fruit during inspection)</a:t>
            </a:r>
          </a:p>
          <a:p>
            <a:r>
              <a:rPr lang="en-US" dirty="0">
                <a:solidFill>
                  <a:srgbClr val="000054"/>
                </a:solidFill>
              </a:rPr>
              <a:t>Employer obligations:</a:t>
            </a:r>
          </a:p>
          <a:p>
            <a:pPr lvl="1"/>
            <a:r>
              <a:rPr lang="en-US" dirty="0">
                <a:solidFill>
                  <a:srgbClr val="000054"/>
                </a:solidFill>
              </a:rPr>
              <a:t>Written Hazard Communication Plan</a:t>
            </a:r>
          </a:p>
          <a:p>
            <a:pPr lvl="1"/>
            <a:r>
              <a:rPr lang="en-US" dirty="0">
                <a:solidFill>
                  <a:srgbClr val="000054"/>
                </a:solidFill>
              </a:rPr>
              <a:t>Safety Data Sheets</a:t>
            </a:r>
          </a:p>
          <a:p>
            <a:pPr lvl="1"/>
            <a:r>
              <a:rPr lang="en-US" dirty="0">
                <a:solidFill>
                  <a:srgbClr val="000054"/>
                </a:solidFill>
              </a:rPr>
              <a:t>Chemical Labeling</a:t>
            </a:r>
          </a:p>
          <a:p>
            <a:pPr lvl="1"/>
            <a:r>
              <a:rPr lang="en-US" dirty="0">
                <a:solidFill>
                  <a:srgbClr val="000054"/>
                </a:solidFill>
              </a:rPr>
              <a:t>Employee Training</a:t>
            </a:r>
          </a:p>
          <a:p>
            <a:endParaRPr lang="en-US" dirty="0">
              <a:solidFill>
                <a:srgbClr val="000054"/>
              </a:solidFill>
            </a:endParaRPr>
          </a:p>
          <a:p>
            <a:pPr lvl="1"/>
            <a:endParaRPr lang="en-US" sz="1800" dirty="0"/>
          </a:p>
        </p:txBody>
      </p:sp>
    </p:spTree>
    <p:extLst>
      <p:ext uri="{BB962C8B-B14F-4D97-AF65-F5344CB8AC3E}">
        <p14:creationId xmlns:p14="http://schemas.microsoft.com/office/powerpoint/2010/main" val="278798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C543-A80D-DEF1-E5FB-D5A1480075FD}"/>
              </a:ext>
            </a:extLst>
          </p:cNvPr>
          <p:cNvSpPr txBox="1">
            <a:spLocks/>
          </p:cNvSpPr>
          <p:nvPr/>
        </p:nvSpPr>
        <p:spPr>
          <a:xfrm>
            <a:off x="1" y="3352800"/>
            <a:ext cx="12191998" cy="131181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00000"/>
              </a:lnSpc>
              <a:spcAft>
                <a:spcPts val="0"/>
              </a:spcAft>
            </a:pPr>
            <a:r>
              <a:rPr lang="en-US" sz="7200" dirty="0">
                <a:solidFill>
                  <a:srgbClr val="000054"/>
                </a:solidFill>
              </a:rPr>
              <a:t>PENNSYLVANIA UPDATE</a:t>
            </a:r>
          </a:p>
        </p:txBody>
      </p:sp>
    </p:spTree>
    <p:extLst>
      <p:ext uri="{BB962C8B-B14F-4D97-AF65-F5344CB8AC3E}">
        <p14:creationId xmlns:p14="http://schemas.microsoft.com/office/powerpoint/2010/main" val="4102915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3730-BB49-16EF-D717-B1A08AF536E6}"/>
              </a:ext>
            </a:extLst>
          </p:cNvPr>
          <p:cNvSpPr>
            <a:spLocks noGrp="1"/>
          </p:cNvSpPr>
          <p:nvPr>
            <p:ph type="title"/>
          </p:nvPr>
        </p:nvSpPr>
        <p:spPr/>
        <p:txBody>
          <a:bodyPr/>
          <a:lstStyle/>
          <a:p>
            <a:r>
              <a:rPr lang="en-US" dirty="0"/>
              <a:t>PA NON-COMPETE Update</a:t>
            </a:r>
          </a:p>
        </p:txBody>
      </p:sp>
    </p:spTree>
    <p:extLst>
      <p:ext uri="{BB962C8B-B14F-4D97-AF65-F5344CB8AC3E}">
        <p14:creationId xmlns:p14="http://schemas.microsoft.com/office/powerpoint/2010/main" val="2680739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230B9-3FCA-7B75-0229-B489531A6AE9}"/>
              </a:ext>
            </a:extLst>
          </p:cNvPr>
          <p:cNvSpPr>
            <a:spLocks noGrp="1"/>
          </p:cNvSpPr>
          <p:nvPr>
            <p:ph type="title"/>
          </p:nvPr>
        </p:nvSpPr>
        <p:spPr>
          <a:xfrm>
            <a:off x="381000" y="76200"/>
            <a:ext cx="10515600" cy="1311819"/>
          </a:xfrm>
          <a:prstGeom prst="rect">
            <a:avLst/>
          </a:prstGeom>
        </p:spPr>
        <p:txBody>
          <a:bodyPr>
            <a:normAutofit fontScale="90000"/>
          </a:bodyPr>
          <a:lstStyle/>
          <a:p>
            <a:r>
              <a:rPr lang="en-US" dirty="0"/>
              <a:t>Fair Contracting for Health</a:t>
            </a:r>
            <a:br>
              <a:rPr lang="en-US" dirty="0"/>
            </a:br>
            <a:r>
              <a:rPr lang="en-US" dirty="0"/>
              <a:t>Care Practitioners Act (Act 74)</a:t>
            </a:r>
          </a:p>
        </p:txBody>
      </p:sp>
      <p:sp>
        <p:nvSpPr>
          <p:cNvPr id="3" name="Content Placeholder 2">
            <a:extLst>
              <a:ext uri="{FF2B5EF4-FFF2-40B4-BE49-F238E27FC236}">
                <a16:creationId xmlns:a16="http://schemas.microsoft.com/office/drawing/2014/main" id="{9491D5D1-34C3-29F9-7AD4-1712868A89BD}"/>
              </a:ext>
            </a:extLst>
          </p:cNvPr>
          <p:cNvSpPr>
            <a:spLocks noGrp="1"/>
          </p:cNvSpPr>
          <p:nvPr>
            <p:ph type="body" sz="quarter" idx="11"/>
          </p:nvPr>
        </p:nvSpPr>
        <p:spPr>
          <a:xfrm>
            <a:off x="304800" y="1600200"/>
            <a:ext cx="11410950" cy="4724400"/>
          </a:xfrm>
        </p:spPr>
        <p:txBody>
          <a:bodyPr>
            <a:noAutofit/>
          </a:bodyPr>
          <a:lstStyle/>
          <a:p>
            <a:pPr>
              <a:spcAft>
                <a:spcPts val="600"/>
              </a:spcAft>
            </a:pPr>
            <a:r>
              <a:rPr lang="en-US" sz="2200" dirty="0">
                <a:solidFill>
                  <a:srgbClr val="000054"/>
                </a:solidFill>
              </a:rPr>
              <a:t>Signed by Gov Shapiro on July 17, 2024.  Effective January 1, 2025, certain non-compete covenants with </a:t>
            </a:r>
            <a:r>
              <a:rPr lang="en-US" sz="2200" i="1" dirty="0">
                <a:solidFill>
                  <a:srgbClr val="1E4BC7"/>
                </a:solidFill>
              </a:rPr>
              <a:t>Health Care Practitioners (HCPs) </a:t>
            </a:r>
            <a:r>
              <a:rPr lang="en-US" sz="2200" dirty="0">
                <a:solidFill>
                  <a:srgbClr val="000054"/>
                </a:solidFill>
              </a:rPr>
              <a:t>are “void and unenforceable”</a:t>
            </a:r>
          </a:p>
          <a:p>
            <a:pPr>
              <a:spcAft>
                <a:spcPts val="600"/>
              </a:spcAft>
            </a:pPr>
            <a:r>
              <a:rPr lang="en-US" sz="2200" dirty="0">
                <a:solidFill>
                  <a:srgbClr val="000054"/>
                </a:solidFill>
              </a:rPr>
              <a:t>“Non-compete covenant” defined as an agreement that has the effect of impeding ability of HCP to continue treating patients or accepting new patients, either practicing independently or in the employment of a competing employer after the term of employment</a:t>
            </a:r>
          </a:p>
          <a:p>
            <a:r>
              <a:rPr lang="en-US" sz="2200" dirty="0">
                <a:solidFill>
                  <a:srgbClr val="000054"/>
                </a:solidFill>
              </a:rPr>
              <a:t>“HCP” includes:</a:t>
            </a:r>
          </a:p>
          <a:p>
            <a:pPr marL="914400" lvl="2" indent="-341313"/>
            <a:r>
              <a:rPr lang="en-US" sz="2200" dirty="0">
                <a:solidFill>
                  <a:srgbClr val="000054"/>
                </a:solidFill>
              </a:rPr>
              <a:t>Licensed Medical Doctors</a:t>
            </a:r>
          </a:p>
          <a:p>
            <a:pPr marL="914400" lvl="2" indent="-341313"/>
            <a:r>
              <a:rPr lang="en-US" sz="2200" dirty="0">
                <a:solidFill>
                  <a:srgbClr val="000054"/>
                </a:solidFill>
              </a:rPr>
              <a:t>Osteopaths</a:t>
            </a:r>
          </a:p>
          <a:p>
            <a:pPr marL="914400" lvl="2" indent="-341313"/>
            <a:r>
              <a:rPr lang="en-US" sz="2200" dirty="0">
                <a:solidFill>
                  <a:srgbClr val="000054"/>
                </a:solidFill>
              </a:rPr>
              <a:t>Certified Registered Nurse Anesthetists</a:t>
            </a:r>
          </a:p>
          <a:p>
            <a:pPr marL="914400" lvl="2" indent="-341313"/>
            <a:r>
              <a:rPr lang="en-US" sz="2200" dirty="0">
                <a:solidFill>
                  <a:srgbClr val="000054"/>
                </a:solidFill>
              </a:rPr>
              <a:t>Certified Registered Nurse Practitioners</a:t>
            </a:r>
          </a:p>
          <a:p>
            <a:pPr marL="914400" lvl="2" indent="-341313">
              <a:spcAft>
                <a:spcPts val="1200"/>
              </a:spcAft>
            </a:pPr>
            <a:r>
              <a:rPr lang="en-US" sz="2200" dirty="0">
                <a:solidFill>
                  <a:srgbClr val="000054"/>
                </a:solidFill>
              </a:rPr>
              <a:t>Physician Assistants</a:t>
            </a:r>
          </a:p>
          <a:p>
            <a:pPr marL="457200" lvl="1" indent="-341313"/>
            <a:r>
              <a:rPr lang="en-US" sz="2200" dirty="0">
                <a:solidFill>
                  <a:srgbClr val="000054"/>
                </a:solidFill>
              </a:rPr>
              <a:t>Does not impact </a:t>
            </a:r>
            <a:r>
              <a:rPr lang="en-US" sz="2200" i="1" dirty="0">
                <a:solidFill>
                  <a:srgbClr val="1E4BC7"/>
                </a:solidFill>
              </a:rPr>
              <a:t>existing</a:t>
            </a:r>
            <a:r>
              <a:rPr lang="en-US" sz="2200" dirty="0">
                <a:solidFill>
                  <a:srgbClr val="000054"/>
                </a:solidFill>
              </a:rPr>
              <a:t> non-compete agreements</a:t>
            </a:r>
          </a:p>
          <a:p>
            <a:pPr marL="457200" lvl="1" indent="-341313"/>
            <a:endParaRPr lang="en-US" dirty="0">
              <a:solidFill>
                <a:srgbClr val="000054"/>
              </a:solidFill>
            </a:endParaRPr>
          </a:p>
        </p:txBody>
      </p:sp>
    </p:spTree>
    <p:extLst>
      <p:ext uri="{BB962C8B-B14F-4D97-AF65-F5344CB8AC3E}">
        <p14:creationId xmlns:p14="http://schemas.microsoft.com/office/powerpoint/2010/main" val="18208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4B2D26-F4A7-1E23-77AD-6BFEA76EF03E}"/>
              </a:ext>
            </a:extLst>
          </p:cNvPr>
          <p:cNvSpPr>
            <a:spLocks noGrp="1"/>
          </p:cNvSpPr>
          <p:nvPr>
            <p:ph type="title"/>
          </p:nvPr>
        </p:nvSpPr>
        <p:spPr>
          <a:xfrm>
            <a:off x="381000" y="106090"/>
            <a:ext cx="10515600" cy="1311819"/>
          </a:xfrm>
          <a:prstGeom prst="rect">
            <a:avLst/>
          </a:prstGeom>
        </p:spPr>
        <p:txBody>
          <a:bodyPr>
            <a:normAutofit/>
          </a:bodyPr>
          <a:lstStyle/>
          <a:p>
            <a:r>
              <a:rPr lang="en-US" sz="6000" dirty="0">
                <a:ea typeface="Tahoma" panose="020B0604030504040204" pitchFamily="34" charset="0"/>
              </a:rPr>
              <a:t>Status of FTC Rule</a:t>
            </a:r>
          </a:p>
        </p:txBody>
      </p:sp>
      <p:sp>
        <p:nvSpPr>
          <p:cNvPr id="5" name="Content Placeholder 4">
            <a:extLst>
              <a:ext uri="{FF2B5EF4-FFF2-40B4-BE49-F238E27FC236}">
                <a16:creationId xmlns:a16="http://schemas.microsoft.com/office/drawing/2014/main" id="{B22FA21F-0032-450E-BE57-72AD223B89F4}"/>
              </a:ext>
            </a:extLst>
          </p:cNvPr>
          <p:cNvSpPr>
            <a:spLocks noGrp="1"/>
          </p:cNvSpPr>
          <p:nvPr>
            <p:ph type="body" sz="quarter" idx="11"/>
          </p:nvPr>
        </p:nvSpPr>
        <p:spPr>
          <a:xfrm>
            <a:off x="381000" y="1676400"/>
            <a:ext cx="11410950" cy="4305301"/>
          </a:xfrm>
        </p:spPr>
        <p:txBody>
          <a:bodyPr>
            <a:noAutofit/>
          </a:bodyPr>
          <a:lstStyle/>
          <a:p>
            <a:pPr>
              <a:spcBef>
                <a:spcPts val="0"/>
              </a:spcBef>
              <a:spcAft>
                <a:spcPts val="500"/>
              </a:spcAft>
            </a:pPr>
            <a:r>
              <a:rPr lang="en-US" sz="3200" i="1" dirty="0">
                <a:solidFill>
                  <a:srgbClr val="000054"/>
                </a:solidFill>
              </a:rPr>
              <a:t>Ryan LLC v. FTC </a:t>
            </a:r>
            <a:r>
              <a:rPr lang="en-US" sz="3200" dirty="0">
                <a:solidFill>
                  <a:srgbClr val="000054"/>
                </a:solidFill>
              </a:rPr>
              <a:t>(N.D. Tex. Aug. 20, 2024)</a:t>
            </a:r>
          </a:p>
          <a:p>
            <a:pPr lvl="1">
              <a:spcBef>
                <a:spcPts val="0"/>
              </a:spcBef>
              <a:spcAft>
                <a:spcPts val="500"/>
              </a:spcAft>
            </a:pPr>
            <a:r>
              <a:rPr lang="en-US" sz="2800" dirty="0">
                <a:solidFill>
                  <a:srgbClr val="000054"/>
                </a:solidFill>
              </a:rPr>
              <a:t>July 3, 2024: Court stayed enforcement of FTC Rule against plaintiffs </a:t>
            </a:r>
          </a:p>
          <a:p>
            <a:pPr lvl="1">
              <a:spcBef>
                <a:spcPts val="0"/>
              </a:spcBef>
              <a:spcAft>
                <a:spcPts val="500"/>
              </a:spcAft>
            </a:pPr>
            <a:r>
              <a:rPr lang="en-US" sz="2800" dirty="0">
                <a:solidFill>
                  <a:srgbClr val="000054"/>
                </a:solidFill>
              </a:rPr>
              <a:t>August 20, 2024:  Court stayed e</a:t>
            </a:r>
            <a:r>
              <a:rPr lang="en-US" sz="2800" dirty="0">
                <a:solidFill>
                  <a:srgbClr val="000054"/>
                </a:solidFill>
                <a:ea typeface="Calibri" panose="020F0502020204030204" pitchFamily="34" charset="0"/>
              </a:rPr>
              <a:t>ffective date of Rule nationwide</a:t>
            </a:r>
          </a:p>
          <a:p>
            <a:pPr lvl="1">
              <a:spcBef>
                <a:spcPts val="0"/>
              </a:spcBef>
              <a:spcAft>
                <a:spcPts val="500"/>
              </a:spcAft>
            </a:pPr>
            <a:r>
              <a:rPr lang="en-US" sz="2800" dirty="0">
                <a:solidFill>
                  <a:srgbClr val="000054"/>
                </a:solidFill>
                <a:ea typeface="Calibri" panose="020F0502020204030204" pitchFamily="34" charset="0"/>
              </a:rPr>
              <a:t>FTC Rule not currently enforceable – future of Rule depends on election outcome and whether FTC decides to appeal</a:t>
            </a:r>
          </a:p>
          <a:p>
            <a:pPr>
              <a:spcBef>
                <a:spcPts val="1200"/>
              </a:spcBef>
              <a:spcAft>
                <a:spcPts val="500"/>
              </a:spcAft>
            </a:pPr>
            <a:r>
              <a:rPr lang="en-US" sz="3200" dirty="0">
                <a:solidFill>
                  <a:srgbClr val="000054"/>
                </a:solidFill>
                <a:ea typeface="Calibri" panose="020F0502020204030204" pitchFamily="34" charset="0"/>
              </a:rPr>
              <a:t>Current status of non-competes in </a:t>
            </a:r>
            <a:r>
              <a:rPr lang="en-US" sz="3200" dirty="0">
                <a:solidFill>
                  <a:srgbClr val="1E4BC7"/>
                </a:solidFill>
                <a:ea typeface="Calibri" panose="020F0502020204030204" pitchFamily="34" charset="0"/>
              </a:rPr>
              <a:t>PA</a:t>
            </a:r>
          </a:p>
          <a:p>
            <a:pPr lvl="1">
              <a:spcBef>
                <a:spcPts val="0"/>
              </a:spcBef>
              <a:spcAft>
                <a:spcPts val="500"/>
              </a:spcAft>
            </a:pPr>
            <a:r>
              <a:rPr lang="en-US" sz="2800" dirty="0">
                <a:solidFill>
                  <a:srgbClr val="000054"/>
                </a:solidFill>
                <a:ea typeface="Calibri" panose="020F0502020204030204" pitchFamily="34" charset="0"/>
              </a:rPr>
              <a:t>Existing non-competes remain valid and legally binding</a:t>
            </a:r>
          </a:p>
          <a:p>
            <a:pPr lvl="1">
              <a:spcBef>
                <a:spcPts val="0"/>
              </a:spcBef>
              <a:spcAft>
                <a:spcPts val="1200"/>
              </a:spcAft>
            </a:pPr>
            <a:r>
              <a:rPr lang="en-US" sz="2800" dirty="0">
                <a:solidFill>
                  <a:srgbClr val="000054"/>
                </a:solidFill>
                <a:ea typeface="Calibri" panose="020F0502020204030204" pitchFamily="34" charset="0"/>
              </a:rPr>
              <a:t>Employers can continue to require non-compete agreements (</a:t>
            </a:r>
            <a:r>
              <a:rPr lang="en-US" sz="2800" i="1" dirty="0">
                <a:solidFill>
                  <a:srgbClr val="000054"/>
                </a:solidFill>
                <a:ea typeface="Calibri" panose="020F0502020204030204" pitchFamily="34" charset="0"/>
              </a:rPr>
              <a:t>new law for health care practitioners</a:t>
            </a:r>
            <a:r>
              <a:rPr lang="en-US" sz="2800" dirty="0">
                <a:solidFill>
                  <a:srgbClr val="000054"/>
                </a:solidFill>
                <a:ea typeface="Calibri" panose="020F0502020204030204" pitchFamily="34" charset="0"/>
              </a:rPr>
              <a:t>)</a:t>
            </a:r>
          </a:p>
          <a:p>
            <a:pPr>
              <a:spcBef>
                <a:spcPts val="0"/>
              </a:spcBef>
              <a:spcAft>
                <a:spcPts val="1200"/>
              </a:spcAft>
            </a:pPr>
            <a:endParaRPr lang="en-US" dirty="0">
              <a:solidFill>
                <a:srgbClr val="000054"/>
              </a:solidFill>
              <a:ea typeface="Calibri" panose="020F0502020204030204" pitchFamily="34" charset="0"/>
            </a:endParaRPr>
          </a:p>
          <a:p>
            <a:pPr lvl="1"/>
            <a:endParaRPr lang="en-US" sz="1800" dirty="0"/>
          </a:p>
        </p:txBody>
      </p:sp>
    </p:spTree>
    <p:extLst>
      <p:ext uri="{BB962C8B-B14F-4D97-AF65-F5344CB8AC3E}">
        <p14:creationId xmlns:p14="http://schemas.microsoft.com/office/powerpoint/2010/main" val="252770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230B9-3FCA-7B75-0229-B489531A6AE9}"/>
              </a:ext>
            </a:extLst>
          </p:cNvPr>
          <p:cNvSpPr>
            <a:spLocks noGrp="1"/>
          </p:cNvSpPr>
          <p:nvPr>
            <p:ph type="title"/>
          </p:nvPr>
        </p:nvSpPr>
        <p:spPr>
          <a:xfrm>
            <a:off x="381000" y="76200"/>
            <a:ext cx="10515600" cy="1311819"/>
          </a:xfrm>
          <a:prstGeom prst="rect">
            <a:avLst/>
          </a:prstGeom>
        </p:spPr>
        <p:txBody>
          <a:bodyPr>
            <a:normAutofit fontScale="90000"/>
          </a:bodyPr>
          <a:lstStyle/>
          <a:p>
            <a:r>
              <a:rPr lang="en-US" dirty="0"/>
              <a:t>Fair Contracting for Health</a:t>
            </a:r>
            <a:br>
              <a:rPr lang="en-US" dirty="0"/>
            </a:br>
            <a:r>
              <a:rPr lang="en-US" dirty="0"/>
              <a:t>Care Practitioners Act (Act 74)</a:t>
            </a:r>
          </a:p>
        </p:txBody>
      </p:sp>
      <p:sp>
        <p:nvSpPr>
          <p:cNvPr id="3" name="Content Placeholder 2">
            <a:extLst>
              <a:ext uri="{FF2B5EF4-FFF2-40B4-BE49-F238E27FC236}">
                <a16:creationId xmlns:a16="http://schemas.microsoft.com/office/drawing/2014/main" id="{9491D5D1-34C3-29F9-7AD4-1712868A89BD}"/>
              </a:ext>
            </a:extLst>
          </p:cNvPr>
          <p:cNvSpPr>
            <a:spLocks noGrp="1"/>
          </p:cNvSpPr>
          <p:nvPr>
            <p:ph type="body" sz="quarter" idx="11"/>
          </p:nvPr>
        </p:nvSpPr>
        <p:spPr/>
        <p:txBody>
          <a:bodyPr>
            <a:noAutofit/>
          </a:bodyPr>
          <a:lstStyle/>
          <a:p>
            <a:pPr marL="0" indent="0">
              <a:buNone/>
            </a:pPr>
            <a:r>
              <a:rPr lang="en-US" sz="3600" cap="small" dirty="0">
                <a:solidFill>
                  <a:srgbClr val="1E4BC7"/>
                </a:solidFill>
              </a:rPr>
              <a:t>Contracts After January 1, 2025</a:t>
            </a:r>
          </a:p>
          <a:p>
            <a:pPr marL="342900" indent="-342900">
              <a:buFont typeface="+mj-lt"/>
              <a:buAutoNum type="arabicPeriod"/>
            </a:pPr>
            <a:r>
              <a:rPr lang="en-US" dirty="0">
                <a:solidFill>
                  <a:srgbClr val="000054"/>
                </a:solidFill>
              </a:rPr>
              <a:t>Non-competes may not be enforced if HCP is</a:t>
            </a:r>
            <a:r>
              <a:rPr lang="en-US" i="1" dirty="0">
                <a:solidFill>
                  <a:srgbClr val="000054"/>
                </a:solidFill>
              </a:rPr>
              <a:t> dismissed</a:t>
            </a:r>
            <a:r>
              <a:rPr lang="en-US" dirty="0">
                <a:solidFill>
                  <a:srgbClr val="000054"/>
                </a:solidFill>
              </a:rPr>
              <a:t>.  But if HCP is not dismissed, non-competes of </a:t>
            </a:r>
            <a:r>
              <a:rPr lang="en-US" i="1" dirty="0">
                <a:solidFill>
                  <a:srgbClr val="1E4BC7"/>
                </a:solidFill>
              </a:rPr>
              <a:t>one (1) year or less </a:t>
            </a:r>
            <a:r>
              <a:rPr lang="en-US" dirty="0">
                <a:solidFill>
                  <a:srgbClr val="000054"/>
                </a:solidFill>
              </a:rPr>
              <a:t>may be enforced</a:t>
            </a:r>
          </a:p>
          <a:p>
            <a:pPr lvl="1">
              <a:spcAft>
                <a:spcPts val="1200"/>
              </a:spcAft>
            </a:pPr>
            <a:r>
              <a:rPr lang="en-US" dirty="0">
                <a:solidFill>
                  <a:srgbClr val="000054"/>
                </a:solidFill>
              </a:rPr>
              <a:t>Undecided whether difference between cause or no cause separation</a:t>
            </a:r>
          </a:p>
          <a:p>
            <a:pPr marL="342900" indent="-342900">
              <a:buFont typeface="+mj-lt"/>
              <a:buAutoNum type="arabicPeriod"/>
            </a:pPr>
            <a:r>
              <a:rPr lang="en-US" dirty="0">
                <a:solidFill>
                  <a:srgbClr val="000054"/>
                </a:solidFill>
              </a:rPr>
              <a:t>May recover reasonable expenses from HCP if expenses are:</a:t>
            </a:r>
          </a:p>
          <a:p>
            <a:pPr lvl="1"/>
            <a:r>
              <a:rPr lang="en-US" dirty="0">
                <a:solidFill>
                  <a:srgbClr val="000054"/>
                </a:solidFill>
              </a:rPr>
              <a:t>Directly attributable to the HCP and accrue within three (3) years prior to separation (unless caused by dismissal)</a:t>
            </a:r>
          </a:p>
          <a:p>
            <a:pPr lvl="1"/>
            <a:r>
              <a:rPr lang="en-US" dirty="0">
                <a:solidFill>
                  <a:srgbClr val="000054"/>
                </a:solidFill>
              </a:rPr>
              <a:t>Related to relocation, training and establishment of patient base</a:t>
            </a:r>
          </a:p>
          <a:p>
            <a:pPr lvl="1"/>
            <a:r>
              <a:rPr lang="en-US" dirty="0">
                <a:solidFill>
                  <a:srgbClr val="000054"/>
                </a:solidFill>
              </a:rPr>
              <a:t>Amortized over a period of up to five (5) years from the date of separation</a:t>
            </a:r>
          </a:p>
          <a:p>
            <a:pPr lvl="1"/>
            <a:endParaRPr lang="en-US" i="1" dirty="0">
              <a:solidFill>
                <a:srgbClr val="000054"/>
              </a:solidFill>
            </a:endParaRPr>
          </a:p>
          <a:p>
            <a:pPr lvl="2"/>
            <a:endParaRPr lang="en-US" sz="2400" dirty="0">
              <a:solidFill>
                <a:srgbClr val="000054"/>
              </a:solidFill>
            </a:endParaRPr>
          </a:p>
          <a:p>
            <a:pPr lvl="1"/>
            <a:endParaRPr lang="en-US" dirty="0">
              <a:solidFill>
                <a:srgbClr val="000054"/>
              </a:solidFill>
            </a:endParaRPr>
          </a:p>
        </p:txBody>
      </p:sp>
    </p:spTree>
    <p:extLst>
      <p:ext uri="{BB962C8B-B14F-4D97-AF65-F5344CB8AC3E}">
        <p14:creationId xmlns:p14="http://schemas.microsoft.com/office/powerpoint/2010/main" val="2903071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230B9-3FCA-7B75-0229-B489531A6AE9}"/>
              </a:ext>
            </a:extLst>
          </p:cNvPr>
          <p:cNvSpPr>
            <a:spLocks noGrp="1"/>
          </p:cNvSpPr>
          <p:nvPr>
            <p:ph type="title"/>
          </p:nvPr>
        </p:nvSpPr>
        <p:spPr>
          <a:xfrm>
            <a:off x="381000" y="76200"/>
            <a:ext cx="10515600" cy="1311819"/>
          </a:xfrm>
          <a:prstGeom prst="rect">
            <a:avLst/>
          </a:prstGeom>
        </p:spPr>
        <p:txBody>
          <a:bodyPr>
            <a:normAutofit fontScale="90000"/>
          </a:bodyPr>
          <a:lstStyle/>
          <a:p>
            <a:r>
              <a:rPr lang="en-US" dirty="0"/>
              <a:t>Fair Contracting for Health</a:t>
            </a:r>
            <a:br>
              <a:rPr lang="en-US" dirty="0"/>
            </a:br>
            <a:r>
              <a:rPr lang="en-US" dirty="0"/>
              <a:t>Care Practitioners Act (Act 74)</a:t>
            </a:r>
          </a:p>
        </p:txBody>
      </p:sp>
      <p:sp>
        <p:nvSpPr>
          <p:cNvPr id="3" name="Content Placeholder 2">
            <a:extLst>
              <a:ext uri="{FF2B5EF4-FFF2-40B4-BE49-F238E27FC236}">
                <a16:creationId xmlns:a16="http://schemas.microsoft.com/office/drawing/2014/main" id="{9491D5D1-34C3-29F9-7AD4-1712868A89BD}"/>
              </a:ext>
            </a:extLst>
          </p:cNvPr>
          <p:cNvSpPr>
            <a:spLocks noGrp="1"/>
          </p:cNvSpPr>
          <p:nvPr>
            <p:ph type="body" sz="quarter" idx="11"/>
          </p:nvPr>
        </p:nvSpPr>
        <p:spPr/>
        <p:txBody>
          <a:bodyPr>
            <a:noAutofit/>
          </a:bodyPr>
          <a:lstStyle/>
          <a:p>
            <a:pPr marL="0" indent="0">
              <a:buNone/>
            </a:pPr>
            <a:r>
              <a:rPr lang="en-US" sz="3600" cap="small" dirty="0">
                <a:solidFill>
                  <a:srgbClr val="1E4BC7"/>
                </a:solidFill>
              </a:rPr>
              <a:t>Contracts After January 1, 2025</a:t>
            </a:r>
          </a:p>
          <a:p>
            <a:pPr marL="342900" indent="-342900">
              <a:buFont typeface="+mj-lt"/>
              <a:buAutoNum type="arabicPeriod" startAt="3"/>
            </a:pPr>
            <a:r>
              <a:rPr lang="en-US" dirty="0">
                <a:solidFill>
                  <a:srgbClr val="000054"/>
                </a:solidFill>
              </a:rPr>
              <a:t>Non-competes with an HCP with an interest in a business entity are enforceable if as a direct result of:</a:t>
            </a:r>
          </a:p>
          <a:p>
            <a:pPr lvl="1"/>
            <a:r>
              <a:rPr lang="en-US" dirty="0">
                <a:solidFill>
                  <a:srgbClr val="000054"/>
                </a:solidFill>
              </a:rPr>
              <a:t>Sale of HCP’s ownership interest  or substantially all assets of business</a:t>
            </a:r>
          </a:p>
          <a:p>
            <a:pPr lvl="1"/>
            <a:r>
              <a:rPr lang="en-US" dirty="0">
                <a:solidFill>
                  <a:srgbClr val="000054"/>
                </a:solidFill>
              </a:rPr>
              <a:t>Sale, transfer, or other disposition of control of the business (merger or consolidation)</a:t>
            </a:r>
          </a:p>
          <a:p>
            <a:pPr lvl="1"/>
            <a:r>
              <a:rPr lang="en-US" dirty="0">
                <a:solidFill>
                  <a:srgbClr val="000054"/>
                </a:solidFill>
              </a:rPr>
              <a:t>HCP’s receipt, by purchase, grant, award, issuance or otherwise, of an ownership interest in the business</a:t>
            </a:r>
          </a:p>
          <a:p>
            <a:pPr lvl="1"/>
            <a:endParaRPr lang="en-US" dirty="0">
              <a:solidFill>
                <a:srgbClr val="000054"/>
              </a:solidFill>
            </a:endParaRPr>
          </a:p>
        </p:txBody>
      </p:sp>
    </p:spTree>
    <p:extLst>
      <p:ext uri="{BB962C8B-B14F-4D97-AF65-F5344CB8AC3E}">
        <p14:creationId xmlns:p14="http://schemas.microsoft.com/office/powerpoint/2010/main" val="13073313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230B9-3FCA-7B75-0229-B489531A6AE9}"/>
              </a:ext>
            </a:extLst>
          </p:cNvPr>
          <p:cNvSpPr>
            <a:spLocks noGrp="1"/>
          </p:cNvSpPr>
          <p:nvPr>
            <p:ph type="title"/>
          </p:nvPr>
        </p:nvSpPr>
        <p:spPr>
          <a:xfrm>
            <a:off x="381000" y="76200"/>
            <a:ext cx="10515600" cy="1311819"/>
          </a:xfrm>
          <a:prstGeom prst="rect">
            <a:avLst/>
          </a:prstGeom>
        </p:spPr>
        <p:txBody>
          <a:bodyPr>
            <a:normAutofit fontScale="90000"/>
          </a:bodyPr>
          <a:lstStyle/>
          <a:p>
            <a:r>
              <a:rPr lang="en-US" dirty="0"/>
              <a:t>Fair Contracting for Health</a:t>
            </a:r>
            <a:br>
              <a:rPr lang="en-US" dirty="0"/>
            </a:br>
            <a:r>
              <a:rPr lang="en-US" dirty="0"/>
              <a:t>Care Practitioners Act (Act 74)</a:t>
            </a:r>
          </a:p>
        </p:txBody>
      </p:sp>
      <p:sp>
        <p:nvSpPr>
          <p:cNvPr id="3" name="Content Placeholder 2">
            <a:extLst>
              <a:ext uri="{FF2B5EF4-FFF2-40B4-BE49-F238E27FC236}">
                <a16:creationId xmlns:a16="http://schemas.microsoft.com/office/drawing/2014/main" id="{9491D5D1-34C3-29F9-7AD4-1712868A89BD}"/>
              </a:ext>
            </a:extLst>
          </p:cNvPr>
          <p:cNvSpPr>
            <a:spLocks noGrp="1"/>
          </p:cNvSpPr>
          <p:nvPr>
            <p:ph type="body" sz="quarter" idx="11"/>
          </p:nvPr>
        </p:nvSpPr>
        <p:spPr/>
        <p:txBody>
          <a:bodyPr>
            <a:noAutofit/>
          </a:bodyPr>
          <a:lstStyle/>
          <a:p>
            <a:pPr marL="0" indent="0">
              <a:buNone/>
            </a:pPr>
            <a:r>
              <a:rPr lang="en-US" sz="3600" cap="small" dirty="0">
                <a:solidFill>
                  <a:srgbClr val="1E4BC7"/>
                </a:solidFill>
              </a:rPr>
              <a:t>Notification Requirements</a:t>
            </a:r>
          </a:p>
          <a:p>
            <a:r>
              <a:rPr lang="en-US" dirty="0">
                <a:solidFill>
                  <a:srgbClr val="000054"/>
                </a:solidFill>
              </a:rPr>
              <a:t>Within </a:t>
            </a:r>
            <a:r>
              <a:rPr lang="en-US" i="1" dirty="0">
                <a:solidFill>
                  <a:srgbClr val="1E4BC7"/>
                </a:solidFill>
              </a:rPr>
              <a:t>90 days </a:t>
            </a:r>
            <a:r>
              <a:rPr lang="en-US" dirty="0">
                <a:solidFill>
                  <a:srgbClr val="000054"/>
                </a:solidFill>
              </a:rPr>
              <a:t>of HCP’s departure, employer shall notify HCP’s</a:t>
            </a:r>
            <a:r>
              <a:rPr lang="en-US" dirty="0">
                <a:solidFill>
                  <a:srgbClr val="1E4BC7"/>
                </a:solidFill>
              </a:rPr>
              <a:t> </a:t>
            </a:r>
            <a:r>
              <a:rPr lang="en-US" dirty="0"/>
              <a:t>patients</a:t>
            </a:r>
            <a:r>
              <a:rPr lang="en-US" dirty="0">
                <a:solidFill>
                  <a:srgbClr val="1E4BC7"/>
                </a:solidFill>
              </a:rPr>
              <a:t> </a:t>
            </a:r>
            <a:r>
              <a:rPr lang="en-US" dirty="0">
                <a:solidFill>
                  <a:srgbClr val="000054"/>
                </a:solidFill>
              </a:rPr>
              <a:t>seen within past year of:</a:t>
            </a:r>
          </a:p>
          <a:p>
            <a:pPr lvl="1"/>
            <a:r>
              <a:rPr lang="en-US" dirty="0">
                <a:solidFill>
                  <a:srgbClr val="000054"/>
                </a:solidFill>
              </a:rPr>
              <a:t>HCP’s departure</a:t>
            </a:r>
          </a:p>
          <a:p>
            <a:pPr lvl="1"/>
            <a:r>
              <a:rPr lang="en-US" dirty="0">
                <a:solidFill>
                  <a:srgbClr val="000054"/>
                </a:solidFill>
              </a:rPr>
              <a:t>How the patient may transfer their health records </a:t>
            </a:r>
          </a:p>
          <a:p>
            <a:pPr lvl="1"/>
            <a:r>
              <a:rPr lang="en-US" dirty="0">
                <a:solidFill>
                  <a:srgbClr val="000054"/>
                </a:solidFill>
              </a:rPr>
              <a:t>That patient may be assigned to new HCP with employer if patient remains with practice</a:t>
            </a:r>
          </a:p>
          <a:p>
            <a:r>
              <a:rPr lang="en-US" dirty="0">
                <a:solidFill>
                  <a:srgbClr val="000054"/>
                </a:solidFill>
              </a:rPr>
              <a:t>Notification requirement applies to HCPs with an ongoing patient relationship of </a:t>
            </a:r>
            <a:r>
              <a:rPr lang="en-US" i="1" dirty="0">
                <a:solidFill>
                  <a:srgbClr val="1E4BC7"/>
                </a:solidFill>
              </a:rPr>
              <a:t>two or more years</a:t>
            </a:r>
          </a:p>
          <a:p>
            <a:pPr lvl="1"/>
            <a:endParaRPr lang="en-US" dirty="0">
              <a:solidFill>
                <a:srgbClr val="000054"/>
              </a:solidFill>
            </a:endParaRPr>
          </a:p>
          <a:p>
            <a:pPr lvl="1"/>
            <a:endParaRPr lang="en-US" sz="2400" dirty="0">
              <a:solidFill>
                <a:srgbClr val="000054"/>
              </a:solidFill>
            </a:endParaRPr>
          </a:p>
          <a:p>
            <a:pPr lvl="1"/>
            <a:endParaRPr lang="en-US" dirty="0">
              <a:solidFill>
                <a:srgbClr val="000054"/>
              </a:solidFill>
            </a:endParaRPr>
          </a:p>
        </p:txBody>
      </p:sp>
    </p:spTree>
    <p:extLst>
      <p:ext uri="{BB962C8B-B14F-4D97-AF65-F5344CB8AC3E}">
        <p14:creationId xmlns:p14="http://schemas.microsoft.com/office/powerpoint/2010/main" val="226974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3730-BB49-16EF-D717-B1A08AF536E6}"/>
              </a:ext>
            </a:extLst>
          </p:cNvPr>
          <p:cNvSpPr>
            <a:spLocks noGrp="1"/>
          </p:cNvSpPr>
          <p:nvPr>
            <p:ph type="title"/>
          </p:nvPr>
        </p:nvSpPr>
        <p:spPr/>
        <p:txBody>
          <a:bodyPr/>
          <a:lstStyle/>
          <a:p>
            <a:r>
              <a:rPr lang="en-US" dirty="0"/>
              <a:t>PA DOH Update</a:t>
            </a:r>
          </a:p>
        </p:txBody>
      </p:sp>
    </p:spTree>
    <p:extLst>
      <p:ext uri="{BB962C8B-B14F-4D97-AF65-F5344CB8AC3E}">
        <p14:creationId xmlns:p14="http://schemas.microsoft.com/office/powerpoint/2010/main" val="1268593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4A02-3381-8801-8411-DD287AC5F2C5}"/>
              </a:ext>
            </a:extLst>
          </p:cNvPr>
          <p:cNvSpPr>
            <a:spLocks noGrp="1"/>
          </p:cNvSpPr>
          <p:nvPr>
            <p:ph type="body" sz="quarter" idx="11"/>
          </p:nvPr>
        </p:nvSpPr>
        <p:spPr/>
        <p:txBody>
          <a:bodyPr>
            <a:noAutofit/>
          </a:bodyPr>
          <a:lstStyle/>
          <a:p>
            <a:pPr>
              <a:spcBef>
                <a:spcPts val="0"/>
              </a:spcBef>
              <a:spcAft>
                <a:spcPts val="600"/>
              </a:spcAft>
            </a:pPr>
            <a:r>
              <a:rPr lang="en-US" sz="2600" dirty="0">
                <a:solidFill>
                  <a:srgbClr val="000054"/>
                </a:solidFill>
              </a:rPr>
              <a:t>Job description, educational background and employment history</a:t>
            </a:r>
          </a:p>
          <a:p>
            <a:pPr>
              <a:spcBef>
                <a:spcPts val="0"/>
              </a:spcBef>
              <a:spcAft>
                <a:spcPts val="600"/>
              </a:spcAft>
            </a:pPr>
            <a:r>
              <a:rPr lang="en-US" sz="2600" dirty="0">
                <a:solidFill>
                  <a:srgbClr val="000054"/>
                </a:solidFill>
              </a:rPr>
              <a:t>Performance evaluations, including documentation of any monitoring, performance, or disciplinary action </a:t>
            </a:r>
          </a:p>
          <a:p>
            <a:pPr>
              <a:spcBef>
                <a:spcPts val="0"/>
              </a:spcBef>
              <a:spcAft>
                <a:spcPts val="600"/>
              </a:spcAft>
            </a:pPr>
            <a:r>
              <a:rPr lang="en-US" sz="2600" dirty="0">
                <a:solidFill>
                  <a:srgbClr val="000054"/>
                </a:solidFill>
              </a:rPr>
              <a:t>Documentation of credentials, including, at a minimum, current certification, registration or licensure, if applicable</a:t>
            </a:r>
          </a:p>
          <a:p>
            <a:pPr>
              <a:spcBef>
                <a:spcPts val="0"/>
              </a:spcBef>
              <a:spcAft>
                <a:spcPts val="600"/>
              </a:spcAft>
            </a:pPr>
            <a:r>
              <a:rPr lang="en-US" sz="2600" dirty="0">
                <a:solidFill>
                  <a:srgbClr val="000054"/>
                </a:solidFill>
              </a:rPr>
              <a:t>A determination by a health care practitioner that the employee, as of start date, is free from the communicable diseases or conditions</a:t>
            </a:r>
          </a:p>
          <a:p>
            <a:pPr>
              <a:spcBef>
                <a:spcPts val="0"/>
              </a:spcBef>
              <a:spcAft>
                <a:spcPts val="600"/>
              </a:spcAft>
            </a:pPr>
            <a:r>
              <a:rPr lang="en-US" sz="2600" dirty="0">
                <a:solidFill>
                  <a:srgbClr val="000054"/>
                </a:solidFill>
              </a:rPr>
              <a:t>Records relating to a medical exam, if required, or attestation that the employee is able to perform the employee’s job duties</a:t>
            </a:r>
          </a:p>
          <a:p>
            <a:pPr>
              <a:spcBef>
                <a:spcPts val="0"/>
              </a:spcBef>
              <a:spcAft>
                <a:spcPts val="600"/>
              </a:spcAft>
            </a:pPr>
            <a:r>
              <a:rPr lang="en-US" sz="2600" dirty="0">
                <a:solidFill>
                  <a:srgbClr val="000054"/>
                </a:solidFill>
              </a:rPr>
              <a:t>Documentation of employee’s orientation to the SNF facility and the assigned position prior to or within 1 week of employee’s start date</a:t>
            </a:r>
          </a:p>
        </p:txBody>
      </p:sp>
      <p:sp>
        <p:nvSpPr>
          <p:cNvPr id="3" name="Title 2">
            <a:extLst>
              <a:ext uri="{FF2B5EF4-FFF2-40B4-BE49-F238E27FC236}">
                <a16:creationId xmlns:a16="http://schemas.microsoft.com/office/drawing/2014/main" id="{0B4445DC-0145-BBCB-0C60-45D9E3254792}"/>
              </a:ext>
            </a:extLst>
          </p:cNvPr>
          <p:cNvSpPr>
            <a:spLocks noGrp="1"/>
          </p:cNvSpPr>
          <p:nvPr>
            <p:ph type="title"/>
          </p:nvPr>
        </p:nvSpPr>
        <p:spPr/>
        <p:txBody>
          <a:bodyPr>
            <a:noAutofit/>
          </a:bodyPr>
          <a:lstStyle/>
          <a:p>
            <a:r>
              <a:rPr lang="en-US" dirty="0"/>
              <a:t>Personnel Files</a:t>
            </a:r>
            <a:br>
              <a:rPr lang="en-US" sz="4000" dirty="0"/>
            </a:br>
            <a:r>
              <a:rPr lang="en-US" sz="4000" dirty="0"/>
              <a:t>28 Pa. Code 201.19</a:t>
            </a:r>
          </a:p>
        </p:txBody>
      </p:sp>
    </p:spTree>
    <p:extLst>
      <p:ext uri="{BB962C8B-B14F-4D97-AF65-F5344CB8AC3E}">
        <p14:creationId xmlns:p14="http://schemas.microsoft.com/office/powerpoint/2010/main" val="1277776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4A02-3381-8801-8411-DD287AC5F2C5}"/>
              </a:ext>
            </a:extLst>
          </p:cNvPr>
          <p:cNvSpPr>
            <a:spLocks noGrp="1"/>
          </p:cNvSpPr>
          <p:nvPr>
            <p:ph type="body" sz="quarter" idx="11"/>
          </p:nvPr>
        </p:nvSpPr>
        <p:spPr/>
        <p:txBody>
          <a:bodyPr>
            <a:noAutofit/>
          </a:bodyPr>
          <a:lstStyle/>
          <a:p>
            <a:pPr>
              <a:spcBef>
                <a:spcPts val="0"/>
              </a:spcBef>
              <a:spcAft>
                <a:spcPts val="600"/>
              </a:spcAft>
            </a:pPr>
            <a:r>
              <a:rPr lang="en-US" dirty="0">
                <a:solidFill>
                  <a:srgbClr val="000054"/>
                </a:solidFill>
              </a:rPr>
              <a:t>Documentation of employee’s completion of required trainings, including documentation of orientation and other trainings</a:t>
            </a:r>
          </a:p>
          <a:p>
            <a:pPr>
              <a:spcBef>
                <a:spcPts val="0"/>
              </a:spcBef>
              <a:spcAft>
                <a:spcPts val="600"/>
              </a:spcAft>
            </a:pPr>
            <a:r>
              <a:rPr lang="en-US" dirty="0">
                <a:solidFill>
                  <a:srgbClr val="000054"/>
                </a:solidFill>
              </a:rPr>
              <a:t>Copy of the final report received from the PA State Police and FBI, as applicable, in accordance with the OAPSA, the APSA, and applicable regs</a:t>
            </a:r>
          </a:p>
          <a:p>
            <a:pPr>
              <a:spcBef>
                <a:spcPts val="0"/>
              </a:spcBef>
              <a:spcAft>
                <a:spcPts val="600"/>
              </a:spcAft>
            </a:pPr>
            <a:r>
              <a:rPr lang="en-US" dirty="0">
                <a:solidFill>
                  <a:srgbClr val="000054"/>
                </a:solidFill>
              </a:rPr>
              <a:t>In the event of a conviction prior to or following employment, documentation that the facility determined the employee’s suitability for initial or continued employment in the position to which the employee is assigned</a:t>
            </a:r>
          </a:p>
          <a:p>
            <a:pPr>
              <a:spcBef>
                <a:spcPts val="0"/>
              </a:spcBef>
              <a:spcAft>
                <a:spcPts val="600"/>
              </a:spcAft>
            </a:pPr>
            <a:r>
              <a:rPr lang="en-US" dirty="0">
                <a:solidFill>
                  <a:srgbClr val="000054"/>
                </a:solidFill>
              </a:rPr>
              <a:t>The employee’s completed employment application </a:t>
            </a:r>
          </a:p>
        </p:txBody>
      </p:sp>
      <p:sp>
        <p:nvSpPr>
          <p:cNvPr id="3" name="Title 2">
            <a:extLst>
              <a:ext uri="{FF2B5EF4-FFF2-40B4-BE49-F238E27FC236}">
                <a16:creationId xmlns:a16="http://schemas.microsoft.com/office/drawing/2014/main" id="{0B4445DC-0145-BBCB-0C60-45D9E3254792}"/>
              </a:ext>
            </a:extLst>
          </p:cNvPr>
          <p:cNvSpPr>
            <a:spLocks noGrp="1"/>
          </p:cNvSpPr>
          <p:nvPr>
            <p:ph type="title"/>
          </p:nvPr>
        </p:nvSpPr>
        <p:spPr/>
        <p:txBody>
          <a:bodyPr>
            <a:noAutofit/>
          </a:bodyPr>
          <a:lstStyle/>
          <a:p>
            <a:r>
              <a:rPr lang="en-US" dirty="0"/>
              <a:t>Personnel Files</a:t>
            </a:r>
            <a:br>
              <a:rPr lang="en-US" sz="4000" dirty="0"/>
            </a:br>
            <a:r>
              <a:rPr lang="en-US" sz="4000" dirty="0"/>
              <a:t>28 Pa. Code 201.19</a:t>
            </a:r>
          </a:p>
        </p:txBody>
      </p:sp>
    </p:spTree>
    <p:extLst>
      <p:ext uri="{BB962C8B-B14F-4D97-AF65-F5344CB8AC3E}">
        <p14:creationId xmlns:p14="http://schemas.microsoft.com/office/powerpoint/2010/main" val="3049141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868BD84-16E3-1FA9-6164-FAB117709BEF}"/>
              </a:ext>
            </a:extLst>
          </p:cNvPr>
          <p:cNvSpPr>
            <a:spLocks noGrp="1"/>
          </p:cNvSpPr>
          <p:nvPr>
            <p:ph type="title"/>
          </p:nvPr>
        </p:nvSpPr>
        <p:spPr>
          <a:xfrm>
            <a:off x="381000" y="306529"/>
            <a:ext cx="10515600" cy="844680"/>
          </a:xfrm>
        </p:spPr>
        <p:txBody>
          <a:bodyPr>
            <a:noAutofit/>
          </a:bodyPr>
          <a:lstStyle/>
          <a:p>
            <a:r>
              <a:rPr lang="en-US" dirty="0"/>
              <a:t>Personnel Files</a:t>
            </a:r>
            <a:br>
              <a:rPr lang="en-US" sz="4000" dirty="0"/>
            </a:br>
            <a:r>
              <a:rPr lang="en-US" sz="4000" dirty="0"/>
              <a:t>Best Practices</a:t>
            </a:r>
          </a:p>
        </p:txBody>
      </p:sp>
      <p:pic>
        <p:nvPicPr>
          <p:cNvPr id="52" name="Graphic 51" descr="Folder outline">
            <a:extLst>
              <a:ext uri="{FF2B5EF4-FFF2-40B4-BE49-F238E27FC236}">
                <a16:creationId xmlns:a16="http://schemas.microsoft.com/office/drawing/2014/main" id="{493A0A39-D9F9-45FF-0020-D62E77CF2D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8625" y="1862047"/>
            <a:ext cx="5046014" cy="5105721"/>
          </a:xfrm>
          <a:prstGeom prst="rect">
            <a:avLst/>
          </a:prstGeom>
        </p:spPr>
      </p:pic>
      <p:grpSp>
        <p:nvGrpSpPr>
          <p:cNvPr id="57" name="Group 56">
            <a:extLst>
              <a:ext uri="{FF2B5EF4-FFF2-40B4-BE49-F238E27FC236}">
                <a16:creationId xmlns:a16="http://schemas.microsoft.com/office/drawing/2014/main" id="{E529AC39-64D1-D2F2-ABBB-45B36BACECC3}"/>
              </a:ext>
            </a:extLst>
          </p:cNvPr>
          <p:cNvGrpSpPr/>
          <p:nvPr/>
        </p:nvGrpSpPr>
        <p:grpSpPr>
          <a:xfrm>
            <a:off x="3589605" y="1523855"/>
            <a:ext cx="5046014" cy="5443913"/>
            <a:chOff x="3674122" y="1622139"/>
            <a:chExt cx="4481806" cy="5133101"/>
          </a:xfrm>
        </p:grpSpPr>
        <p:pic>
          <p:nvPicPr>
            <p:cNvPr id="51" name="Graphic 50" descr="Folder outline">
              <a:extLst>
                <a:ext uri="{FF2B5EF4-FFF2-40B4-BE49-F238E27FC236}">
                  <a16:creationId xmlns:a16="http://schemas.microsoft.com/office/drawing/2014/main" id="{6AA4E6A2-43F3-D12B-7652-E299376EC3D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31858"/>
            <a:stretch/>
          </p:blipFill>
          <p:spPr>
            <a:xfrm>
              <a:off x="3674122" y="1622139"/>
              <a:ext cx="4481806" cy="3090129"/>
            </a:xfrm>
            <a:prstGeom prst="rect">
              <a:avLst/>
            </a:prstGeom>
          </p:spPr>
        </p:pic>
        <p:pic>
          <p:nvPicPr>
            <p:cNvPr id="54" name="Graphic 53" descr="Folder outline">
              <a:extLst>
                <a:ext uri="{FF2B5EF4-FFF2-40B4-BE49-F238E27FC236}">
                  <a16:creationId xmlns:a16="http://schemas.microsoft.com/office/drawing/2014/main" id="{465B20B1-85CE-6712-B9A3-3DE7AE2136CF}"/>
                </a:ext>
              </a:extLst>
            </p:cNvPr>
            <p:cNvPicPr>
              <a:picLocks noChangeAspect="1"/>
            </p:cNvPicPr>
            <p:nvPr/>
          </p:nvPicPr>
          <p:blipFill rotWithShape="1">
            <a:blip r:embed="rId4">
              <a:extLst>
                <a:ext uri="{96DAC541-7B7A-43D3-8B79-37D633B846F1}">
                  <asvg:svgBlip xmlns:asvg="http://schemas.microsoft.com/office/drawing/2016/SVG/main" r:embed="rId6"/>
                </a:ext>
              </a:extLst>
            </a:blip>
            <a:srcRect t="32938"/>
            <a:stretch/>
          </p:blipFill>
          <p:spPr>
            <a:xfrm>
              <a:off x="3674122" y="3613788"/>
              <a:ext cx="4481806" cy="3141452"/>
            </a:xfrm>
            <a:prstGeom prst="rect">
              <a:avLst/>
            </a:prstGeom>
          </p:spPr>
        </p:pic>
      </p:grpSp>
      <p:grpSp>
        <p:nvGrpSpPr>
          <p:cNvPr id="56" name="Group 55">
            <a:extLst>
              <a:ext uri="{FF2B5EF4-FFF2-40B4-BE49-F238E27FC236}">
                <a16:creationId xmlns:a16="http://schemas.microsoft.com/office/drawing/2014/main" id="{919B312F-BA64-085F-19AC-7546FB6C6DC0}"/>
              </a:ext>
            </a:extLst>
          </p:cNvPr>
          <p:cNvGrpSpPr/>
          <p:nvPr/>
        </p:nvGrpSpPr>
        <p:grpSpPr>
          <a:xfrm>
            <a:off x="-399415" y="838200"/>
            <a:ext cx="5046014" cy="6129568"/>
            <a:chOff x="-76200" y="996178"/>
            <a:chExt cx="4481806" cy="5779610"/>
          </a:xfrm>
        </p:grpSpPr>
        <p:pic>
          <p:nvPicPr>
            <p:cNvPr id="50" name="Graphic 49" descr="Folder outline">
              <a:extLst>
                <a:ext uri="{FF2B5EF4-FFF2-40B4-BE49-F238E27FC236}">
                  <a16:creationId xmlns:a16="http://schemas.microsoft.com/office/drawing/2014/main" id="{82FE6E79-5FCE-F05C-08AD-A000B513CF6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4253"/>
            <a:stretch/>
          </p:blipFill>
          <p:spPr>
            <a:xfrm>
              <a:off x="-76200" y="3695933"/>
              <a:ext cx="4481806" cy="3079855"/>
            </a:xfrm>
            <a:prstGeom prst="rect">
              <a:avLst/>
            </a:prstGeom>
          </p:spPr>
        </p:pic>
        <p:pic>
          <p:nvPicPr>
            <p:cNvPr id="53" name="Graphic 52" descr="Folder outline">
              <a:extLst>
                <a:ext uri="{FF2B5EF4-FFF2-40B4-BE49-F238E27FC236}">
                  <a16:creationId xmlns:a16="http://schemas.microsoft.com/office/drawing/2014/main" id="{88F4FA14-1A93-BBB7-8C7C-A50EACEFB1A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28647"/>
            <a:stretch/>
          </p:blipFill>
          <p:spPr>
            <a:xfrm>
              <a:off x="-76200" y="996178"/>
              <a:ext cx="4481806" cy="3235756"/>
            </a:xfrm>
            <a:prstGeom prst="rect">
              <a:avLst/>
            </a:prstGeom>
          </p:spPr>
        </p:pic>
        <p:pic>
          <p:nvPicPr>
            <p:cNvPr id="55" name="Graphic 54" descr="Folder outline">
              <a:extLst>
                <a:ext uri="{FF2B5EF4-FFF2-40B4-BE49-F238E27FC236}">
                  <a16:creationId xmlns:a16="http://schemas.microsoft.com/office/drawing/2014/main" id="{608A4CD2-B26D-33F6-53CC-6597DBFE2B0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7694" b="36776"/>
            <a:stretch/>
          </p:blipFill>
          <p:spPr>
            <a:xfrm>
              <a:off x="-76200" y="3958466"/>
              <a:ext cx="4481806" cy="727459"/>
            </a:xfrm>
            <a:prstGeom prst="rect">
              <a:avLst/>
            </a:prstGeom>
          </p:spPr>
        </p:pic>
      </p:grpSp>
      <p:sp>
        <p:nvSpPr>
          <p:cNvPr id="58" name="TextBox 57">
            <a:extLst>
              <a:ext uri="{FF2B5EF4-FFF2-40B4-BE49-F238E27FC236}">
                <a16:creationId xmlns:a16="http://schemas.microsoft.com/office/drawing/2014/main" id="{34BFA1CB-F4F1-8AA4-7905-C609B9CED277}"/>
              </a:ext>
            </a:extLst>
          </p:cNvPr>
          <p:cNvSpPr txBox="1"/>
          <p:nvPr/>
        </p:nvSpPr>
        <p:spPr>
          <a:xfrm>
            <a:off x="4321372" y="2631311"/>
            <a:ext cx="1262743" cy="400110"/>
          </a:xfrm>
          <a:prstGeom prst="rect">
            <a:avLst/>
          </a:prstGeom>
          <a:noFill/>
        </p:spPr>
        <p:txBody>
          <a:bodyPr wrap="square" rtlCol="0">
            <a:spAutoFit/>
          </a:bodyPr>
          <a:lstStyle/>
          <a:p>
            <a:r>
              <a:rPr lang="en-US" sz="2000" dirty="0">
                <a:solidFill>
                  <a:srgbClr val="000054"/>
                </a:solidFill>
                <a:latin typeface="Raleway Medium" pitchFamily="2" charset="0"/>
              </a:rPr>
              <a:t>Medical</a:t>
            </a:r>
          </a:p>
        </p:txBody>
      </p:sp>
      <p:sp>
        <p:nvSpPr>
          <p:cNvPr id="59" name="TextBox 58">
            <a:extLst>
              <a:ext uri="{FF2B5EF4-FFF2-40B4-BE49-F238E27FC236}">
                <a16:creationId xmlns:a16="http://schemas.microsoft.com/office/drawing/2014/main" id="{5A7F2FF1-93EC-01B5-12BE-A2908F4AF3C9}"/>
              </a:ext>
            </a:extLst>
          </p:cNvPr>
          <p:cNvSpPr txBox="1"/>
          <p:nvPr/>
        </p:nvSpPr>
        <p:spPr>
          <a:xfrm>
            <a:off x="8214873" y="3096466"/>
            <a:ext cx="1843527" cy="338554"/>
          </a:xfrm>
          <a:prstGeom prst="rect">
            <a:avLst/>
          </a:prstGeom>
          <a:noFill/>
        </p:spPr>
        <p:txBody>
          <a:bodyPr wrap="square" rtlCol="0">
            <a:spAutoFit/>
          </a:bodyPr>
          <a:lstStyle/>
          <a:p>
            <a:r>
              <a:rPr lang="en-US" sz="1600" dirty="0">
                <a:solidFill>
                  <a:srgbClr val="000054"/>
                </a:solidFill>
                <a:latin typeface="Raleway Medium" pitchFamily="2" charset="0"/>
              </a:rPr>
              <a:t>Confidential</a:t>
            </a:r>
          </a:p>
        </p:txBody>
      </p:sp>
      <p:sp>
        <p:nvSpPr>
          <p:cNvPr id="60" name="TextBox 59">
            <a:extLst>
              <a:ext uri="{FF2B5EF4-FFF2-40B4-BE49-F238E27FC236}">
                <a16:creationId xmlns:a16="http://schemas.microsoft.com/office/drawing/2014/main" id="{5AB86211-73AF-DB3E-223D-9FCE8B8C397F}"/>
              </a:ext>
            </a:extLst>
          </p:cNvPr>
          <p:cNvSpPr txBox="1"/>
          <p:nvPr/>
        </p:nvSpPr>
        <p:spPr>
          <a:xfrm>
            <a:off x="332352" y="1900645"/>
            <a:ext cx="1262743" cy="400110"/>
          </a:xfrm>
          <a:prstGeom prst="rect">
            <a:avLst/>
          </a:prstGeom>
          <a:noFill/>
        </p:spPr>
        <p:txBody>
          <a:bodyPr wrap="square" rtlCol="0">
            <a:spAutoFit/>
          </a:bodyPr>
          <a:lstStyle/>
          <a:p>
            <a:r>
              <a:rPr lang="en-US" sz="2000" dirty="0">
                <a:solidFill>
                  <a:srgbClr val="000054"/>
                </a:solidFill>
                <a:latin typeface="Raleway Medium" pitchFamily="2" charset="0"/>
              </a:rPr>
              <a:t>General</a:t>
            </a:r>
          </a:p>
        </p:txBody>
      </p:sp>
      <p:sp>
        <p:nvSpPr>
          <p:cNvPr id="61" name="TextBox 60">
            <a:extLst>
              <a:ext uri="{FF2B5EF4-FFF2-40B4-BE49-F238E27FC236}">
                <a16:creationId xmlns:a16="http://schemas.microsoft.com/office/drawing/2014/main" id="{EF01B654-100B-7878-B007-D6EC48161F65}"/>
              </a:ext>
            </a:extLst>
          </p:cNvPr>
          <p:cNvSpPr txBox="1"/>
          <p:nvPr/>
        </p:nvSpPr>
        <p:spPr>
          <a:xfrm>
            <a:off x="497927" y="2294430"/>
            <a:ext cx="3430618" cy="3539430"/>
          </a:xfrm>
          <a:prstGeom prst="rect">
            <a:avLst/>
          </a:prstGeom>
          <a:noFill/>
        </p:spPr>
        <p:txBody>
          <a:bodyPr wrap="square" rtlCol="0">
            <a:spAutoFit/>
          </a:bodyPr>
          <a:lstStyle/>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Job description</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Job applications, resumes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Educational docs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Credentials, licensure</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Handbook/policy acknowledgments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Benefit enrollment forms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Orientation and training records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Performance evals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Disciplinary action, PIPs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Separation records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UC documents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Tax withholding (W-4)</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Payroll deductions agreements</a:t>
            </a:r>
          </a:p>
        </p:txBody>
      </p:sp>
      <p:sp>
        <p:nvSpPr>
          <p:cNvPr id="62" name="TextBox 61">
            <a:extLst>
              <a:ext uri="{FF2B5EF4-FFF2-40B4-BE49-F238E27FC236}">
                <a16:creationId xmlns:a16="http://schemas.microsoft.com/office/drawing/2014/main" id="{57B2A8A3-3EAE-19ED-03E5-295C344471E0}"/>
              </a:ext>
            </a:extLst>
          </p:cNvPr>
          <p:cNvSpPr txBox="1"/>
          <p:nvPr/>
        </p:nvSpPr>
        <p:spPr>
          <a:xfrm>
            <a:off x="4518285" y="3097863"/>
            <a:ext cx="3399280" cy="2759730"/>
          </a:xfrm>
          <a:prstGeom prst="rect">
            <a:avLst/>
          </a:prstGeom>
          <a:noFill/>
        </p:spPr>
        <p:txBody>
          <a:bodyPr wrap="square" rtlCol="0">
            <a:spAutoFit/>
          </a:bodyPr>
          <a:lstStyle/>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FMLA records</a:t>
            </a:r>
          </a:p>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ADA records </a:t>
            </a:r>
          </a:p>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Leave of absence records</a:t>
            </a:r>
          </a:p>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Results of medical and physical exams</a:t>
            </a:r>
          </a:p>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Genetic info</a:t>
            </a:r>
          </a:p>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Drug test results</a:t>
            </a:r>
          </a:p>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Doctor’s notes*</a:t>
            </a:r>
          </a:p>
          <a:p>
            <a:pPr marL="171450" indent="-171450">
              <a:spcAft>
                <a:spcPts val="200"/>
              </a:spcAft>
              <a:buClr>
                <a:srgbClr val="1E4BC7"/>
              </a:buClr>
              <a:buFont typeface="Wingdings" panose="05000000000000000000" pitchFamily="2" charset="2"/>
              <a:buChar char="§"/>
            </a:pPr>
            <a:r>
              <a:rPr lang="en-US" sz="1600" dirty="0">
                <a:solidFill>
                  <a:srgbClr val="000054"/>
                </a:solidFill>
                <a:latin typeface="Raleway Medium" pitchFamily="2" charset="0"/>
              </a:rPr>
              <a:t>WC records</a:t>
            </a:r>
          </a:p>
          <a:p>
            <a:pPr marL="171450" indent="-171450">
              <a:buClr>
                <a:srgbClr val="1E4BC7"/>
              </a:buClr>
              <a:buFont typeface="Wingdings" panose="05000000000000000000" pitchFamily="2" charset="2"/>
              <a:buChar char="§"/>
            </a:pPr>
            <a:r>
              <a:rPr lang="en-US" sz="1600" dirty="0">
                <a:solidFill>
                  <a:srgbClr val="000054"/>
                </a:solidFill>
                <a:latin typeface="Raleway Medium" pitchFamily="2" charset="0"/>
              </a:rPr>
              <a:t>Benefit claim records</a:t>
            </a:r>
          </a:p>
        </p:txBody>
      </p:sp>
      <p:sp>
        <p:nvSpPr>
          <p:cNvPr id="63" name="TextBox 62">
            <a:extLst>
              <a:ext uri="{FF2B5EF4-FFF2-40B4-BE49-F238E27FC236}">
                <a16:creationId xmlns:a16="http://schemas.microsoft.com/office/drawing/2014/main" id="{BE80DBE1-61F4-4147-8E1C-31BD3F1E28C8}"/>
              </a:ext>
            </a:extLst>
          </p:cNvPr>
          <p:cNvSpPr txBox="1"/>
          <p:nvPr/>
        </p:nvSpPr>
        <p:spPr>
          <a:xfrm>
            <a:off x="8457200" y="3577856"/>
            <a:ext cx="3076330" cy="1631216"/>
          </a:xfrm>
          <a:prstGeom prst="rect">
            <a:avLst/>
          </a:prstGeom>
          <a:noFill/>
        </p:spPr>
        <p:txBody>
          <a:bodyPr wrap="square" rtlCol="0">
            <a:spAutoFit/>
          </a:bodyPr>
          <a:lstStyle/>
          <a:p>
            <a:pPr marL="171450" indent="-171450">
              <a:spcAft>
                <a:spcPts val="600"/>
              </a:spcAft>
              <a:buClr>
                <a:srgbClr val="1E4BC7"/>
              </a:buClr>
              <a:buFont typeface="Wingdings" panose="05000000000000000000" pitchFamily="2" charset="2"/>
              <a:buChar char="§"/>
            </a:pPr>
            <a:r>
              <a:rPr lang="en-US" sz="1600" dirty="0">
                <a:solidFill>
                  <a:srgbClr val="000054"/>
                </a:solidFill>
                <a:latin typeface="Raleway Medium" pitchFamily="2" charset="0"/>
              </a:rPr>
              <a:t>Background checks</a:t>
            </a:r>
          </a:p>
          <a:p>
            <a:pPr marL="171450" indent="-171450">
              <a:spcAft>
                <a:spcPts val="600"/>
              </a:spcAft>
              <a:buClr>
                <a:srgbClr val="1E4BC7"/>
              </a:buClr>
              <a:buFont typeface="Wingdings" panose="05000000000000000000" pitchFamily="2" charset="2"/>
              <a:buChar char="§"/>
            </a:pPr>
            <a:r>
              <a:rPr lang="en-US" sz="1600" dirty="0">
                <a:solidFill>
                  <a:srgbClr val="000054"/>
                </a:solidFill>
                <a:latin typeface="Raleway Medium" pitchFamily="2" charset="0"/>
              </a:rPr>
              <a:t>Credit checks</a:t>
            </a:r>
          </a:p>
          <a:p>
            <a:pPr marL="171450" indent="-171450">
              <a:spcAft>
                <a:spcPts val="600"/>
              </a:spcAft>
              <a:buClr>
                <a:srgbClr val="1E4BC7"/>
              </a:buClr>
              <a:buFont typeface="Wingdings" panose="05000000000000000000" pitchFamily="2" charset="2"/>
              <a:buChar char="§"/>
            </a:pPr>
            <a:r>
              <a:rPr lang="en-US" sz="1600" dirty="0">
                <a:solidFill>
                  <a:srgbClr val="000054"/>
                </a:solidFill>
                <a:latin typeface="Raleway Medium" pitchFamily="2" charset="0"/>
              </a:rPr>
              <a:t>Driver’s license checks</a:t>
            </a:r>
          </a:p>
          <a:p>
            <a:pPr marL="171450" indent="-171450">
              <a:spcAft>
                <a:spcPts val="600"/>
              </a:spcAft>
              <a:buClr>
                <a:srgbClr val="1E4BC7"/>
              </a:buClr>
              <a:buFont typeface="Wingdings" panose="05000000000000000000" pitchFamily="2" charset="2"/>
              <a:buChar char="§"/>
            </a:pPr>
            <a:r>
              <a:rPr lang="en-US" sz="1600" dirty="0">
                <a:solidFill>
                  <a:srgbClr val="000054"/>
                </a:solidFill>
                <a:latin typeface="Raleway Medium" pitchFamily="2" charset="0"/>
              </a:rPr>
              <a:t>Garnishment orders</a:t>
            </a:r>
          </a:p>
          <a:p>
            <a:pPr marL="171450" indent="-171450">
              <a:spcAft>
                <a:spcPts val="600"/>
              </a:spcAft>
              <a:buClr>
                <a:srgbClr val="1E4BC7"/>
              </a:buClr>
              <a:buFont typeface="Wingdings" panose="05000000000000000000" pitchFamily="2" charset="2"/>
              <a:buChar char="§"/>
            </a:pPr>
            <a:r>
              <a:rPr lang="en-US" sz="1600" dirty="0">
                <a:solidFill>
                  <a:srgbClr val="000054"/>
                </a:solidFill>
                <a:latin typeface="Raleway Medium" pitchFamily="2" charset="0"/>
              </a:rPr>
              <a:t>Domestic violence info</a:t>
            </a:r>
          </a:p>
        </p:txBody>
      </p:sp>
    </p:spTree>
    <p:extLst>
      <p:ext uri="{BB962C8B-B14F-4D97-AF65-F5344CB8AC3E}">
        <p14:creationId xmlns:p14="http://schemas.microsoft.com/office/powerpoint/2010/main" val="13178870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4A02-3381-8801-8411-DD287AC5F2C5}"/>
              </a:ext>
            </a:extLst>
          </p:cNvPr>
          <p:cNvSpPr>
            <a:spLocks noGrp="1"/>
          </p:cNvSpPr>
          <p:nvPr>
            <p:ph type="body" sz="quarter" idx="11"/>
          </p:nvPr>
        </p:nvSpPr>
        <p:spPr>
          <a:xfrm>
            <a:off x="228600" y="1676400"/>
            <a:ext cx="5943600" cy="4572000"/>
          </a:xfrm>
        </p:spPr>
        <p:txBody>
          <a:bodyPr>
            <a:noAutofit/>
          </a:bodyPr>
          <a:lstStyle/>
          <a:p>
            <a:pPr>
              <a:spcBef>
                <a:spcPts val="0"/>
              </a:spcBef>
              <a:spcAft>
                <a:spcPts val="300"/>
              </a:spcAft>
            </a:pPr>
            <a:r>
              <a:rPr lang="en-US" dirty="0">
                <a:solidFill>
                  <a:srgbClr val="000054"/>
                </a:solidFill>
              </a:rPr>
              <a:t>Annual in-service (42 C.F.R. 483.95)</a:t>
            </a:r>
            <a:r>
              <a:rPr lang="en-US" sz="2400" dirty="0">
                <a:solidFill>
                  <a:srgbClr val="000054"/>
                </a:solidFill>
              </a:rPr>
              <a:t>:</a:t>
            </a:r>
          </a:p>
          <a:p>
            <a:pPr lvl="1">
              <a:spcBef>
                <a:spcPts val="0"/>
              </a:spcBef>
              <a:spcAft>
                <a:spcPts val="300"/>
              </a:spcAft>
            </a:pPr>
            <a:r>
              <a:rPr lang="en-US" dirty="0">
                <a:solidFill>
                  <a:srgbClr val="000054"/>
                </a:solidFill>
              </a:rPr>
              <a:t>Communication</a:t>
            </a:r>
          </a:p>
          <a:p>
            <a:pPr lvl="1">
              <a:spcBef>
                <a:spcPts val="0"/>
              </a:spcBef>
              <a:spcAft>
                <a:spcPts val="300"/>
              </a:spcAft>
            </a:pPr>
            <a:r>
              <a:rPr lang="en-US" dirty="0">
                <a:solidFill>
                  <a:srgbClr val="000054"/>
                </a:solidFill>
              </a:rPr>
              <a:t>Resident’s rights and facility responsibilities</a:t>
            </a:r>
          </a:p>
          <a:p>
            <a:pPr lvl="1">
              <a:spcBef>
                <a:spcPts val="0"/>
              </a:spcBef>
              <a:spcAft>
                <a:spcPts val="300"/>
              </a:spcAft>
            </a:pPr>
            <a:r>
              <a:rPr lang="en-US" dirty="0">
                <a:solidFill>
                  <a:srgbClr val="000054"/>
                </a:solidFill>
              </a:rPr>
              <a:t>Abuse, neglect, and exploitation</a:t>
            </a:r>
          </a:p>
          <a:p>
            <a:pPr lvl="1">
              <a:spcBef>
                <a:spcPts val="0"/>
              </a:spcBef>
              <a:spcAft>
                <a:spcPts val="300"/>
              </a:spcAft>
            </a:pPr>
            <a:r>
              <a:rPr lang="en-US" dirty="0">
                <a:solidFill>
                  <a:srgbClr val="000054"/>
                </a:solidFill>
              </a:rPr>
              <a:t>Quality assurance and performance improvement</a:t>
            </a:r>
          </a:p>
          <a:p>
            <a:pPr lvl="1">
              <a:spcBef>
                <a:spcPts val="0"/>
              </a:spcBef>
              <a:spcAft>
                <a:spcPts val="300"/>
              </a:spcAft>
            </a:pPr>
            <a:r>
              <a:rPr lang="en-US" dirty="0">
                <a:solidFill>
                  <a:srgbClr val="000054"/>
                </a:solidFill>
              </a:rPr>
              <a:t>Infection control</a:t>
            </a:r>
          </a:p>
          <a:p>
            <a:pPr lvl="1">
              <a:spcBef>
                <a:spcPts val="0"/>
              </a:spcBef>
              <a:spcAft>
                <a:spcPts val="300"/>
              </a:spcAft>
            </a:pPr>
            <a:r>
              <a:rPr lang="en-US" dirty="0">
                <a:solidFill>
                  <a:srgbClr val="000054"/>
                </a:solidFill>
              </a:rPr>
              <a:t>Compliance and ethics</a:t>
            </a:r>
          </a:p>
          <a:p>
            <a:pPr lvl="1">
              <a:spcBef>
                <a:spcPts val="0"/>
              </a:spcBef>
              <a:spcAft>
                <a:spcPts val="300"/>
              </a:spcAft>
            </a:pPr>
            <a:r>
              <a:rPr lang="en-US" dirty="0">
                <a:solidFill>
                  <a:srgbClr val="000054"/>
                </a:solidFill>
              </a:rPr>
              <a:t>Nurse-aide specific training</a:t>
            </a:r>
          </a:p>
          <a:p>
            <a:pPr lvl="1">
              <a:spcBef>
                <a:spcPts val="0"/>
              </a:spcBef>
              <a:spcAft>
                <a:spcPts val="300"/>
              </a:spcAft>
            </a:pPr>
            <a:r>
              <a:rPr lang="en-US" dirty="0">
                <a:solidFill>
                  <a:srgbClr val="000054"/>
                </a:solidFill>
              </a:rPr>
              <a:t>Feeding assistant specific training</a:t>
            </a:r>
          </a:p>
          <a:p>
            <a:pPr lvl="1">
              <a:spcBef>
                <a:spcPts val="0"/>
              </a:spcBef>
              <a:spcAft>
                <a:spcPts val="600"/>
              </a:spcAft>
            </a:pPr>
            <a:r>
              <a:rPr lang="en-US" dirty="0">
                <a:solidFill>
                  <a:srgbClr val="000054"/>
                </a:solidFill>
              </a:rPr>
              <a:t>Behavioral health</a:t>
            </a:r>
          </a:p>
          <a:p>
            <a:pPr>
              <a:spcBef>
                <a:spcPts val="0"/>
              </a:spcBef>
              <a:spcAft>
                <a:spcPts val="600"/>
              </a:spcAft>
            </a:pPr>
            <a:endParaRPr lang="en-US" dirty="0">
              <a:solidFill>
                <a:srgbClr val="000054"/>
              </a:solidFill>
            </a:endParaRPr>
          </a:p>
        </p:txBody>
      </p:sp>
      <p:sp>
        <p:nvSpPr>
          <p:cNvPr id="3" name="Title 2">
            <a:extLst>
              <a:ext uri="{FF2B5EF4-FFF2-40B4-BE49-F238E27FC236}">
                <a16:creationId xmlns:a16="http://schemas.microsoft.com/office/drawing/2014/main" id="{0B4445DC-0145-BBCB-0C60-45D9E3254792}"/>
              </a:ext>
            </a:extLst>
          </p:cNvPr>
          <p:cNvSpPr>
            <a:spLocks noGrp="1"/>
          </p:cNvSpPr>
          <p:nvPr>
            <p:ph type="title"/>
          </p:nvPr>
        </p:nvSpPr>
        <p:spPr/>
        <p:txBody>
          <a:bodyPr>
            <a:noAutofit/>
          </a:bodyPr>
          <a:lstStyle/>
          <a:p>
            <a:r>
              <a:rPr lang="en-US" dirty="0"/>
              <a:t>Staff Training</a:t>
            </a:r>
            <a:br>
              <a:rPr lang="en-US" sz="4000" dirty="0"/>
            </a:br>
            <a:r>
              <a:rPr lang="en-US" sz="4000" dirty="0"/>
              <a:t>28 Pa. Code 201.20</a:t>
            </a:r>
          </a:p>
        </p:txBody>
      </p:sp>
      <p:sp>
        <p:nvSpPr>
          <p:cNvPr id="4" name="Text Placeholder 1">
            <a:extLst>
              <a:ext uri="{FF2B5EF4-FFF2-40B4-BE49-F238E27FC236}">
                <a16:creationId xmlns:a16="http://schemas.microsoft.com/office/drawing/2014/main" id="{52E9FED8-2FBF-7187-304C-31FBA2EA7433}"/>
              </a:ext>
            </a:extLst>
          </p:cNvPr>
          <p:cNvSpPr txBox="1">
            <a:spLocks/>
          </p:cNvSpPr>
          <p:nvPr/>
        </p:nvSpPr>
        <p:spPr>
          <a:xfrm>
            <a:off x="6372225" y="1676400"/>
            <a:ext cx="5562600" cy="4572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1E4BC7"/>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4BC7"/>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4BC7"/>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600"/>
              </a:spcAft>
            </a:pPr>
            <a:r>
              <a:rPr lang="en-US" dirty="0">
                <a:solidFill>
                  <a:srgbClr val="000054"/>
                </a:solidFill>
              </a:rPr>
              <a:t>Additional topics:</a:t>
            </a:r>
          </a:p>
          <a:p>
            <a:pPr lvl="1" fontAlgn="auto">
              <a:spcBef>
                <a:spcPts val="0"/>
              </a:spcBef>
              <a:spcAft>
                <a:spcPts val="600"/>
              </a:spcAft>
            </a:pPr>
            <a:r>
              <a:rPr lang="en-US" dirty="0">
                <a:solidFill>
                  <a:srgbClr val="000054"/>
                </a:solidFill>
              </a:rPr>
              <a:t>Accident prevention</a:t>
            </a:r>
          </a:p>
          <a:p>
            <a:pPr lvl="1" fontAlgn="auto">
              <a:spcBef>
                <a:spcPts val="0"/>
              </a:spcBef>
              <a:spcAft>
                <a:spcPts val="600"/>
              </a:spcAft>
            </a:pPr>
            <a:r>
              <a:rPr lang="en-US" dirty="0">
                <a:solidFill>
                  <a:srgbClr val="000054"/>
                </a:solidFill>
              </a:rPr>
              <a:t>Restorative nursing techniques</a:t>
            </a:r>
          </a:p>
          <a:p>
            <a:pPr lvl="1" fontAlgn="auto">
              <a:spcBef>
                <a:spcPts val="0"/>
              </a:spcBef>
              <a:spcAft>
                <a:spcPts val="600"/>
              </a:spcAft>
            </a:pPr>
            <a:r>
              <a:rPr lang="en-US" dirty="0">
                <a:solidFill>
                  <a:srgbClr val="000054"/>
                </a:solidFill>
              </a:rPr>
              <a:t>Emergency preparedness (42 C.F.R. 483.73(d))</a:t>
            </a:r>
          </a:p>
          <a:p>
            <a:pPr lvl="1" fontAlgn="auto">
              <a:spcBef>
                <a:spcPts val="0"/>
              </a:spcBef>
              <a:spcAft>
                <a:spcPts val="600"/>
              </a:spcAft>
            </a:pPr>
            <a:r>
              <a:rPr lang="en-US" dirty="0">
                <a:solidFill>
                  <a:srgbClr val="000054"/>
                </a:solidFill>
              </a:rPr>
              <a:t>Fire prevention and safety (42 C.F.R. 483.90)</a:t>
            </a:r>
          </a:p>
          <a:p>
            <a:pPr lvl="1" fontAlgn="auto">
              <a:spcBef>
                <a:spcPts val="0"/>
              </a:spcBef>
              <a:spcAft>
                <a:spcPts val="600"/>
              </a:spcAft>
            </a:pPr>
            <a:r>
              <a:rPr lang="en-US" dirty="0">
                <a:solidFill>
                  <a:srgbClr val="000054"/>
                </a:solidFill>
              </a:rPr>
              <a:t>Resident rights, including nondiscrimination and cultural competency</a:t>
            </a:r>
          </a:p>
          <a:p>
            <a:pPr lvl="1" fontAlgn="auto">
              <a:spcBef>
                <a:spcPts val="0"/>
              </a:spcBef>
              <a:spcAft>
                <a:spcPts val="600"/>
              </a:spcAft>
            </a:pPr>
            <a:r>
              <a:rPr lang="en-US" dirty="0">
                <a:solidFill>
                  <a:srgbClr val="000054"/>
                </a:solidFill>
              </a:rPr>
              <a:t>Training needs identified through facility assessment</a:t>
            </a:r>
          </a:p>
          <a:p>
            <a:pPr fontAlgn="auto">
              <a:spcBef>
                <a:spcPts val="0"/>
              </a:spcBef>
              <a:spcAft>
                <a:spcPts val="600"/>
              </a:spcAft>
            </a:pPr>
            <a:endParaRPr lang="en-US" dirty="0">
              <a:solidFill>
                <a:srgbClr val="000054"/>
              </a:solidFill>
            </a:endParaRPr>
          </a:p>
        </p:txBody>
      </p:sp>
    </p:spTree>
    <p:extLst>
      <p:ext uri="{BB962C8B-B14F-4D97-AF65-F5344CB8AC3E}">
        <p14:creationId xmlns:p14="http://schemas.microsoft.com/office/powerpoint/2010/main" val="2025252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4A02-3381-8801-8411-DD287AC5F2C5}"/>
              </a:ext>
            </a:extLst>
          </p:cNvPr>
          <p:cNvSpPr>
            <a:spLocks noGrp="1"/>
          </p:cNvSpPr>
          <p:nvPr>
            <p:ph type="body" sz="quarter" idx="11"/>
          </p:nvPr>
        </p:nvSpPr>
        <p:spPr/>
        <p:txBody>
          <a:bodyPr>
            <a:noAutofit/>
          </a:bodyPr>
          <a:lstStyle/>
          <a:p>
            <a:pPr>
              <a:spcBef>
                <a:spcPts val="0"/>
              </a:spcBef>
              <a:spcAft>
                <a:spcPts val="300"/>
              </a:spcAft>
            </a:pPr>
            <a:r>
              <a:rPr lang="en-US" sz="3200" dirty="0">
                <a:solidFill>
                  <a:srgbClr val="000054"/>
                </a:solidFill>
              </a:rPr>
              <a:t>Orientation:  Must orient staff to-</a:t>
            </a:r>
          </a:p>
          <a:p>
            <a:pPr lvl="1">
              <a:spcBef>
                <a:spcPts val="0"/>
              </a:spcBef>
              <a:spcAft>
                <a:spcPts val="300"/>
              </a:spcAft>
            </a:pPr>
            <a:r>
              <a:rPr lang="en-US" sz="2800" dirty="0">
                <a:solidFill>
                  <a:srgbClr val="000054"/>
                </a:solidFill>
              </a:rPr>
              <a:t>The facility</a:t>
            </a:r>
          </a:p>
          <a:p>
            <a:pPr lvl="1">
              <a:spcBef>
                <a:spcPts val="0"/>
              </a:spcBef>
              <a:spcAft>
                <a:spcPts val="300"/>
              </a:spcAft>
            </a:pPr>
            <a:r>
              <a:rPr lang="en-US" sz="2800" dirty="0">
                <a:solidFill>
                  <a:srgbClr val="000054"/>
                </a:solidFill>
              </a:rPr>
              <a:t>Its policies</a:t>
            </a:r>
          </a:p>
          <a:p>
            <a:pPr lvl="1">
              <a:spcBef>
                <a:spcPts val="0"/>
              </a:spcBef>
              <a:spcAft>
                <a:spcPts val="300"/>
              </a:spcAft>
            </a:pPr>
            <a:r>
              <a:rPr lang="en-US" sz="2800" dirty="0">
                <a:solidFill>
                  <a:srgbClr val="000054"/>
                </a:solidFill>
              </a:rPr>
              <a:t>The position and duties</a:t>
            </a:r>
          </a:p>
          <a:p>
            <a:pPr lvl="1">
              <a:spcBef>
                <a:spcPts val="0"/>
              </a:spcBef>
              <a:spcAft>
                <a:spcPts val="300"/>
              </a:spcAft>
            </a:pPr>
            <a:r>
              <a:rPr lang="en-US" sz="2800" dirty="0">
                <a:solidFill>
                  <a:srgbClr val="000054"/>
                </a:solidFill>
              </a:rPr>
              <a:t>Prevention, detection and reporting of resident abuse</a:t>
            </a:r>
          </a:p>
          <a:p>
            <a:pPr lvl="1">
              <a:spcBef>
                <a:spcPts val="0"/>
              </a:spcBef>
              <a:spcAft>
                <a:spcPts val="300"/>
              </a:spcAft>
            </a:pPr>
            <a:r>
              <a:rPr lang="en-US" sz="2800" dirty="0">
                <a:solidFill>
                  <a:srgbClr val="000054"/>
                </a:solidFill>
              </a:rPr>
              <a:t>Dementia management</a:t>
            </a:r>
          </a:p>
          <a:p>
            <a:pPr lvl="1">
              <a:spcBef>
                <a:spcPts val="0"/>
              </a:spcBef>
              <a:spcAft>
                <a:spcPts val="1200"/>
              </a:spcAft>
            </a:pPr>
            <a:r>
              <a:rPr lang="en-US" sz="2800" dirty="0">
                <a:solidFill>
                  <a:srgbClr val="000054"/>
                </a:solidFill>
              </a:rPr>
              <a:t>Communication skills</a:t>
            </a:r>
          </a:p>
          <a:p>
            <a:pPr>
              <a:spcBef>
                <a:spcPts val="0"/>
              </a:spcBef>
              <a:spcAft>
                <a:spcPts val="600"/>
              </a:spcAft>
            </a:pPr>
            <a:r>
              <a:rPr lang="en-US" sz="3200" dirty="0">
                <a:solidFill>
                  <a:srgbClr val="000054"/>
                </a:solidFill>
              </a:rPr>
              <a:t>Records: Must maintain records of training content and staff attendance</a:t>
            </a:r>
          </a:p>
        </p:txBody>
      </p:sp>
      <p:sp>
        <p:nvSpPr>
          <p:cNvPr id="3" name="Title 2">
            <a:extLst>
              <a:ext uri="{FF2B5EF4-FFF2-40B4-BE49-F238E27FC236}">
                <a16:creationId xmlns:a16="http://schemas.microsoft.com/office/drawing/2014/main" id="{0B4445DC-0145-BBCB-0C60-45D9E3254792}"/>
              </a:ext>
            </a:extLst>
          </p:cNvPr>
          <p:cNvSpPr>
            <a:spLocks noGrp="1"/>
          </p:cNvSpPr>
          <p:nvPr>
            <p:ph type="title"/>
          </p:nvPr>
        </p:nvSpPr>
        <p:spPr/>
        <p:txBody>
          <a:bodyPr>
            <a:noAutofit/>
          </a:bodyPr>
          <a:lstStyle/>
          <a:p>
            <a:r>
              <a:rPr lang="en-US" dirty="0"/>
              <a:t>Staff Training</a:t>
            </a:r>
            <a:br>
              <a:rPr lang="en-US" sz="4000" dirty="0"/>
            </a:br>
            <a:r>
              <a:rPr lang="en-US" sz="4000" dirty="0"/>
              <a:t>28 Pa. Code 201.20</a:t>
            </a:r>
          </a:p>
        </p:txBody>
      </p:sp>
    </p:spTree>
    <p:extLst>
      <p:ext uri="{BB962C8B-B14F-4D97-AF65-F5344CB8AC3E}">
        <p14:creationId xmlns:p14="http://schemas.microsoft.com/office/powerpoint/2010/main" val="1811369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4A02-3381-8801-8411-DD287AC5F2C5}"/>
              </a:ext>
            </a:extLst>
          </p:cNvPr>
          <p:cNvSpPr>
            <a:spLocks noGrp="1"/>
          </p:cNvSpPr>
          <p:nvPr>
            <p:ph type="body" sz="quarter" idx="11"/>
          </p:nvPr>
        </p:nvSpPr>
        <p:spPr>
          <a:xfrm>
            <a:off x="381000" y="1790699"/>
            <a:ext cx="11410950" cy="4533901"/>
          </a:xfrm>
        </p:spPr>
        <p:txBody>
          <a:bodyPr>
            <a:noAutofit/>
          </a:bodyPr>
          <a:lstStyle/>
          <a:p>
            <a:pPr>
              <a:spcBef>
                <a:spcPts val="0"/>
              </a:spcBef>
              <a:spcAft>
                <a:spcPts val="600"/>
              </a:spcAft>
            </a:pPr>
            <a:r>
              <a:rPr lang="en-US" sz="3600" dirty="0">
                <a:solidFill>
                  <a:srgbClr val="000054"/>
                </a:solidFill>
              </a:rPr>
              <a:t>Older Adult Protective Services Act</a:t>
            </a:r>
          </a:p>
          <a:p>
            <a:pPr lvl="1">
              <a:spcBef>
                <a:spcPts val="0"/>
              </a:spcBef>
              <a:spcAft>
                <a:spcPts val="300"/>
              </a:spcAft>
            </a:pPr>
            <a:r>
              <a:rPr lang="en-US" sz="3200" dirty="0">
                <a:solidFill>
                  <a:srgbClr val="000054"/>
                </a:solidFill>
              </a:rPr>
              <a:t>Required Checks:</a:t>
            </a:r>
          </a:p>
          <a:p>
            <a:pPr lvl="2">
              <a:spcBef>
                <a:spcPts val="0"/>
              </a:spcBef>
              <a:spcAft>
                <a:spcPts val="300"/>
              </a:spcAft>
            </a:pPr>
            <a:r>
              <a:rPr lang="en-US" sz="2800" dirty="0">
                <a:solidFill>
                  <a:srgbClr val="000054"/>
                </a:solidFill>
              </a:rPr>
              <a:t>All Applicants </a:t>
            </a:r>
            <a:r>
              <a:rPr lang="en-US" sz="2800" dirty="0">
                <a:solidFill>
                  <a:srgbClr val="000054"/>
                </a:solidFill>
                <a:sym typeface="Wingdings" panose="05000000000000000000" pitchFamily="2" charset="2"/>
              </a:rPr>
              <a:t></a:t>
            </a:r>
            <a:r>
              <a:rPr lang="en-US" sz="2800" dirty="0">
                <a:solidFill>
                  <a:srgbClr val="000054"/>
                </a:solidFill>
              </a:rPr>
              <a:t>PA State Police (PATCH)</a:t>
            </a:r>
          </a:p>
          <a:p>
            <a:pPr lvl="2">
              <a:spcBef>
                <a:spcPts val="0"/>
              </a:spcBef>
              <a:spcAft>
                <a:spcPts val="600"/>
              </a:spcAft>
            </a:pPr>
            <a:r>
              <a:rPr lang="en-US" sz="2800" dirty="0">
                <a:solidFill>
                  <a:srgbClr val="000054"/>
                </a:solidFill>
              </a:rPr>
              <a:t>Non-Residents of PA Past 2 Years </a:t>
            </a:r>
            <a:r>
              <a:rPr lang="en-US" sz="2800" dirty="0">
                <a:solidFill>
                  <a:srgbClr val="000054"/>
                </a:solidFill>
                <a:sym typeface="Wingdings" panose="05000000000000000000" pitchFamily="2" charset="2"/>
              </a:rPr>
              <a:t> </a:t>
            </a:r>
            <a:r>
              <a:rPr lang="en-US" sz="2800" dirty="0">
                <a:solidFill>
                  <a:srgbClr val="000054"/>
                </a:solidFill>
              </a:rPr>
              <a:t>FBI (fingerprints)</a:t>
            </a:r>
          </a:p>
          <a:p>
            <a:pPr lvl="1">
              <a:spcBef>
                <a:spcPts val="0"/>
              </a:spcBef>
              <a:spcAft>
                <a:spcPts val="600"/>
              </a:spcAft>
            </a:pPr>
            <a:r>
              <a:rPr lang="en-US" sz="3200" dirty="0">
                <a:solidFill>
                  <a:srgbClr val="000054"/>
                </a:solidFill>
              </a:rPr>
              <a:t>Disqualifying Offenses:</a:t>
            </a:r>
          </a:p>
          <a:p>
            <a:pPr lvl="2">
              <a:spcBef>
                <a:spcPts val="0"/>
              </a:spcBef>
              <a:spcAft>
                <a:spcPts val="300"/>
              </a:spcAft>
            </a:pPr>
            <a:r>
              <a:rPr lang="en-US" sz="2800" dirty="0">
                <a:solidFill>
                  <a:srgbClr val="000054"/>
                </a:solidFill>
              </a:rPr>
              <a:t>27 enumerated PA offenses</a:t>
            </a:r>
          </a:p>
          <a:p>
            <a:pPr lvl="2">
              <a:spcBef>
                <a:spcPts val="0"/>
              </a:spcBef>
              <a:spcAft>
                <a:spcPts val="1200"/>
              </a:spcAft>
            </a:pPr>
            <a:r>
              <a:rPr lang="en-US" sz="2800" dirty="0">
                <a:solidFill>
                  <a:srgbClr val="000054"/>
                </a:solidFill>
              </a:rPr>
              <a:t>Federal or out-of-state offense similar in nature</a:t>
            </a:r>
          </a:p>
          <a:p>
            <a:pPr>
              <a:spcBef>
                <a:spcPts val="0"/>
              </a:spcBef>
              <a:spcAft>
                <a:spcPts val="300"/>
              </a:spcAft>
            </a:pPr>
            <a:r>
              <a:rPr lang="en-US" sz="3600" i="1" dirty="0">
                <a:solidFill>
                  <a:srgbClr val="000054"/>
                </a:solidFill>
              </a:rPr>
              <a:t>Peake v. Comm. of PA </a:t>
            </a:r>
            <a:r>
              <a:rPr lang="en-US" sz="3600" dirty="0">
                <a:solidFill>
                  <a:srgbClr val="000054"/>
                </a:solidFill>
              </a:rPr>
              <a:t>(Cmwlth. Ct. 2015)</a:t>
            </a:r>
          </a:p>
          <a:p>
            <a:pPr lvl="1">
              <a:spcBef>
                <a:spcPts val="0"/>
              </a:spcBef>
              <a:spcAft>
                <a:spcPts val="300"/>
              </a:spcAft>
            </a:pPr>
            <a:r>
              <a:rPr lang="en-US" sz="3200" dirty="0">
                <a:solidFill>
                  <a:srgbClr val="000054"/>
                </a:solidFill>
              </a:rPr>
              <a:t>Lifetime employment ban = Unconstitutional</a:t>
            </a:r>
          </a:p>
        </p:txBody>
      </p:sp>
      <p:sp>
        <p:nvSpPr>
          <p:cNvPr id="3" name="Title 2">
            <a:extLst>
              <a:ext uri="{FF2B5EF4-FFF2-40B4-BE49-F238E27FC236}">
                <a16:creationId xmlns:a16="http://schemas.microsoft.com/office/drawing/2014/main" id="{0B4445DC-0145-BBCB-0C60-45D9E3254792}"/>
              </a:ext>
            </a:extLst>
          </p:cNvPr>
          <p:cNvSpPr>
            <a:spLocks noGrp="1"/>
          </p:cNvSpPr>
          <p:nvPr>
            <p:ph type="title"/>
          </p:nvPr>
        </p:nvSpPr>
        <p:spPr/>
        <p:txBody>
          <a:bodyPr>
            <a:noAutofit/>
          </a:bodyPr>
          <a:lstStyle/>
          <a:p>
            <a:r>
              <a:rPr lang="en-US" dirty="0"/>
              <a:t>Background Checks</a:t>
            </a:r>
            <a:br>
              <a:rPr lang="en-US" sz="4000" dirty="0"/>
            </a:br>
            <a:r>
              <a:rPr lang="en-US" sz="4000" dirty="0"/>
              <a:t>Legal History</a:t>
            </a:r>
          </a:p>
        </p:txBody>
      </p:sp>
    </p:spTree>
    <p:extLst>
      <p:ext uri="{BB962C8B-B14F-4D97-AF65-F5344CB8AC3E}">
        <p14:creationId xmlns:p14="http://schemas.microsoft.com/office/powerpoint/2010/main" val="196661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EF45-B7BF-ED2F-5177-BF2D2EE425D5}"/>
              </a:ext>
            </a:extLst>
          </p:cNvPr>
          <p:cNvSpPr>
            <a:spLocks noGrp="1"/>
          </p:cNvSpPr>
          <p:nvPr>
            <p:ph type="title"/>
          </p:nvPr>
        </p:nvSpPr>
        <p:spPr>
          <a:xfrm>
            <a:off x="555998" y="387809"/>
            <a:ext cx="9959602" cy="753077"/>
          </a:xfrm>
        </p:spPr>
        <p:txBody>
          <a:bodyPr/>
          <a:lstStyle/>
          <a:p>
            <a:r>
              <a:rPr lang="en-US" sz="6000" dirty="0"/>
              <a:t>State Laws</a:t>
            </a:r>
          </a:p>
        </p:txBody>
      </p:sp>
      <p:pic>
        <p:nvPicPr>
          <p:cNvPr id="4" name="Picture 3">
            <a:extLst>
              <a:ext uri="{FF2B5EF4-FFF2-40B4-BE49-F238E27FC236}">
                <a16:creationId xmlns:a16="http://schemas.microsoft.com/office/drawing/2014/main" id="{48C61F6F-EDDB-A789-A895-357D12F3C46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72712" y="1752600"/>
            <a:ext cx="5694688" cy="3886200"/>
          </a:xfrm>
          <a:prstGeom prst="rect">
            <a:avLst/>
          </a:prstGeom>
        </p:spPr>
      </p:pic>
      <p:sp>
        <p:nvSpPr>
          <p:cNvPr id="5" name="Content Placeholder 4">
            <a:extLst>
              <a:ext uri="{FF2B5EF4-FFF2-40B4-BE49-F238E27FC236}">
                <a16:creationId xmlns:a16="http://schemas.microsoft.com/office/drawing/2014/main" id="{337E085D-20DA-915A-54F0-FF4A01EE4367}"/>
              </a:ext>
            </a:extLst>
          </p:cNvPr>
          <p:cNvSpPr txBox="1">
            <a:spLocks/>
          </p:cNvSpPr>
          <p:nvPr/>
        </p:nvSpPr>
        <p:spPr>
          <a:xfrm>
            <a:off x="6010275" y="1600200"/>
            <a:ext cx="6172200" cy="4724400"/>
          </a:xfrm>
          <a:prstGeom prst="rect">
            <a:avLst/>
          </a:prstGeom>
        </p:spPr>
        <p:txBody>
          <a:bodyPr>
            <a:noAutofit/>
          </a:bodyPr>
          <a:lstStyle>
            <a:lvl1pPr marL="228600" indent="-228600" algn="l" defTabSz="914400" rtl="0" eaLnBrk="1" latinLnBrk="0" hangingPunct="1">
              <a:lnSpc>
                <a:spcPct val="90000"/>
              </a:lnSpc>
              <a:spcBef>
                <a:spcPts val="1000"/>
              </a:spcBef>
              <a:buClr>
                <a:srgbClr val="1E4BC7"/>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4BC7"/>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4BC7"/>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500"/>
              </a:spcAft>
            </a:pPr>
            <a:r>
              <a:rPr lang="en-US" sz="1600" b="1" dirty="0">
                <a:solidFill>
                  <a:srgbClr val="000054"/>
                </a:solidFill>
                <a:ea typeface="Calibri" panose="020F0502020204030204" pitchFamily="34" charset="0"/>
              </a:rPr>
              <a:t>Prohibited:  </a:t>
            </a:r>
            <a:r>
              <a:rPr lang="en-US" sz="1600" dirty="0">
                <a:solidFill>
                  <a:srgbClr val="000054"/>
                </a:solidFill>
                <a:ea typeface="Calibri" panose="020F0502020204030204" pitchFamily="34" charset="0"/>
              </a:rPr>
              <a:t>California, North Dakota, Oklahoma, Minnesota</a:t>
            </a:r>
          </a:p>
          <a:p>
            <a:pPr fontAlgn="auto">
              <a:spcBef>
                <a:spcPts val="0"/>
              </a:spcBef>
              <a:spcAft>
                <a:spcPts val="500"/>
              </a:spcAft>
            </a:pPr>
            <a:r>
              <a:rPr lang="en-US" sz="1600" b="1" dirty="0">
                <a:solidFill>
                  <a:srgbClr val="000054"/>
                </a:solidFill>
                <a:ea typeface="Calibri" panose="020F0502020204030204" pitchFamily="34" charset="0"/>
              </a:rPr>
              <a:t>Income Restrictions:  </a:t>
            </a:r>
            <a:r>
              <a:rPr lang="en-US" sz="1600" dirty="0">
                <a:solidFill>
                  <a:srgbClr val="000054"/>
                </a:solidFill>
                <a:ea typeface="Calibri" panose="020F0502020204030204" pitchFamily="34" charset="0"/>
              </a:rPr>
              <a:t>Colorado, Illinois, Maine, Maryland,  New Hampshire, Oregon, Rhode Island, Virginia, Washington</a:t>
            </a:r>
          </a:p>
          <a:p>
            <a:pPr fontAlgn="auto">
              <a:spcBef>
                <a:spcPts val="0"/>
              </a:spcBef>
              <a:spcAft>
                <a:spcPts val="500"/>
              </a:spcAft>
            </a:pPr>
            <a:r>
              <a:rPr lang="en-US" sz="1600" b="1" dirty="0">
                <a:solidFill>
                  <a:srgbClr val="000054"/>
                </a:solidFill>
                <a:ea typeface="Calibri" panose="020F0502020204030204" pitchFamily="34" charset="0"/>
              </a:rPr>
              <a:t>Other Restrictions:  </a:t>
            </a:r>
            <a:r>
              <a:rPr lang="en-US" sz="1600" dirty="0">
                <a:solidFill>
                  <a:srgbClr val="000054"/>
                </a:solidFill>
                <a:ea typeface="Calibri" panose="020F0502020204030204" pitchFamily="34" charset="0"/>
              </a:rPr>
              <a:t>Alabama (professionals), Arizona (broadcast industry), Arkansas (licensed professionals), Connecticut (broadcast; security guards; home health; physicians), Delaware (physicians), Hawaii (employees of tech businesses), Idaho (key employees), Florida (medical specialists), Georgia (sales; managers; key employees), Indiana (physicians), Iowa (healthcare), Kentucky (temporary health care staff), Louisiana (two years), Massachusetts (one year; broadcast; healthcare; students), Missouri (secretary, clerical), Montana (motor vehicle industry), Nevada (hourly employees), New Jersey (domestic workers), New Mexico (healthcare), New York (broadcast), </a:t>
            </a:r>
            <a:r>
              <a:rPr lang="en-US" sz="1600" i="1" dirty="0">
                <a:solidFill>
                  <a:srgbClr val="1E4BC7"/>
                </a:solidFill>
                <a:ea typeface="Calibri" panose="020F0502020204030204" pitchFamily="34" charset="0"/>
              </a:rPr>
              <a:t>Pennsylvania (healthcare), </a:t>
            </a:r>
            <a:r>
              <a:rPr lang="en-US" sz="1600" dirty="0">
                <a:solidFill>
                  <a:srgbClr val="000054"/>
                </a:solidFill>
                <a:ea typeface="Calibri" panose="020F0502020204030204" pitchFamily="34" charset="0"/>
              </a:rPr>
              <a:t>Texas (physicians), South Dakota (two years);Tennessee (direct care workers),  Utah (one year; broadcast industry), Vermont (cosmetology and barber students)</a:t>
            </a:r>
          </a:p>
          <a:p>
            <a:pPr fontAlgn="auto">
              <a:spcBef>
                <a:spcPts val="0"/>
              </a:spcBef>
              <a:spcAft>
                <a:spcPts val="500"/>
              </a:spcAft>
            </a:pPr>
            <a:r>
              <a:rPr lang="en-US" sz="1600" b="1" dirty="0">
                <a:solidFill>
                  <a:srgbClr val="000054"/>
                </a:solidFill>
              </a:rPr>
              <a:t>No Restrictions:  </a:t>
            </a:r>
            <a:r>
              <a:rPr lang="en-US" sz="1600" dirty="0">
                <a:solidFill>
                  <a:srgbClr val="000054"/>
                </a:solidFill>
              </a:rPr>
              <a:t>Alaska, Kansas, Michigan, Nebraska, North Carolina, Ohio, South Carolina, West Virginia, Wisconsin, Wyoming</a:t>
            </a:r>
            <a:endParaRPr lang="en-US" sz="2000" dirty="0">
              <a:solidFill>
                <a:srgbClr val="000054"/>
              </a:solidFill>
            </a:endParaRPr>
          </a:p>
        </p:txBody>
      </p:sp>
      <p:sp>
        <p:nvSpPr>
          <p:cNvPr id="6" name="Content Placeholder 4">
            <a:extLst>
              <a:ext uri="{FF2B5EF4-FFF2-40B4-BE49-F238E27FC236}">
                <a16:creationId xmlns:a16="http://schemas.microsoft.com/office/drawing/2014/main" id="{0EE01A82-6641-DC67-6F1B-EDB355858A26}"/>
              </a:ext>
            </a:extLst>
          </p:cNvPr>
          <p:cNvSpPr txBox="1">
            <a:spLocks/>
          </p:cNvSpPr>
          <p:nvPr/>
        </p:nvSpPr>
        <p:spPr>
          <a:xfrm>
            <a:off x="685800" y="5829301"/>
            <a:ext cx="4543770" cy="304800"/>
          </a:xfrm>
          <a:prstGeom prst="rect">
            <a:avLst/>
          </a:prstGeom>
        </p:spPr>
        <p:txBody>
          <a:bodyPr>
            <a:noAutofit/>
          </a:bodyPr>
          <a:lstStyle>
            <a:lvl1pPr marL="228600" indent="-228600" algn="l" defTabSz="914400" rtl="0" eaLnBrk="1" latinLnBrk="0" hangingPunct="1">
              <a:lnSpc>
                <a:spcPct val="90000"/>
              </a:lnSpc>
              <a:spcBef>
                <a:spcPts val="1000"/>
              </a:spcBef>
              <a:buClr>
                <a:srgbClr val="1E4BC7"/>
              </a:buClr>
              <a:buFont typeface="Wingdings" panose="05000000000000000000" pitchFamily="2" charset="2"/>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4BC7"/>
              </a:buClr>
              <a:buFont typeface="Wingdings" panose="05000000000000000000" pitchFamily="2" charset="2"/>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4BC7"/>
              </a:buClr>
              <a:buFont typeface="Wingdings" panose="05000000000000000000" pitchFamily="2" charset="2"/>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4BC7"/>
              </a:buClr>
              <a:buFont typeface="Wingdings" panose="05000000000000000000" pitchFamily="2" charset="2"/>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500"/>
              </a:spcAft>
              <a:buNone/>
            </a:pPr>
            <a:r>
              <a:rPr lang="en-US" sz="1200" dirty="0">
                <a:solidFill>
                  <a:srgbClr val="2D4769"/>
                </a:solidFill>
                <a:ea typeface="Calibri" panose="020F0502020204030204" pitchFamily="34" charset="0"/>
              </a:rPr>
              <a:t>Source:  Economic Innovation Group, updated Sept. 21, 2024 (eig.org/state-noncompete-map)</a:t>
            </a:r>
            <a:endParaRPr lang="en-US" sz="1600" dirty="0">
              <a:solidFill>
                <a:srgbClr val="2D4769"/>
              </a:solidFill>
            </a:endParaRPr>
          </a:p>
        </p:txBody>
      </p:sp>
    </p:spTree>
    <p:extLst>
      <p:ext uri="{BB962C8B-B14F-4D97-AF65-F5344CB8AC3E}">
        <p14:creationId xmlns:p14="http://schemas.microsoft.com/office/powerpoint/2010/main" val="2488197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F4A02-3381-8801-8411-DD287AC5F2C5}"/>
              </a:ext>
            </a:extLst>
          </p:cNvPr>
          <p:cNvSpPr>
            <a:spLocks noGrp="1"/>
          </p:cNvSpPr>
          <p:nvPr>
            <p:ph type="body" sz="quarter" idx="11"/>
          </p:nvPr>
        </p:nvSpPr>
        <p:spPr/>
        <p:txBody>
          <a:bodyPr>
            <a:noAutofit/>
          </a:bodyPr>
          <a:lstStyle/>
          <a:p>
            <a:pPr>
              <a:spcBef>
                <a:spcPts val="0"/>
              </a:spcBef>
              <a:spcAft>
                <a:spcPts val="600"/>
              </a:spcAft>
            </a:pPr>
            <a:r>
              <a:rPr lang="en-US" sz="3600" dirty="0">
                <a:solidFill>
                  <a:srgbClr val="000054"/>
                </a:solidFill>
              </a:rPr>
              <a:t>‘‘Suitability for Employment’’ shall include:</a:t>
            </a:r>
          </a:p>
          <a:p>
            <a:pPr lvl="1">
              <a:spcBef>
                <a:spcPts val="0"/>
              </a:spcBef>
              <a:spcAft>
                <a:spcPts val="600"/>
              </a:spcAft>
            </a:pPr>
            <a:r>
              <a:rPr lang="en-US" sz="3200" dirty="0">
                <a:solidFill>
                  <a:srgbClr val="000054"/>
                </a:solidFill>
              </a:rPr>
              <a:t>A review of the offense</a:t>
            </a:r>
          </a:p>
          <a:p>
            <a:pPr lvl="1">
              <a:spcBef>
                <a:spcPts val="0"/>
              </a:spcBef>
              <a:spcAft>
                <a:spcPts val="600"/>
              </a:spcAft>
            </a:pPr>
            <a:r>
              <a:rPr lang="en-US" sz="3200" dirty="0">
                <a:solidFill>
                  <a:srgbClr val="000054"/>
                </a:solidFill>
              </a:rPr>
              <a:t>The length of time since the individual’s conviction</a:t>
            </a:r>
          </a:p>
          <a:p>
            <a:pPr lvl="1">
              <a:spcBef>
                <a:spcPts val="0"/>
              </a:spcBef>
              <a:spcAft>
                <a:spcPts val="600"/>
              </a:spcAft>
            </a:pPr>
            <a:r>
              <a:rPr lang="en-US" sz="3200" dirty="0">
                <a:solidFill>
                  <a:srgbClr val="000054"/>
                </a:solidFill>
              </a:rPr>
              <a:t>The length of time since incarceration, if any </a:t>
            </a:r>
          </a:p>
          <a:p>
            <a:pPr lvl="1">
              <a:spcBef>
                <a:spcPts val="0"/>
              </a:spcBef>
              <a:spcAft>
                <a:spcPts val="600"/>
              </a:spcAft>
            </a:pPr>
            <a:r>
              <a:rPr lang="en-US" sz="3200" dirty="0">
                <a:solidFill>
                  <a:srgbClr val="000054"/>
                </a:solidFill>
              </a:rPr>
              <a:t>Evidence of rehabilitation</a:t>
            </a:r>
          </a:p>
          <a:p>
            <a:pPr lvl="1">
              <a:spcBef>
                <a:spcPts val="0"/>
              </a:spcBef>
              <a:spcAft>
                <a:spcPts val="600"/>
              </a:spcAft>
            </a:pPr>
            <a:r>
              <a:rPr lang="en-US" sz="3200" dirty="0">
                <a:solidFill>
                  <a:srgbClr val="000054"/>
                </a:solidFill>
              </a:rPr>
              <a:t>Work history; and </a:t>
            </a:r>
          </a:p>
          <a:p>
            <a:pPr lvl="1">
              <a:spcBef>
                <a:spcPts val="0"/>
              </a:spcBef>
              <a:spcAft>
                <a:spcPts val="300"/>
              </a:spcAft>
            </a:pPr>
            <a:r>
              <a:rPr lang="en-US" sz="3200" dirty="0">
                <a:solidFill>
                  <a:srgbClr val="000054"/>
                </a:solidFill>
              </a:rPr>
              <a:t>The employee’s job duties</a:t>
            </a:r>
          </a:p>
        </p:txBody>
      </p:sp>
      <p:sp>
        <p:nvSpPr>
          <p:cNvPr id="3" name="Title 2">
            <a:extLst>
              <a:ext uri="{FF2B5EF4-FFF2-40B4-BE49-F238E27FC236}">
                <a16:creationId xmlns:a16="http://schemas.microsoft.com/office/drawing/2014/main" id="{0B4445DC-0145-BBCB-0C60-45D9E3254792}"/>
              </a:ext>
            </a:extLst>
          </p:cNvPr>
          <p:cNvSpPr>
            <a:spLocks noGrp="1"/>
          </p:cNvSpPr>
          <p:nvPr>
            <p:ph type="title"/>
          </p:nvPr>
        </p:nvSpPr>
        <p:spPr/>
        <p:txBody>
          <a:bodyPr>
            <a:noAutofit/>
          </a:bodyPr>
          <a:lstStyle/>
          <a:p>
            <a:r>
              <a:rPr lang="en-US" dirty="0"/>
              <a:t>Background Checks</a:t>
            </a:r>
            <a:br>
              <a:rPr lang="en-US" sz="4000" dirty="0"/>
            </a:br>
            <a:r>
              <a:rPr lang="en-US" sz="4000" dirty="0"/>
              <a:t>28 Pa. Code 201.19(7)</a:t>
            </a:r>
          </a:p>
        </p:txBody>
      </p:sp>
    </p:spTree>
    <p:extLst>
      <p:ext uri="{BB962C8B-B14F-4D97-AF65-F5344CB8AC3E}">
        <p14:creationId xmlns:p14="http://schemas.microsoft.com/office/powerpoint/2010/main" val="125787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3730-BB49-16EF-D717-B1A08AF536E6}"/>
              </a:ext>
            </a:extLst>
          </p:cNvPr>
          <p:cNvSpPr>
            <a:spLocks noGrp="1"/>
          </p:cNvSpPr>
          <p:nvPr>
            <p:ph type="title"/>
          </p:nvPr>
        </p:nvSpPr>
        <p:spPr/>
        <p:txBody>
          <a:bodyPr/>
          <a:lstStyle/>
          <a:p>
            <a:r>
              <a:rPr lang="en-US" dirty="0"/>
              <a:t>Case Law Update</a:t>
            </a:r>
          </a:p>
        </p:txBody>
      </p:sp>
    </p:spTree>
    <p:extLst>
      <p:ext uri="{BB962C8B-B14F-4D97-AF65-F5344CB8AC3E}">
        <p14:creationId xmlns:p14="http://schemas.microsoft.com/office/powerpoint/2010/main" val="1954116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6670707-F1E1-28AF-0DF5-93E0E6409ECB}"/>
              </a:ext>
            </a:extLst>
          </p:cNvPr>
          <p:cNvSpPr>
            <a:spLocks noGrp="1"/>
          </p:cNvSpPr>
          <p:nvPr>
            <p:ph type="body" sz="quarter" idx="11"/>
          </p:nvPr>
        </p:nvSpPr>
        <p:spPr>
          <a:xfrm>
            <a:off x="381000" y="1676400"/>
            <a:ext cx="11410950" cy="4610101"/>
          </a:xfrm>
        </p:spPr>
        <p:txBody>
          <a:bodyPr wrap="square" anchor="t">
            <a:noAutofit/>
          </a:bodyPr>
          <a:lstStyle/>
          <a:p>
            <a:pPr marL="0" indent="0">
              <a:spcAft>
                <a:spcPts val="600"/>
              </a:spcAft>
              <a:buNone/>
            </a:pPr>
            <a:r>
              <a:rPr lang="en-US" sz="3600" i="1" cap="small" dirty="0">
                <a:solidFill>
                  <a:srgbClr val="1E4BC7"/>
                </a:solidFill>
              </a:rPr>
              <a:t>PASSHE v. PASSHE Officers Ass’n </a:t>
            </a:r>
            <a:r>
              <a:rPr lang="en-US" cap="small" dirty="0">
                <a:solidFill>
                  <a:srgbClr val="1E4BC7"/>
                </a:solidFill>
              </a:rPr>
              <a:t>(Pa. Cmwlth. Ct. May 1, 2024)</a:t>
            </a:r>
          </a:p>
          <a:p>
            <a:r>
              <a:rPr lang="en-US" sz="2600" dirty="0">
                <a:solidFill>
                  <a:srgbClr val="000054"/>
                </a:solidFill>
              </a:rPr>
              <a:t>Facts:  Kutztown University terminated campus police officer due to posts on personal Facebook page which expressed discriminatory views</a:t>
            </a:r>
          </a:p>
          <a:p>
            <a:r>
              <a:rPr lang="en-US" sz="2600" b="0" dirty="0">
                <a:solidFill>
                  <a:srgbClr val="000054"/>
                </a:solidFill>
              </a:rPr>
              <a:t>Arbitrator ordered Kutztown to </a:t>
            </a:r>
            <a:r>
              <a:rPr lang="en-US" sz="2600" dirty="0">
                <a:solidFill>
                  <a:srgbClr val="000054"/>
                </a:solidFill>
              </a:rPr>
              <a:t>reinstate officer because </a:t>
            </a:r>
            <a:r>
              <a:rPr lang="en-US" sz="2600" b="0" dirty="0">
                <a:solidFill>
                  <a:srgbClr val="000054"/>
                </a:solidFill>
              </a:rPr>
              <a:t>University lacked a policy concerning employee social media accounts</a:t>
            </a:r>
          </a:p>
          <a:p>
            <a:r>
              <a:rPr lang="en-US" sz="2600" dirty="0">
                <a:solidFill>
                  <a:srgbClr val="000054"/>
                </a:solidFill>
              </a:rPr>
              <a:t>On appeal, Commonwealth Court</a:t>
            </a:r>
            <a:r>
              <a:rPr lang="en-US" sz="2600" b="0" dirty="0">
                <a:solidFill>
                  <a:srgbClr val="000054"/>
                </a:solidFill>
              </a:rPr>
              <a:t> upheld termination </a:t>
            </a:r>
            <a:r>
              <a:rPr lang="en-US" sz="2600" dirty="0">
                <a:solidFill>
                  <a:srgbClr val="000054"/>
                </a:solidFill>
              </a:rPr>
              <a:t>despite lack of social media policy based on strong public policy prohibiting discrimination</a:t>
            </a:r>
          </a:p>
          <a:p>
            <a:r>
              <a:rPr lang="en-US" sz="2600" b="0" dirty="0">
                <a:solidFill>
                  <a:srgbClr val="000054"/>
                </a:solidFill>
              </a:rPr>
              <a:t>Employer Action Items </a:t>
            </a:r>
            <a:r>
              <a:rPr lang="en-US" sz="2600" b="0" dirty="0">
                <a:solidFill>
                  <a:srgbClr val="1E4BC7"/>
                </a:solidFill>
                <a:sym typeface="Wingdings" panose="05000000000000000000" pitchFamily="2" charset="2"/>
              </a:rPr>
              <a:t></a:t>
            </a:r>
            <a:endParaRPr lang="en-US" sz="2600" b="0" dirty="0">
              <a:solidFill>
                <a:srgbClr val="1E4BC7"/>
              </a:solidFill>
            </a:endParaRPr>
          </a:p>
          <a:p>
            <a:pPr lvl="1"/>
            <a:r>
              <a:rPr lang="en-US" dirty="0">
                <a:solidFill>
                  <a:srgbClr val="000054"/>
                </a:solidFill>
              </a:rPr>
              <a:t>Review and update social media policies</a:t>
            </a:r>
          </a:p>
          <a:p>
            <a:pPr lvl="1"/>
            <a:r>
              <a:rPr lang="en-US" dirty="0">
                <a:solidFill>
                  <a:srgbClr val="000054"/>
                </a:solidFill>
              </a:rPr>
              <a:t>Review and update policies concerning off-duty conduct</a:t>
            </a:r>
          </a:p>
          <a:p>
            <a:pPr algn="ctr">
              <a:lnSpc>
                <a:spcPct val="90000"/>
              </a:lnSpc>
            </a:pPr>
            <a:endParaRPr lang="en-US" sz="2200" dirty="0">
              <a:solidFill>
                <a:srgbClr val="000054"/>
              </a:solidFill>
            </a:endParaRPr>
          </a:p>
        </p:txBody>
      </p:sp>
      <p:sp>
        <p:nvSpPr>
          <p:cNvPr id="5" name="Title 4">
            <a:extLst>
              <a:ext uri="{FF2B5EF4-FFF2-40B4-BE49-F238E27FC236}">
                <a16:creationId xmlns:a16="http://schemas.microsoft.com/office/drawing/2014/main" id="{E74793EF-6CE6-4221-F025-285F6863BE22}"/>
              </a:ext>
            </a:extLst>
          </p:cNvPr>
          <p:cNvSpPr>
            <a:spLocks noGrp="1"/>
          </p:cNvSpPr>
          <p:nvPr>
            <p:ph type="title"/>
          </p:nvPr>
        </p:nvSpPr>
        <p:spPr/>
        <p:txBody>
          <a:bodyPr>
            <a:noAutofit/>
          </a:bodyPr>
          <a:lstStyle/>
          <a:p>
            <a:r>
              <a:rPr lang="en-US" sz="6000" dirty="0"/>
              <a:t>Off Duty Conduct</a:t>
            </a:r>
          </a:p>
        </p:txBody>
      </p:sp>
    </p:spTree>
    <p:extLst>
      <p:ext uri="{BB962C8B-B14F-4D97-AF65-F5344CB8AC3E}">
        <p14:creationId xmlns:p14="http://schemas.microsoft.com/office/powerpoint/2010/main" val="474176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DA46-3E2C-C2D5-47A3-8CE73D35CA0C}"/>
              </a:ext>
            </a:extLst>
          </p:cNvPr>
          <p:cNvSpPr>
            <a:spLocks noGrp="1"/>
          </p:cNvSpPr>
          <p:nvPr>
            <p:ph type="title"/>
          </p:nvPr>
        </p:nvSpPr>
        <p:spPr/>
        <p:txBody>
          <a:bodyPr>
            <a:normAutofit/>
          </a:bodyPr>
          <a:lstStyle/>
          <a:p>
            <a:pPr>
              <a:lnSpc>
                <a:spcPct val="100000"/>
              </a:lnSpc>
            </a:pPr>
            <a:r>
              <a:rPr lang="en-US" sz="6000" dirty="0">
                <a:latin typeface="+mj-lt"/>
              </a:rPr>
              <a:t>Questions?</a:t>
            </a:r>
          </a:p>
        </p:txBody>
      </p:sp>
      <p:pic>
        <p:nvPicPr>
          <p:cNvPr id="4" name="Picture 3" descr="A person in a black jacket&#10;&#10;Description automatically generated">
            <a:extLst>
              <a:ext uri="{FF2B5EF4-FFF2-40B4-BE49-F238E27FC236}">
                <a16:creationId xmlns:a16="http://schemas.microsoft.com/office/drawing/2014/main" id="{937EEB91-6990-3484-84C6-CAF6E841219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984876" y="295774"/>
            <a:ext cx="1911350" cy="1911350"/>
          </a:xfrm>
          <a:prstGeom prst="rect">
            <a:avLst/>
          </a:prstGeom>
        </p:spPr>
      </p:pic>
      <p:sp>
        <p:nvSpPr>
          <p:cNvPr id="5" name="Rectangle 4">
            <a:extLst>
              <a:ext uri="{FF2B5EF4-FFF2-40B4-BE49-F238E27FC236}">
                <a16:creationId xmlns:a16="http://schemas.microsoft.com/office/drawing/2014/main" id="{076860F6-1911-5511-B6E0-0AD0DBF776A6}"/>
              </a:ext>
            </a:extLst>
          </p:cNvPr>
          <p:cNvSpPr/>
          <p:nvPr/>
        </p:nvSpPr>
        <p:spPr>
          <a:xfrm>
            <a:off x="9906000" y="216898"/>
            <a:ext cx="2069102" cy="206910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8DBDA2F-E647-D6F9-B253-A298571AD34F}"/>
              </a:ext>
            </a:extLst>
          </p:cNvPr>
          <p:cNvSpPr txBox="1"/>
          <p:nvPr/>
        </p:nvSpPr>
        <p:spPr>
          <a:xfrm>
            <a:off x="4419600" y="289108"/>
            <a:ext cx="5306264" cy="2039020"/>
          </a:xfrm>
          <a:prstGeom prst="rect">
            <a:avLst/>
          </a:prstGeom>
          <a:noFill/>
        </p:spPr>
        <p:txBody>
          <a:bodyPr wrap="square" rtlCol="0">
            <a:spAutoFit/>
          </a:bodyPr>
          <a:lstStyle/>
          <a:p>
            <a:pPr algn="r">
              <a:spcAft>
                <a:spcPts val="300"/>
              </a:spcAft>
            </a:pPr>
            <a:r>
              <a:rPr lang="en-US" sz="3200" dirty="0">
                <a:solidFill>
                  <a:schemeClr val="bg1"/>
                </a:solidFill>
                <a:latin typeface="Aptos ExtraBold" panose="020B0004020202020204" pitchFamily="34" charset="0"/>
              </a:rPr>
              <a:t>Angela H. Sanders</a:t>
            </a:r>
          </a:p>
          <a:p>
            <a:pPr algn="r"/>
            <a:r>
              <a:rPr lang="en-US" sz="2400" dirty="0">
                <a:solidFill>
                  <a:schemeClr val="bg1"/>
                </a:solidFill>
                <a:latin typeface="Aptos SemiBold" panose="020B0004020202020204" pitchFamily="34" charset="0"/>
              </a:rPr>
              <a:t>Employment &amp; Labor Group</a:t>
            </a:r>
          </a:p>
          <a:p>
            <a:pPr algn="r"/>
            <a:r>
              <a:rPr lang="en-US" sz="2400" dirty="0">
                <a:solidFill>
                  <a:schemeClr val="bg1"/>
                </a:solidFill>
                <a:latin typeface="Aptos SemiBold" panose="020B0004020202020204" pitchFamily="34" charset="0"/>
              </a:rPr>
              <a:t>asanders@postschell.com</a:t>
            </a:r>
          </a:p>
          <a:p>
            <a:pPr algn="r"/>
            <a:r>
              <a:rPr lang="en-US" sz="2400" dirty="0">
                <a:solidFill>
                  <a:schemeClr val="bg1"/>
                </a:solidFill>
                <a:latin typeface="Aptos SemiBold" panose="020B0004020202020204" pitchFamily="34" charset="0"/>
              </a:rPr>
              <a:t>717-391-4436 (Direct)</a:t>
            </a:r>
          </a:p>
          <a:p>
            <a:endParaRPr lang="en-US" sz="2000" dirty="0"/>
          </a:p>
        </p:txBody>
      </p:sp>
    </p:spTree>
    <p:extLst>
      <p:ext uri="{BB962C8B-B14F-4D97-AF65-F5344CB8AC3E}">
        <p14:creationId xmlns:p14="http://schemas.microsoft.com/office/powerpoint/2010/main" val="99505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D2808-5731-3430-591B-60A6D806644F}"/>
              </a:ext>
            </a:extLst>
          </p:cNvPr>
          <p:cNvSpPr>
            <a:spLocks noGrp="1"/>
          </p:cNvSpPr>
          <p:nvPr>
            <p:ph type="body" sz="quarter" idx="11"/>
          </p:nvPr>
        </p:nvSpPr>
        <p:spPr>
          <a:xfrm>
            <a:off x="381000" y="1676400"/>
            <a:ext cx="11410950" cy="4724400"/>
          </a:xfrm>
        </p:spPr>
        <p:txBody>
          <a:bodyPr>
            <a:noAutofit/>
          </a:bodyPr>
          <a:lstStyle/>
          <a:p>
            <a:pPr>
              <a:spcAft>
                <a:spcPts val="600"/>
              </a:spcAft>
            </a:pPr>
            <a:r>
              <a:rPr lang="en-US" dirty="0">
                <a:solidFill>
                  <a:srgbClr val="000054"/>
                </a:solidFill>
              </a:rPr>
              <a:t>Require workers to reimburse employers for training expenses if they leave their job before a specified date.</a:t>
            </a:r>
          </a:p>
          <a:p>
            <a:pPr>
              <a:spcAft>
                <a:spcPts val="300"/>
              </a:spcAft>
            </a:pPr>
            <a:r>
              <a:rPr lang="en-US" dirty="0">
                <a:solidFill>
                  <a:srgbClr val="000054"/>
                </a:solidFill>
              </a:rPr>
              <a:t>Currently permitted in most states, but receiving greater scrutiny:</a:t>
            </a:r>
          </a:p>
          <a:p>
            <a:pPr lvl="1">
              <a:spcAft>
                <a:spcPts val="300"/>
              </a:spcAft>
            </a:pPr>
            <a:r>
              <a:rPr lang="en-US" dirty="0">
                <a:solidFill>
                  <a:srgbClr val="000054"/>
                </a:solidFill>
              </a:rPr>
              <a:t>FTC Rule:  TRAPs may constitute non-compete under certain circumstances</a:t>
            </a:r>
          </a:p>
          <a:p>
            <a:pPr lvl="1">
              <a:spcAft>
                <a:spcPts val="300"/>
              </a:spcAft>
            </a:pPr>
            <a:r>
              <a:rPr lang="en-US" dirty="0">
                <a:solidFill>
                  <a:srgbClr val="000054"/>
                </a:solidFill>
              </a:rPr>
              <a:t>NLRB (</a:t>
            </a:r>
            <a:r>
              <a:rPr lang="en-US" i="1" dirty="0">
                <a:solidFill>
                  <a:srgbClr val="000054"/>
                </a:solidFill>
              </a:rPr>
              <a:t>Juvly Aesthetics</a:t>
            </a:r>
            <a:r>
              <a:rPr lang="en-US" dirty="0">
                <a:solidFill>
                  <a:srgbClr val="000054"/>
                </a:solidFill>
              </a:rPr>
              <a:t>):  Settlement of unfair labor practice charge required employer to forego reimbursement of training costs </a:t>
            </a:r>
          </a:p>
          <a:p>
            <a:pPr lvl="1">
              <a:spcAft>
                <a:spcPts val="300"/>
              </a:spcAft>
            </a:pPr>
            <a:r>
              <a:rPr lang="en-US" dirty="0">
                <a:solidFill>
                  <a:srgbClr val="000054"/>
                </a:solidFill>
              </a:rPr>
              <a:t>CFPB:  Report on Employer-Driven Debt identifies financial issues associated with TRAPs</a:t>
            </a:r>
          </a:p>
          <a:p>
            <a:pPr lvl="1">
              <a:spcAft>
                <a:spcPts val="300"/>
              </a:spcAft>
            </a:pPr>
            <a:r>
              <a:rPr lang="en-US" dirty="0">
                <a:solidFill>
                  <a:srgbClr val="1E4BC7"/>
                </a:solidFill>
              </a:rPr>
              <a:t>CA</a:t>
            </a:r>
            <a:r>
              <a:rPr lang="en-US" dirty="0">
                <a:solidFill>
                  <a:srgbClr val="000054"/>
                </a:solidFill>
              </a:rPr>
              <a:t>:  Employers cannot recoup cost of mandatory training; acute-care hospitals must pay for training for employees who provide direct patient care</a:t>
            </a:r>
          </a:p>
          <a:p>
            <a:pPr lvl="1"/>
            <a:r>
              <a:rPr lang="en-US" dirty="0">
                <a:solidFill>
                  <a:srgbClr val="000054"/>
                </a:solidFill>
              </a:rPr>
              <a:t>Unsuccessful legislative efforts in several states to ban TRAPs</a:t>
            </a:r>
          </a:p>
        </p:txBody>
      </p:sp>
      <p:sp>
        <p:nvSpPr>
          <p:cNvPr id="7" name="Title 3">
            <a:extLst>
              <a:ext uri="{FF2B5EF4-FFF2-40B4-BE49-F238E27FC236}">
                <a16:creationId xmlns:a16="http://schemas.microsoft.com/office/drawing/2014/main" id="{D7B5559D-BF53-0829-A36F-346DD4DA39F6}"/>
              </a:ext>
            </a:extLst>
          </p:cNvPr>
          <p:cNvSpPr>
            <a:spLocks noGrp="1"/>
          </p:cNvSpPr>
          <p:nvPr>
            <p:ph type="title"/>
          </p:nvPr>
        </p:nvSpPr>
        <p:spPr>
          <a:xfrm>
            <a:off x="381000" y="306388"/>
            <a:ext cx="10515600" cy="844550"/>
          </a:xfrm>
          <a:prstGeom prst="rect">
            <a:avLst/>
          </a:prstGeom>
        </p:spPr>
        <p:txBody>
          <a:bodyPr>
            <a:noAutofit/>
          </a:bodyPr>
          <a:lstStyle/>
          <a:p>
            <a:r>
              <a:rPr lang="en-US" sz="6000" dirty="0"/>
              <a:t>TRAPs</a:t>
            </a:r>
            <a:br>
              <a:rPr lang="en-US" sz="4800" dirty="0"/>
            </a:br>
            <a:r>
              <a:rPr lang="en-US" sz="4000" dirty="0"/>
              <a:t>Training Repayment Agreement Provisions</a:t>
            </a:r>
            <a:endParaRPr lang="en-US" sz="4800" dirty="0"/>
          </a:p>
        </p:txBody>
      </p:sp>
    </p:spTree>
    <p:extLst>
      <p:ext uri="{BB962C8B-B14F-4D97-AF65-F5344CB8AC3E}">
        <p14:creationId xmlns:p14="http://schemas.microsoft.com/office/powerpoint/2010/main" val="304967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B2AA8-4C78-79E6-99D4-CFA2FD144A00}"/>
              </a:ext>
            </a:extLst>
          </p:cNvPr>
          <p:cNvSpPr>
            <a:spLocks noGrp="1"/>
          </p:cNvSpPr>
          <p:nvPr>
            <p:ph type="body" sz="quarter" idx="11"/>
          </p:nvPr>
        </p:nvSpPr>
        <p:spPr>
          <a:xfrm>
            <a:off x="381000" y="1676400"/>
            <a:ext cx="11410950" cy="4648200"/>
          </a:xfrm>
        </p:spPr>
        <p:txBody>
          <a:bodyPr>
            <a:noAutofit/>
          </a:bodyPr>
          <a:lstStyle/>
          <a:p>
            <a:pPr marL="0" indent="0">
              <a:buNone/>
            </a:pPr>
            <a:r>
              <a:rPr lang="en-US" sz="3600" cap="small" dirty="0">
                <a:solidFill>
                  <a:srgbClr val="1E4BC7"/>
                </a:solidFill>
              </a:rPr>
              <a:t>Considerations</a:t>
            </a:r>
          </a:p>
          <a:p>
            <a:r>
              <a:rPr lang="en-US" sz="3000" dirty="0">
                <a:solidFill>
                  <a:srgbClr val="000054"/>
                </a:solidFill>
              </a:rPr>
              <a:t>What training/education qualifies for payment?</a:t>
            </a:r>
          </a:p>
          <a:p>
            <a:r>
              <a:rPr lang="en-US" sz="3000" dirty="0">
                <a:solidFill>
                  <a:srgbClr val="000054"/>
                </a:solidFill>
              </a:rPr>
              <a:t>Will funds be advanced or reimbursed?</a:t>
            </a:r>
          </a:p>
          <a:p>
            <a:r>
              <a:rPr lang="en-US" sz="3000" dirty="0">
                <a:solidFill>
                  <a:srgbClr val="000054"/>
                </a:solidFill>
              </a:rPr>
              <a:t>What are the performance criteria for payment?</a:t>
            </a:r>
          </a:p>
          <a:p>
            <a:r>
              <a:rPr lang="en-US" sz="3000" dirty="0">
                <a:solidFill>
                  <a:srgbClr val="000054"/>
                </a:solidFill>
              </a:rPr>
              <a:t>What is the required employment period?</a:t>
            </a:r>
          </a:p>
          <a:p>
            <a:pPr lvl="1"/>
            <a:r>
              <a:rPr lang="en-US" sz="2600" dirty="0">
                <a:solidFill>
                  <a:srgbClr val="000054"/>
                </a:solidFill>
              </a:rPr>
              <a:t>Is there a reasonable relationship between training costs paid for employee and the required employment period?</a:t>
            </a:r>
          </a:p>
          <a:p>
            <a:pPr lvl="1"/>
            <a:r>
              <a:rPr lang="en-US" sz="2600" dirty="0">
                <a:solidFill>
                  <a:srgbClr val="000054"/>
                </a:solidFill>
              </a:rPr>
              <a:t>Will repayment obligation be reduced for each completed year of service?</a:t>
            </a:r>
          </a:p>
          <a:p>
            <a:r>
              <a:rPr lang="en-US" sz="3000" dirty="0">
                <a:solidFill>
                  <a:srgbClr val="000054"/>
                </a:solidFill>
              </a:rPr>
              <a:t>Should signed agreement be required – </a:t>
            </a:r>
            <a:r>
              <a:rPr lang="en-US" sz="3000" i="1" dirty="0">
                <a:solidFill>
                  <a:srgbClr val="1E4BC7"/>
                </a:solidFill>
              </a:rPr>
              <a:t>YES!</a:t>
            </a:r>
          </a:p>
        </p:txBody>
      </p:sp>
      <p:sp>
        <p:nvSpPr>
          <p:cNvPr id="4" name="Title 3">
            <a:extLst>
              <a:ext uri="{FF2B5EF4-FFF2-40B4-BE49-F238E27FC236}">
                <a16:creationId xmlns:a16="http://schemas.microsoft.com/office/drawing/2014/main" id="{C1A1E334-0193-D456-9663-7BDB7CE3D468}"/>
              </a:ext>
            </a:extLst>
          </p:cNvPr>
          <p:cNvSpPr>
            <a:spLocks noGrp="1"/>
          </p:cNvSpPr>
          <p:nvPr>
            <p:ph type="title"/>
          </p:nvPr>
        </p:nvSpPr>
        <p:spPr>
          <a:xfrm>
            <a:off x="381000" y="306388"/>
            <a:ext cx="10515600" cy="844550"/>
          </a:xfrm>
          <a:prstGeom prst="rect">
            <a:avLst/>
          </a:prstGeom>
        </p:spPr>
        <p:txBody>
          <a:bodyPr>
            <a:noAutofit/>
          </a:bodyPr>
          <a:lstStyle/>
          <a:p>
            <a:r>
              <a:rPr lang="en-US" sz="6000" dirty="0"/>
              <a:t>TRAPs</a:t>
            </a:r>
            <a:br>
              <a:rPr lang="en-US" sz="4800" dirty="0"/>
            </a:br>
            <a:r>
              <a:rPr lang="en-US" sz="4000" dirty="0"/>
              <a:t>Training Repayment Agreement Provisions</a:t>
            </a:r>
            <a:endParaRPr lang="en-US" sz="4800" dirty="0"/>
          </a:p>
        </p:txBody>
      </p:sp>
    </p:spTree>
    <p:extLst>
      <p:ext uri="{BB962C8B-B14F-4D97-AF65-F5344CB8AC3E}">
        <p14:creationId xmlns:p14="http://schemas.microsoft.com/office/powerpoint/2010/main" val="1490446008"/>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57B3DB"/>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leway">
      <a:majorFont>
        <a:latin typeface="Raleway Semi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02355f6-090f-4d97-b329-ca591e5cd7a7" xsi:nil="true"/>
    <_ip_UnifiedCompliancePolicyProperties xmlns="http://schemas.microsoft.com/sharepoint/v3" xsi:nil="true"/>
    <lcf76f155ced4ddcb4097134ff3c332f xmlns="294b6ca6-a3da-4dac-ba55-80e45615730a">
      <Terms xmlns="http://schemas.microsoft.com/office/infopath/2007/PartnerControls"/>
    </lcf76f155ced4ddcb4097134ff3c332f>
    <outcome xmlns="294b6ca6-a3da-4dac-ba55-80e4561573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A9270AE8445B4E86C79D1F97734BF9" ma:contentTypeVersion="23" ma:contentTypeDescription="Create a new document." ma:contentTypeScope="" ma:versionID="2e7e1559e02f18f562f1e3f7d659e7c8">
  <xsd:schema xmlns:xsd="http://www.w3.org/2001/XMLSchema" xmlns:xs="http://www.w3.org/2001/XMLSchema" xmlns:p="http://schemas.microsoft.com/office/2006/metadata/properties" xmlns:ns1="http://schemas.microsoft.com/sharepoint/v3" xmlns:ns2="294b6ca6-a3da-4dac-ba55-80e45615730a" xmlns:ns3="202355f6-090f-4d97-b329-ca591e5cd7a7" targetNamespace="http://schemas.microsoft.com/office/2006/metadata/properties" ma:root="true" ma:fieldsID="d2c49e439a91c46f6d37084d7363d7eb" ns1:_="" ns2:_="" ns3:_="">
    <xsd:import namespace="http://schemas.microsoft.com/sharepoint/v3"/>
    <xsd:import namespace="294b6ca6-a3da-4dac-ba55-80e45615730a"/>
    <xsd:import namespace="202355f6-090f-4d97-b329-ca591e5cd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element ref="ns2:outcom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4b6ca6-a3da-4dac-ba55-80e456157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f9746ba-156a-4ba1-8b97-10e5ed77a242" ma:termSetId="09814cd3-568e-fe90-9814-8d621ff8fb84" ma:anchorId="fba54fb3-c3e1-fe81-a776-ca4b69148c4d" ma:open="true" ma:isKeyword="false">
      <xsd:complexType>
        <xsd:sequence>
          <xsd:element ref="pc:Terms" minOccurs="0" maxOccurs="1"/>
        </xsd:sequence>
      </xsd:complexType>
    </xsd:element>
    <xsd:element name="outcome" ma:index="24" nillable="true" ma:displayName="outcome" ma:format="Dropdown" ma:internalName="outcome">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355f6-090f-4d97-b329-ca591e5cd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339bb1b-8f4f-4413-b020-b98a175bd240}" ma:internalName="TaxCatchAll" ma:showField="CatchAllData" ma:web="202355f6-090f-4d97-b329-ca591e5cd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C00CFE-FA4A-4BA4-A496-02CA15E202BE}">
  <ds:schemaRefs>
    <ds:schemaRef ds:uri="http://schemas.microsoft.com/office/2006/metadata/properties"/>
    <ds:schemaRef ds:uri="http://purl.org/dc/elements/1.1/"/>
    <ds:schemaRef ds:uri="http://schemas.microsoft.com/office/infopath/2007/PartnerControls"/>
    <ds:schemaRef ds:uri="http://purl.org/dc/terms/"/>
    <ds:schemaRef ds:uri="http://schemas.microsoft.com/office/2006/documentManagement/types"/>
    <ds:schemaRef ds:uri="0a46aeb9-80d6-4f41-af90-f298b28d51ed"/>
    <ds:schemaRef ds:uri="http://www.w3.org/XML/1998/namespace"/>
    <ds:schemaRef ds:uri="http://schemas.openxmlformats.org/package/2006/metadata/core-properties"/>
    <ds:schemaRef ds:uri="423903d7-f75e-4e79-9ae3-d39b3fd97589"/>
    <ds:schemaRef ds:uri="http://purl.org/dc/dcmitype/"/>
    <ds:schemaRef ds:uri="http://schemas.microsoft.com/sharepoint/v3"/>
    <ds:schemaRef ds:uri="202355f6-090f-4d97-b329-ca591e5cd7a7"/>
    <ds:schemaRef ds:uri="294b6ca6-a3da-4dac-ba55-80e45615730a"/>
  </ds:schemaRefs>
</ds:datastoreItem>
</file>

<file path=customXml/itemProps2.xml><?xml version="1.0" encoding="utf-8"?>
<ds:datastoreItem xmlns:ds="http://schemas.openxmlformats.org/officeDocument/2006/customXml" ds:itemID="{B9EA1897-71D6-4F19-A818-884711A3F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4b6ca6-a3da-4dac-ba55-80e45615730a"/>
    <ds:schemaRef ds:uri="202355f6-090f-4d97-b329-ca591e5cd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16D4C2-00A2-4D41-B16A-1CC7F7F4F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3831</TotalTime>
  <Words>5607</Words>
  <Application>Microsoft Office PowerPoint</Application>
  <PresentationFormat>Widescreen</PresentationFormat>
  <Paragraphs>554</Paragraphs>
  <Slides>73</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73</vt:i4>
      </vt:variant>
    </vt:vector>
  </HeadingPairs>
  <TitlesOfParts>
    <vt:vector size="91" baseType="lpstr">
      <vt:lpstr>Calibri Light</vt:lpstr>
      <vt:lpstr>Tahoma</vt:lpstr>
      <vt:lpstr>Calibri</vt:lpstr>
      <vt:lpstr>Raleway ExtraBold</vt:lpstr>
      <vt:lpstr>Aptos SemiBold</vt:lpstr>
      <vt:lpstr>Aptos Display</vt:lpstr>
      <vt:lpstr>Raleway</vt:lpstr>
      <vt:lpstr>Arial</vt:lpstr>
      <vt:lpstr>Aptos</vt:lpstr>
      <vt:lpstr>Adobe Song Std L</vt:lpstr>
      <vt:lpstr>Wingdings</vt:lpstr>
      <vt:lpstr>Times New Roman</vt:lpstr>
      <vt:lpstr>Raleway SemiBold</vt:lpstr>
      <vt:lpstr>Aptos ExtraBold</vt:lpstr>
      <vt:lpstr>Raleway Medium</vt:lpstr>
      <vt:lpstr>1_Office Theme</vt:lpstr>
      <vt:lpstr>Office Theme</vt:lpstr>
      <vt:lpstr>Custom Design</vt:lpstr>
      <vt:lpstr>2024 EMPLOYMENT LAW UPDATE</vt:lpstr>
      <vt:lpstr>PowerPoint Presentation</vt:lpstr>
      <vt:lpstr>NON-COMPETE UPDATE</vt:lpstr>
      <vt:lpstr>FTC Non-Compete Rule</vt:lpstr>
      <vt:lpstr>PowerPoint Presentation</vt:lpstr>
      <vt:lpstr>Status of FTC Rule</vt:lpstr>
      <vt:lpstr>State Laws</vt:lpstr>
      <vt:lpstr>TRAPs Training Repayment Agreement Provisions</vt:lpstr>
      <vt:lpstr>TRAPs Training Repayment Agreement Provisions</vt:lpstr>
      <vt:lpstr>MARIJUANA UPDATE</vt:lpstr>
      <vt:lpstr>Marijuana Status of State Legalization</vt:lpstr>
      <vt:lpstr>PowerPoint Presentation</vt:lpstr>
      <vt:lpstr>DOL Update</vt:lpstr>
      <vt:lpstr>FLSA  White Collar Exemptions</vt:lpstr>
      <vt:lpstr>FLSA  Salary Basis Test</vt:lpstr>
      <vt:lpstr>Employer Action Items </vt:lpstr>
      <vt:lpstr>FLSA Enforcement</vt:lpstr>
      <vt:lpstr>FLSA Enforcement</vt:lpstr>
      <vt:lpstr>FLSA Enforcement</vt:lpstr>
      <vt:lpstr>FLSA Enforcement</vt:lpstr>
      <vt:lpstr>FLSA Enforcement</vt:lpstr>
      <vt:lpstr>FLSA Enforcement</vt:lpstr>
      <vt:lpstr>Worker Classification Rule Employee v. Independent Contractor?</vt:lpstr>
      <vt:lpstr>Worker Classification Rule Employee v. Independent Contractor?</vt:lpstr>
      <vt:lpstr>FLSA Enforcement</vt:lpstr>
      <vt:lpstr>Employer Action Items </vt:lpstr>
      <vt:lpstr>AI in the Workplace Field Assistance Bulletin (FAB) 2024-1</vt:lpstr>
      <vt:lpstr>EEOC UPDATE</vt:lpstr>
      <vt:lpstr>Harassment by Residents</vt:lpstr>
      <vt:lpstr>Harassment by Residents</vt:lpstr>
      <vt:lpstr>Harassment by Residents</vt:lpstr>
      <vt:lpstr>Harassment by Residents</vt:lpstr>
      <vt:lpstr>New Harassment Guidance</vt:lpstr>
      <vt:lpstr>New Harassment Guidance</vt:lpstr>
      <vt:lpstr>New Harassment Guidance</vt:lpstr>
      <vt:lpstr>New Harassment Guidance</vt:lpstr>
      <vt:lpstr>New Harassment Guidance</vt:lpstr>
      <vt:lpstr>New Harassment Guidance</vt:lpstr>
      <vt:lpstr>Harassment Case Law Update</vt:lpstr>
      <vt:lpstr>New PWFA Guidance</vt:lpstr>
      <vt:lpstr>New PWFA Guidance</vt:lpstr>
      <vt:lpstr>HHS UPDATE</vt:lpstr>
      <vt:lpstr>1557 Final Rule Non-discrimination Obligations</vt:lpstr>
      <vt:lpstr>1557 Final Rule Non-discrimination Obligations</vt:lpstr>
      <vt:lpstr>1557 Final Rule Compliance Deadlines</vt:lpstr>
      <vt:lpstr>1557 Final Rule Required Policies </vt:lpstr>
      <vt:lpstr>NLRB UPDATE</vt:lpstr>
      <vt:lpstr>Withdrawal of Joint  Employer Appeal</vt:lpstr>
      <vt:lpstr>Joint Employment</vt:lpstr>
      <vt:lpstr>Final Rule Fair Choice-Employee Voice</vt:lpstr>
      <vt:lpstr>Enforcement Expansion GC Memo 24-04, April 2024</vt:lpstr>
      <vt:lpstr>OSHA UPDATE</vt:lpstr>
      <vt:lpstr>Electronic Reporting Effective Jan. 1, 2024</vt:lpstr>
      <vt:lpstr>Walkaround Rule Effective May 31, 2024</vt:lpstr>
      <vt:lpstr>Employer Action Items </vt:lpstr>
      <vt:lpstr>HazCom Standard Effective July 19, 2024</vt:lpstr>
      <vt:lpstr>PowerPoint Presentation</vt:lpstr>
      <vt:lpstr>PA NON-COMPETE Update</vt:lpstr>
      <vt:lpstr>Fair Contracting for Health Care Practitioners Act (Act 74)</vt:lpstr>
      <vt:lpstr>Fair Contracting for Health Care Practitioners Act (Act 74)</vt:lpstr>
      <vt:lpstr>Fair Contracting for Health Care Practitioners Act (Act 74)</vt:lpstr>
      <vt:lpstr>Fair Contracting for Health Care Practitioners Act (Act 74)</vt:lpstr>
      <vt:lpstr>PA DOH Update</vt:lpstr>
      <vt:lpstr>Personnel Files 28 Pa. Code 201.19</vt:lpstr>
      <vt:lpstr>Personnel Files 28 Pa. Code 201.19</vt:lpstr>
      <vt:lpstr>Personnel Files Best Practices</vt:lpstr>
      <vt:lpstr>Staff Training 28 Pa. Code 201.20</vt:lpstr>
      <vt:lpstr>Staff Training 28 Pa. Code 201.20</vt:lpstr>
      <vt:lpstr>Background Checks Legal History</vt:lpstr>
      <vt:lpstr>Background Checks 28 Pa. Code 201.19(7)</vt:lpstr>
      <vt:lpstr>Case Law Update</vt:lpstr>
      <vt:lpstr>Off Duty Conduct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Employment law update</dc:title>
  <dc:creator>Donahue, Caitlin</dc:creator>
  <cp:keywords>template</cp:keywords>
  <cp:lastModifiedBy>Lindsay Cox</cp:lastModifiedBy>
  <cp:revision>61</cp:revision>
  <cp:lastPrinted>2024-09-23T15:03:31Z</cp:lastPrinted>
  <dcterms:created xsi:type="dcterms:W3CDTF">2024-08-13T15:13:07Z</dcterms:created>
  <dcterms:modified xsi:type="dcterms:W3CDTF">2024-09-24T18:59:10Z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0x0101007C9F052B05F20B4FB126F21116659C65</vt:lpwstr>
  </property>
</Properties>
</file>